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531" r:id="rId2"/>
    <p:sldId id="630" r:id="rId3"/>
    <p:sldId id="475" r:id="rId4"/>
    <p:sldId id="616" r:id="rId5"/>
    <p:sldId id="495" r:id="rId6"/>
    <p:sldId id="628" r:id="rId7"/>
    <p:sldId id="568" r:id="rId8"/>
  </p:sldIdLst>
  <p:sldSz cx="14630400" cy="8229600"/>
  <p:notesSz cx="6858000" cy="9144000"/>
  <p:defaultTextStyle>
    <a:defPPr>
      <a:defRPr lang="en-US"/>
    </a:defPPr>
    <a:lvl1pPr marL="0" algn="l" defTabSz="109710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552" algn="l" defTabSz="109710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104" algn="l" defTabSz="109710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656" algn="l" defTabSz="109710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210" algn="l" defTabSz="109710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2762" algn="l" defTabSz="109710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312" algn="l" defTabSz="109710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39866" algn="l" defTabSz="109710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8418" algn="l" defTabSz="109710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592">
          <p15:clr>
            <a:srgbClr val="A4A3A4"/>
          </p15:clr>
        </p15:guide>
        <p15:guide id="4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B"/>
    <a:srgbClr val="F86B16"/>
    <a:srgbClr val="466F93"/>
    <a:srgbClr val="FDFEFF"/>
    <a:srgbClr val="FF9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2" autoAdjust="0"/>
    <p:restoredTop sz="94286" autoAdjust="0"/>
  </p:normalViewPr>
  <p:slideViewPr>
    <p:cSldViewPr snapToGrid="0">
      <p:cViewPr varScale="1">
        <p:scale>
          <a:sx n="100" d="100"/>
          <a:sy n="100" d="100"/>
        </p:scale>
        <p:origin x="1032" y="176"/>
      </p:cViewPr>
      <p:guideLst>
        <p:guide orient="horz" pos="2160"/>
        <p:guide pos="3840"/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3A474-FB31-4E7B-9042-3039BC812F9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FFCD9-4FAB-45A6-8D3F-95DACBFF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8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1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552" algn="l" defTabSz="10971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104" algn="l" defTabSz="10971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656" algn="l" defTabSz="10971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210" algn="l" defTabSz="10971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2762" algn="l" defTabSz="10971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312" algn="l" defTabSz="10971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39866" algn="l" defTabSz="10971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8418" algn="l" defTabSz="10971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37760"/>
            <a:ext cx="14630400" cy="329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6" rIns="109710" bIns="54856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" y="7406640"/>
            <a:ext cx="10241280" cy="640080"/>
          </a:xfrm>
        </p:spPr>
        <p:txBody>
          <a:bodyPr>
            <a:normAutofit/>
          </a:bodyPr>
          <a:lstStyle>
            <a:lvl1pPr marL="0" indent="0" algn="l" defTabSz="1097104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8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6E4A7A69-8B6A-4534-902F-EC7A3AE84B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4"/>
            <a:ext cx="46329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EBCE3ACA-2AFE-4A3B-9C6D-5BFA9216D8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093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29184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7"/>
            <a:ext cx="963168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6E4A7A69-8B6A-4534-902F-EC7A3AE84B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4"/>
            <a:ext cx="46329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EBCE3ACA-2AFE-4A3B-9C6D-5BFA9216D8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671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6E4A7A69-8B6A-4534-902F-EC7A3AE84B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4"/>
            <a:ext cx="46329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EBCE3ACA-2AFE-4A3B-9C6D-5BFA9216D8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359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4"/>
            <a:ext cx="12435840" cy="16344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5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71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56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2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276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3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398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84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6E4A7A69-8B6A-4534-902F-EC7A3AE84B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4"/>
            <a:ext cx="46329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EBCE3ACA-2AFE-4A3B-9C6D-5BFA9216D8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415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5"/>
            <a:ext cx="6461760" cy="543115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5"/>
            <a:ext cx="6461760" cy="543115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6E4A7A69-8B6A-4534-902F-EC7A3AE84B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7627624"/>
            <a:ext cx="46329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851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EBCE3ACA-2AFE-4A3B-9C6D-5BFA9216D8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876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3" y="1842136"/>
            <a:ext cx="6464300" cy="76771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552" indent="0">
              <a:buNone/>
              <a:defRPr sz="2400" b="1"/>
            </a:lvl2pPr>
            <a:lvl3pPr marL="1097104" indent="0">
              <a:buNone/>
              <a:defRPr sz="2200" b="1"/>
            </a:lvl3pPr>
            <a:lvl4pPr marL="1645656" indent="0">
              <a:buNone/>
              <a:defRPr sz="1900" b="1"/>
            </a:lvl4pPr>
            <a:lvl5pPr marL="2194210" indent="0">
              <a:buNone/>
              <a:defRPr sz="1900" b="1"/>
            </a:lvl5pPr>
            <a:lvl6pPr marL="2742762" indent="0">
              <a:buNone/>
              <a:defRPr sz="1900" b="1"/>
            </a:lvl6pPr>
            <a:lvl7pPr marL="3291312" indent="0">
              <a:buNone/>
              <a:defRPr sz="1900" b="1"/>
            </a:lvl7pPr>
            <a:lvl8pPr marL="3839866" indent="0">
              <a:buNone/>
              <a:defRPr sz="1900" b="1"/>
            </a:lvl8pPr>
            <a:lvl9pPr marL="4388418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3" y="2609850"/>
            <a:ext cx="6464300" cy="474154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3" y="1842136"/>
            <a:ext cx="6466840" cy="76771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552" indent="0">
              <a:buNone/>
              <a:defRPr sz="2400" b="1"/>
            </a:lvl2pPr>
            <a:lvl3pPr marL="1097104" indent="0">
              <a:buNone/>
              <a:defRPr sz="2200" b="1"/>
            </a:lvl3pPr>
            <a:lvl4pPr marL="1645656" indent="0">
              <a:buNone/>
              <a:defRPr sz="1900" b="1"/>
            </a:lvl4pPr>
            <a:lvl5pPr marL="2194210" indent="0">
              <a:buNone/>
              <a:defRPr sz="1900" b="1"/>
            </a:lvl5pPr>
            <a:lvl6pPr marL="2742762" indent="0">
              <a:buNone/>
              <a:defRPr sz="1900" b="1"/>
            </a:lvl6pPr>
            <a:lvl7pPr marL="3291312" indent="0">
              <a:buNone/>
              <a:defRPr sz="1900" b="1"/>
            </a:lvl7pPr>
            <a:lvl8pPr marL="3839866" indent="0">
              <a:buNone/>
              <a:defRPr sz="1900" b="1"/>
            </a:lvl8pPr>
            <a:lvl9pPr marL="4388418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3" y="2609850"/>
            <a:ext cx="6466840" cy="474154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5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6E4A7A69-8B6A-4534-902F-EC7A3AE84B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98720" y="7627624"/>
            <a:ext cx="46329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851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EBCE3ACA-2AFE-4A3B-9C6D-5BFA9216D8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19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E25602CC-D14E-4064-90CA-41BBE54B6E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98720" y="7627624"/>
            <a:ext cx="46329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851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ABF97964-AB41-4CA1-A3A4-2A7B08455E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8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5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6E4A7A69-8B6A-4534-902F-EC7A3AE84B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98720" y="7627624"/>
            <a:ext cx="46329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851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EBCE3ACA-2AFE-4A3B-9C6D-5BFA9216D8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501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5"/>
            <a:ext cx="8178800" cy="7023736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4"/>
            <a:ext cx="4813301" cy="5629276"/>
          </a:xfrm>
        </p:spPr>
        <p:txBody>
          <a:bodyPr/>
          <a:lstStyle>
            <a:lvl1pPr marL="0" indent="0">
              <a:buNone/>
              <a:defRPr sz="1700"/>
            </a:lvl1pPr>
            <a:lvl2pPr marL="548552" indent="0">
              <a:buNone/>
              <a:defRPr sz="1400"/>
            </a:lvl2pPr>
            <a:lvl3pPr marL="1097104" indent="0">
              <a:buNone/>
              <a:defRPr sz="1200"/>
            </a:lvl3pPr>
            <a:lvl4pPr marL="1645656" indent="0">
              <a:buNone/>
              <a:defRPr sz="1100"/>
            </a:lvl4pPr>
            <a:lvl5pPr marL="2194210" indent="0">
              <a:buNone/>
              <a:defRPr sz="1100"/>
            </a:lvl5pPr>
            <a:lvl6pPr marL="2742762" indent="0">
              <a:buNone/>
              <a:defRPr sz="1100"/>
            </a:lvl6pPr>
            <a:lvl7pPr marL="3291312" indent="0">
              <a:buNone/>
              <a:defRPr sz="1100"/>
            </a:lvl7pPr>
            <a:lvl8pPr marL="3839866" indent="0">
              <a:buNone/>
              <a:defRPr sz="1100"/>
            </a:lvl8pPr>
            <a:lvl9pPr marL="438841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6E4A7A69-8B6A-4534-902F-EC7A3AE84B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7627624"/>
            <a:ext cx="46329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851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EBCE3ACA-2AFE-4A3B-9C6D-5BFA9216D8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131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0" y="5760720"/>
            <a:ext cx="8778240" cy="68008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0" y="735330"/>
            <a:ext cx="8778240" cy="4937760"/>
          </a:xfrm>
        </p:spPr>
        <p:txBody>
          <a:bodyPr/>
          <a:lstStyle>
            <a:lvl1pPr marL="0" indent="0">
              <a:buNone/>
              <a:defRPr sz="3800"/>
            </a:lvl1pPr>
            <a:lvl2pPr marL="548552" indent="0">
              <a:buNone/>
              <a:defRPr sz="3400"/>
            </a:lvl2pPr>
            <a:lvl3pPr marL="1097104" indent="0">
              <a:buNone/>
              <a:defRPr sz="2900"/>
            </a:lvl3pPr>
            <a:lvl4pPr marL="1645656" indent="0">
              <a:buNone/>
              <a:defRPr sz="2400"/>
            </a:lvl4pPr>
            <a:lvl5pPr marL="2194210" indent="0">
              <a:buNone/>
              <a:defRPr sz="2400"/>
            </a:lvl5pPr>
            <a:lvl6pPr marL="2742762" indent="0">
              <a:buNone/>
              <a:defRPr sz="2400"/>
            </a:lvl6pPr>
            <a:lvl7pPr marL="3291312" indent="0">
              <a:buNone/>
              <a:defRPr sz="2400"/>
            </a:lvl7pPr>
            <a:lvl8pPr marL="3839866" indent="0">
              <a:buNone/>
              <a:defRPr sz="2400"/>
            </a:lvl8pPr>
            <a:lvl9pPr marL="4388418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0" y="6440806"/>
            <a:ext cx="8778240" cy="965834"/>
          </a:xfrm>
        </p:spPr>
        <p:txBody>
          <a:bodyPr/>
          <a:lstStyle>
            <a:lvl1pPr marL="0" indent="0">
              <a:buNone/>
              <a:defRPr sz="1700"/>
            </a:lvl1pPr>
            <a:lvl2pPr marL="548552" indent="0">
              <a:buNone/>
              <a:defRPr sz="1400"/>
            </a:lvl2pPr>
            <a:lvl3pPr marL="1097104" indent="0">
              <a:buNone/>
              <a:defRPr sz="1200"/>
            </a:lvl3pPr>
            <a:lvl4pPr marL="1645656" indent="0">
              <a:buNone/>
              <a:defRPr sz="1100"/>
            </a:lvl4pPr>
            <a:lvl5pPr marL="2194210" indent="0">
              <a:buNone/>
              <a:defRPr sz="1100"/>
            </a:lvl5pPr>
            <a:lvl6pPr marL="2742762" indent="0">
              <a:buNone/>
              <a:defRPr sz="1100"/>
            </a:lvl6pPr>
            <a:lvl7pPr marL="3291312" indent="0">
              <a:buNone/>
              <a:defRPr sz="1100"/>
            </a:lvl7pPr>
            <a:lvl8pPr marL="3839866" indent="0">
              <a:buNone/>
              <a:defRPr sz="1100"/>
            </a:lvl8pPr>
            <a:lvl9pPr marL="438841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6E4A7A69-8B6A-4534-902F-EC7A3AE84B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8720" y="7627624"/>
            <a:ext cx="46329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85120" y="7627624"/>
            <a:ext cx="3413760" cy="438150"/>
          </a:xfrm>
          <a:prstGeom prst="rect">
            <a:avLst/>
          </a:prstGeom>
        </p:spPr>
        <p:txBody>
          <a:bodyPr lIns="109710" tIns="54856" rIns="109710" bIns="54856"/>
          <a:lstStyle/>
          <a:p>
            <a:fld id="{EBCE3ACA-2AFE-4A3B-9C6D-5BFA9216D8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38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570475"/>
            <a:ext cx="14630400" cy="659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6" rIns="109710" bIns="54856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5"/>
            <a:ext cx="13167360" cy="5431156"/>
          </a:xfrm>
          <a:prstGeom prst="rect">
            <a:avLst/>
          </a:prstGeom>
        </p:spPr>
        <p:txBody>
          <a:bodyPr vert="horz" lIns="109710" tIns="54856" rIns="109710" bIns="548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2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1097104" rtl="0" eaLnBrk="1" latinLnBrk="0" hangingPunct="1">
        <a:spcBef>
          <a:spcPct val="0"/>
        </a:spcBef>
        <a:buNone/>
        <a:defRPr lang="en-US" sz="4300" b="1" kern="1200" dirty="0" smtClean="0">
          <a:solidFill>
            <a:srgbClr val="00529B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14" indent="-411414" algn="l" defTabSz="1097104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396" indent="-342846" algn="l" defTabSz="1097104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382" indent="-274277" algn="l" defTabSz="109710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933" indent="-274277" algn="l" defTabSz="109710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486" indent="-274277" algn="l" defTabSz="1097104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039" indent="-274277" algn="l" defTabSz="109710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589" indent="-274277" algn="l" defTabSz="109710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142" indent="-274277" algn="l" defTabSz="109710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696" indent="-274277" algn="l" defTabSz="109710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52" algn="l" defTabSz="1097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04" algn="l" defTabSz="1097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656" algn="l" defTabSz="1097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210" algn="l" defTabSz="1097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762" algn="l" defTabSz="1097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312" algn="l" defTabSz="1097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866" algn="l" defTabSz="1097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418" algn="l" defTabSz="1097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hyperlink" Target="https://kubernetes.io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8.png"/><Relationship Id="rId3" Type="http://schemas.openxmlformats.org/officeDocument/2006/relationships/image" Target="../media/image31.png"/><Relationship Id="rId21" Type="http://schemas.openxmlformats.org/officeDocument/2006/relationships/hyperlink" Target="https://hadoop.apache.org/docs/stable/hadoop-yarn/hadoop-yarn-site/YARN.html" TargetMode="External"/><Relationship Id="rId34" Type="http://schemas.openxmlformats.org/officeDocument/2006/relationships/image" Target="../media/image54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17" Type="http://schemas.openxmlformats.org/officeDocument/2006/relationships/hyperlink" Target="https://www.docker.com/" TargetMode="External"/><Relationship Id="rId25" Type="http://schemas.openxmlformats.org/officeDocument/2006/relationships/image" Target="../media/image47.gif"/><Relationship Id="rId33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hyperlink" Target="https://prestodb.io/" TargetMode="External"/><Relationship Id="rId24" Type="http://schemas.openxmlformats.org/officeDocument/2006/relationships/hyperlink" Target="https://knox.apache.org/" TargetMode="External"/><Relationship Id="rId32" Type="http://schemas.openxmlformats.org/officeDocument/2006/relationships/hyperlink" Target="https://www.terraform.io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41.jpg"/><Relationship Id="rId23" Type="http://schemas.openxmlformats.org/officeDocument/2006/relationships/image" Target="../media/image46.png"/><Relationship Id="rId28" Type="http://schemas.openxmlformats.org/officeDocument/2006/relationships/image" Target="../media/image49.png"/><Relationship Id="rId36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hyperlink" Target="https://docs.sylabs.io/guides/2.6/user-guide/singularity_and_docker.html" TargetMode="External"/><Relationship Id="rId31" Type="http://schemas.openxmlformats.org/officeDocument/2006/relationships/image" Target="../media/image52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0.png"/><Relationship Id="rId22" Type="http://schemas.openxmlformats.org/officeDocument/2006/relationships/image" Target="../media/image45.png"/><Relationship Id="rId27" Type="http://schemas.openxmlformats.org/officeDocument/2006/relationships/hyperlink" Target="https://livy.apache.org/" TargetMode="External"/><Relationship Id="rId30" Type="http://schemas.openxmlformats.org/officeDocument/2006/relationships/image" Target="../media/image51.jpg"/><Relationship Id="rId35" Type="http://schemas.openxmlformats.org/officeDocument/2006/relationships/image" Target="../media/image55.png"/><Relationship Id="rId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2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F71CDC3C-2276-4544-AC7E-E9377815FC4C}"/>
              </a:ext>
            </a:extLst>
          </p:cNvPr>
          <p:cNvSpPr txBox="1">
            <a:spLocks/>
          </p:cNvSpPr>
          <p:nvPr/>
        </p:nvSpPr>
        <p:spPr>
          <a:xfrm>
            <a:off x="1097280" y="340671"/>
            <a:ext cx="12435840" cy="680111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Executive Summary</a:t>
            </a:r>
          </a:p>
        </p:txBody>
      </p:sp>
      <p:pic>
        <p:nvPicPr>
          <p:cNvPr id="3" name="Picture 2" descr="ucsd_school_of_medicine_logo1.png">
            <a:extLst>
              <a:ext uri="{FF2B5EF4-FFF2-40B4-BE49-F238E27FC236}">
                <a16:creationId xmlns:a16="http://schemas.microsoft.com/office/drawing/2014/main" id="{1CB4579C-12A6-604F-9C57-E0E0FC16A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732" y="4221299"/>
            <a:ext cx="3560678" cy="1185575"/>
          </a:xfrm>
          <a:prstGeom prst="rect">
            <a:avLst/>
          </a:prstGeom>
        </p:spPr>
      </p:pic>
      <p:pic>
        <p:nvPicPr>
          <p:cNvPr id="4" name="Picture 3" descr="logo-medschool_fullcolor.png">
            <a:extLst>
              <a:ext uri="{FF2B5EF4-FFF2-40B4-BE49-F238E27FC236}">
                <a16:creationId xmlns:a16="http://schemas.microsoft.com/office/drawing/2014/main" id="{B69359E5-E8BC-2845-8E5E-7A5A6F9C0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480" y="4048886"/>
            <a:ext cx="2983858" cy="1530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E17918-F961-E446-A423-D73919A2E819}"/>
              </a:ext>
            </a:extLst>
          </p:cNvPr>
          <p:cNvSpPr/>
          <p:nvPr/>
        </p:nvSpPr>
        <p:spPr>
          <a:xfrm>
            <a:off x="1542198" y="3898984"/>
            <a:ext cx="11737075" cy="1628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A844D-FDBB-1C4C-88EC-DEF617BCE251}"/>
              </a:ext>
            </a:extLst>
          </p:cNvPr>
          <p:cNvSpPr txBox="1"/>
          <p:nvPr/>
        </p:nvSpPr>
        <p:spPr>
          <a:xfrm>
            <a:off x="6175712" y="3637376"/>
            <a:ext cx="22789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Collaborators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DBDC6-E113-6D4C-A40F-CCD299761E8D}"/>
              </a:ext>
            </a:extLst>
          </p:cNvPr>
          <p:cNvSpPr/>
          <p:nvPr/>
        </p:nvSpPr>
        <p:spPr>
          <a:xfrm>
            <a:off x="1542198" y="5847290"/>
            <a:ext cx="11737075" cy="1628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0771E-2700-FB47-8E91-1707FC946EE9}"/>
              </a:ext>
            </a:extLst>
          </p:cNvPr>
          <p:cNvSpPr txBox="1"/>
          <p:nvPr/>
        </p:nvSpPr>
        <p:spPr>
          <a:xfrm>
            <a:off x="6175711" y="5585678"/>
            <a:ext cx="22789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Funding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8237EB6-DF43-B84F-BEDD-5A629CE51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25" y="6153660"/>
            <a:ext cx="2915678" cy="107075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797CEA2-57DC-3A45-975B-EA2EF0957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63" y="6316313"/>
            <a:ext cx="3261910" cy="8277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CE248A4-9D3B-694D-9B04-BD067AAF0A5E}"/>
              </a:ext>
            </a:extLst>
          </p:cNvPr>
          <p:cNvSpPr/>
          <p:nvPr/>
        </p:nvSpPr>
        <p:spPr>
          <a:xfrm>
            <a:off x="1542196" y="1079102"/>
            <a:ext cx="117370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WholeHealth</a:t>
            </a:r>
            <a:r>
              <a:rPr lang="en-US" sz="24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project brings together researchers and clinicians with diverse backgrounds in computational-systems biology, computer science, mathematics, physics, psychology, medicine, and other disciplines to create a collaborative unified effort. Our primary mission is to develop a collaborative bigdata platform founded on the principles of systems biology to develop innovative low-cost sustainable preventive screening and treatments techniques from longitudinal patient samples/data collected over a period of 20-50 years.</a:t>
            </a:r>
            <a:r>
              <a:rPr lang="en-US" sz="1800" dirty="0"/>
              <a:t> </a:t>
            </a: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8A3D57BA-303A-A04A-AF57-A1EFBA9D32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84" y="6390157"/>
            <a:ext cx="3886348" cy="680111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5945EF5C-7C22-6D4F-A0DD-95A2EAD0D2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68" y="4369216"/>
            <a:ext cx="937103" cy="8844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19A5AF-8530-3A45-98EA-ABC231247D6D}"/>
              </a:ext>
            </a:extLst>
          </p:cNvPr>
          <p:cNvSpPr txBox="1"/>
          <p:nvPr/>
        </p:nvSpPr>
        <p:spPr>
          <a:xfrm>
            <a:off x="3366368" y="4468457"/>
            <a:ext cx="1993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Dallas VA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Medical Center</a:t>
            </a:r>
          </a:p>
        </p:txBody>
      </p:sp>
    </p:spTree>
    <p:extLst>
      <p:ext uri="{BB962C8B-B14F-4D97-AF65-F5344CB8AC3E}">
        <p14:creationId xmlns:p14="http://schemas.microsoft.com/office/powerpoint/2010/main" val="344073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8"/>
          <p:cNvSpPr txBox="1">
            <a:spLocks/>
          </p:cNvSpPr>
          <p:nvPr/>
        </p:nvSpPr>
        <p:spPr>
          <a:xfrm>
            <a:off x="1097280" y="340669"/>
            <a:ext cx="12435840" cy="680111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Example Techniques &amp; Use Cases</a:t>
            </a:r>
          </a:p>
        </p:txBody>
      </p:sp>
      <p:sp>
        <p:nvSpPr>
          <p:cNvPr id="12" name="Subtitle 19"/>
          <p:cNvSpPr txBox="1">
            <a:spLocks/>
          </p:cNvSpPr>
          <p:nvPr/>
        </p:nvSpPr>
        <p:spPr>
          <a:xfrm>
            <a:off x="1111609" y="888149"/>
            <a:ext cx="12391949" cy="484996"/>
          </a:xfrm>
          <a:prstGeom prst="rect">
            <a:avLst/>
          </a:prstGeom>
        </p:spPr>
        <p:txBody>
          <a:bodyPr vert="horz" lIns="109710" tIns="54856" rIns="109710" bIns="54856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Modern analytics is much more than just reporting &amp; statistics</a:t>
            </a:r>
            <a:r>
              <a:rPr lang="is-IS" sz="1800" dirty="0">
                <a:solidFill>
                  <a:schemeClr val="bg1">
                    <a:lumMod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… its actionable at the point-of-decision.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49176" y="1469032"/>
            <a:ext cx="932065" cy="768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784" tIns="27392" rIns="54784" bIns="2739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98147" y="1622787"/>
            <a:ext cx="6337936" cy="5875294"/>
          </a:xfrm>
          <a:prstGeom prst="rect">
            <a:avLst/>
          </a:prstGeom>
        </p:spPr>
        <p:txBody>
          <a:bodyPr lIns="109710" tIns="54856" rIns="109710" bIns="5485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>
                <a:latin typeface="Calibri Light" charset="0"/>
              </a:rPr>
              <a:t>Descriptive Statistics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Compliance Reporting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Utilization &amp; Outcomes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Aggregate Trends &amp; Data Exploration </a:t>
            </a:r>
          </a:p>
          <a:p>
            <a:pPr marL="0" indent="0">
              <a:buNone/>
            </a:pPr>
            <a:r>
              <a:rPr lang="en-US" sz="3400" b="1" dirty="0">
                <a:latin typeface="Calibri Light" charset="0"/>
              </a:rPr>
              <a:t>Inferential Statistics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Risk Stratification &amp; Population Segmentation 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Cost &amp; Risk Forecasting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Treatment Efficacy </a:t>
            </a:r>
          </a:p>
          <a:p>
            <a:pPr marL="0" indent="0">
              <a:buNone/>
            </a:pPr>
            <a:r>
              <a:rPr lang="en-US" sz="3400" b="1" dirty="0">
                <a:latin typeface="Calibri Light" charset="0"/>
              </a:rPr>
              <a:t>Configuration &amp; Search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Identifying Gaps in Care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Avoiding Adverse Events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Personalized Care Plans &amp; Recommendations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7134227" y="1622787"/>
            <a:ext cx="6810376" cy="5875294"/>
          </a:xfrm>
          <a:prstGeom prst="rect">
            <a:avLst/>
          </a:prstGeom>
        </p:spPr>
        <p:txBody>
          <a:bodyPr lIns="109710" tIns="54856" rIns="109710" bIns="5485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>
                <a:latin typeface="Calibri Light" charset="0"/>
              </a:rPr>
              <a:t>Signal Processing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Mobile Ambulatory Diagnostics (EKG, EEG, </a:t>
            </a:r>
            <a:r>
              <a:rPr lang="en-US" sz="2400" b="1" dirty="0" err="1">
                <a:latin typeface="Calibri Light" charset="0"/>
              </a:rPr>
              <a:t>etc</a:t>
            </a:r>
            <a:r>
              <a:rPr lang="en-US" sz="2400" b="1" dirty="0">
                <a:latin typeface="Calibri Light" charset="0"/>
              </a:rPr>
              <a:t>)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Tumor Screening &amp; Analysis with Ultrasound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Muscle Rehab with EMG Signal Analysis</a:t>
            </a:r>
          </a:p>
          <a:p>
            <a:pPr marL="0" indent="0">
              <a:buNone/>
            </a:pPr>
            <a:r>
              <a:rPr lang="en-US" sz="3400" b="1" dirty="0">
                <a:latin typeface="Calibri Light" charset="0"/>
              </a:rPr>
              <a:t>Path Analysis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Disease Networks &amp; Characteristics  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Treatment Optimization Graphs </a:t>
            </a:r>
          </a:p>
          <a:p>
            <a:pPr marL="0" indent="0">
              <a:buNone/>
            </a:pPr>
            <a:r>
              <a:rPr lang="en-US" sz="3400" b="1" dirty="0">
                <a:latin typeface="Calibri Light" charset="0"/>
              </a:rPr>
              <a:t>Machine Learning &amp; AI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Imaging Pattern Detection</a:t>
            </a:r>
          </a:p>
          <a:p>
            <a:pPr marL="0" indent="0">
              <a:buNone/>
            </a:pPr>
            <a:r>
              <a:rPr lang="en-US" sz="3400" b="1" dirty="0">
                <a:latin typeface="Calibri Light" charset="0"/>
              </a:rPr>
              <a:t>Simulation &amp; Modeling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Epigenetics Effects &amp; Pathway Models</a:t>
            </a:r>
          </a:p>
          <a:p>
            <a:pPr>
              <a:buFont typeface="Wingdings" charset="0"/>
              <a:buChar char="§"/>
            </a:pPr>
            <a:r>
              <a:rPr lang="en-US" sz="2400" b="1" dirty="0">
                <a:latin typeface="Calibri Light" charset="0"/>
              </a:rPr>
              <a:t>Modeling Epidemics </a:t>
            </a:r>
          </a:p>
          <a:p>
            <a:pPr marL="0" indent="0">
              <a:buNone/>
            </a:pPr>
            <a:endParaRPr lang="en-US" sz="3400" b="1" dirty="0"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6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E137FC3-8031-8D45-97D5-E9F900140307}"/>
              </a:ext>
            </a:extLst>
          </p:cNvPr>
          <p:cNvSpPr/>
          <p:nvPr/>
        </p:nvSpPr>
        <p:spPr>
          <a:xfrm>
            <a:off x="1498600" y="4052134"/>
            <a:ext cx="2095500" cy="889000"/>
          </a:xfrm>
          <a:prstGeom prst="roundRect">
            <a:avLst/>
          </a:prstGeom>
          <a:solidFill>
            <a:schemeClr val="tx2"/>
          </a:solidFill>
          <a:ln w="63500">
            <a:solidFill>
              <a:schemeClr val="bg1"/>
            </a:solidFill>
          </a:ln>
          <a:effectLst>
            <a:glow rad="101600">
              <a:schemeClr val="bg1">
                <a:lumMod val="85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E"/>
                </a:solidFill>
              </a:rPr>
              <a:t>Claims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273C6B-2BFD-9147-B975-D2D5599F23EF}"/>
              </a:ext>
            </a:extLst>
          </p:cNvPr>
          <p:cNvSpPr/>
          <p:nvPr/>
        </p:nvSpPr>
        <p:spPr>
          <a:xfrm>
            <a:off x="3848100" y="4052134"/>
            <a:ext cx="2095500" cy="889000"/>
          </a:xfrm>
          <a:prstGeom prst="roundRect">
            <a:avLst/>
          </a:prstGeom>
          <a:solidFill>
            <a:schemeClr val="tx2"/>
          </a:solidFill>
          <a:ln w="63500">
            <a:solidFill>
              <a:schemeClr val="bg1"/>
            </a:solidFill>
          </a:ln>
          <a:effectLst>
            <a:glow rad="101600">
              <a:schemeClr val="bg1">
                <a:lumMod val="85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E"/>
                </a:solidFill>
              </a:rPr>
              <a:t>Patients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6F7FA7-79EC-2049-A63A-ADE1375DC3C7}"/>
              </a:ext>
            </a:extLst>
          </p:cNvPr>
          <p:cNvSpPr/>
          <p:nvPr/>
        </p:nvSpPr>
        <p:spPr>
          <a:xfrm>
            <a:off x="10896600" y="4052134"/>
            <a:ext cx="2095500" cy="889000"/>
          </a:xfrm>
          <a:prstGeom prst="roundRect">
            <a:avLst/>
          </a:prstGeom>
          <a:solidFill>
            <a:schemeClr val="tx2"/>
          </a:solidFill>
          <a:ln w="63500">
            <a:solidFill>
              <a:schemeClr val="bg1"/>
            </a:solidFill>
          </a:ln>
          <a:effectLst>
            <a:glow rad="101600">
              <a:schemeClr val="bg1">
                <a:lumMod val="85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E"/>
                </a:solidFill>
              </a:rPr>
              <a:t>Clinical Tests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6D58FB1-388E-F54C-97B8-B97501D97821}"/>
              </a:ext>
            </a:extLst>
          </p:cNvPr>
          <p:cNvSpPr/>
          <p:nvPr/>
        </p:nvSpPr>
        <p:spPr>
          <a:xfrm>
            <a:off x="6197600" y="4052134"/>
            <a:ext cx="2095500" cy="889000"/>
          </a:xfrm>
          <a:prstGeom prst="roundRect">
            <a:avLst/>
          </a:prstGeom>
          <a:solidFill>
            <a:schemeClr val="tx2"/>
          </a:solidFill>
          <a:ln w="63500">
            <a:solidFill>
              <a:schemeClr val="bg1"/>
            </a:solidFill>
          </a:ln>
          <a:effectLst>
            <a:glow rad="101600">
              <a:schemeClr val="bg1">
                <a:lumMod val="85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E"/>
                </a:solidFill>
              </a:rPr>
              <a:t>Social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BCC983-B297-9C4E-9B25-63E10908E381}"/>
              </a:ext>
            </a:extLst>
          </p:cNvPr>
          <p:cNvSpPr/>
          <p:nvPr/>
        </p:nvSpPr>
        <p:spPr>
          <a:xfrm>
            <a:off x="8547100" y="4052134"/>
            <a:ext cx="2095500" cy="889000"/>
          </a:xfrm>
          <a:prstGeom prst="roundRect">
            <a:avLst/>
          </a:prstGeom>
          <a:solidFill>
            <a:schemeClr val="tx2"/>
          </a:solidFill>
          <a:ln w="63500">
            <a:solidFill>
              <a:schemeClr val="bg1"/>
            </a:solidFill>
          </a:ln>
          <a:effectLst>
            <a:glow rad="101600">
              <a:schemeClr val="bg1">
                <a:lumMod val="85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E"/>
                </a:solidFill>
              </a:rPr>
              <a:t>Clinical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B7725-4945-7341-8BED-64D72E62FEF3}"/>
              </a:ext>
            </a:extLst>
          </p:cNvPr>
          <p:cNvSpPr/>
          <p:nvPr/>
        </p:nvSpPr>
        <p:spPr>
          <a:xfrm>
            <a:off x="1714661" y="5126713"/>
            <a:ext cx="1549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Medicaid: ~2B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258F0E-5912-D046-9A56-D01EFF9EF55C}"/>
              </a:ext>
            </a:extLst>
          </p:cNvPr>
          <p:cNvSpPr/>
          <p:nvPr/>
        </p:nvSpPr>
        <p:spPr>
          <a:xfrm>
            <a:off x="4188766" y="5126713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800" b="1" dirty="0"/>
              <a:t>EMR: ~130M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150160-DF67-C646-BAB6-340CF8B64D42}"/>
              </a:ext>
            </a:extLst>
          </p:cNvPr>
          <p:cNvSpPr/>
          <p:nvPr/>
        </p:nvSpPr>
        <p:spPr>
          <a:xfrm>
            <a:off x="11285545" y="5126713"/>
            <a:ext cx="115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800" b="1" dirty="0" err="1"/>
              <a:t>Labs</a:t>
            </a:r>
            <a:r>
              <a:rPr lang="fi-FI" sz="1800" b="1" dirty="0"/>
              <a:t>: 4.8B</a:t>
            </a:r>
            <a:endParaRPr lang="en-US" sz="1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EDFFA-FA1C-7A4F-B4B0-08781BEA4B2A}"/>
              </a:ext>
            </a:extLst>
          </p:cNvPr>
          <p:cNvSpPr/>
          <p:nvPr/>
        </p:nvSpPr>
        <p:spPr>
          <a:xfrm>
            <a:off x="6454480" y="5126713"/>
            <a:ext cx="1653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800" b="1" dirty="0"/>
              <a:t>Variables: ~20K</a:t>
            </a:r>
            <a:endParaRPr lang="en-US" sz="1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03B2C-55ED-8E49-9244-DF57AF9BB80C}"/>
              </a:ext>
            </a:extLst>
          </p:cNvPr>
          <p:cNvSpPr/>
          <p:nvPr/>
        </p:nvSpPr>
        <p:spPr>
          <a:xfrm>
            <a:off x="9013862" y="5126713"/>
            <a:ext cx="1191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800" b="1" dirty="0"/>
              <a:t>Total: 5.3B</a:t>
            </a:r>
            <a:endParaRPr lang="en-US" sz="1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ADCC00-9F63-4942-B57E-ED734AF58F9A}"/>
              </a:ext>
            </a:extLst>
          </p:cNvPr>
          <p:cNvSpPr/>
          <p:nvPr/>
        </p:nvSpPr>
        <p:spPr>
          <a:xfrm>
            <a:off x="2489200" y="6141071"/>
            <a:ext cx="9639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Claims, Medical, SDOH &amp; Environmental Longitudinal Data </a:t>
            </a:r>
            <a:r>
              <a:rPr lang="en-US" sz="3600" b="1" dirty="0"/>
              <a:t>From</a:t>
            </a:r>
            <a:r>
              <a:rPr lang="en-US" sz="3600" dirty="0"/>
              <a:t> 2000 </a:t>
            </a:r>
            <a:r>
              <a:rPr lang="en-US" sz="3600" b="1" dirty="0"/>
              <a:t>-</a:t>
            </a:r>
            <a:r>
              <a:rPr lang="en-US" sz="3600" dirty="0"/>
              <a:t> 2019</a:t>
            </a:r>
          </a:p>
        </p:txBody>
      </p:sp>
      <p:pic>
        <p:nvPicPr>
          <p:cNvPr id="13" name="Picture 12" descr="cdc.jpg">
            <a:extLst>
              <a:ext uri="{FF2B5EF4-FFF2-40B4-BE49-F238E27FC236}">
                <a16:creationId xmlns:a16="http://schemas.microsoft.com/office/drawing/2014/main" id="{F704F7A0-4CB4-DD4A-93AC-CF8DEB97A1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67" y="2909134"/>
            <a:ext cx="994834" cy="593447"/>
          </a:xfrm>
          <a:prstGeom prst="rect">
            <a:avLst/>
          </a:prstGeom>
        </p:spPr>
      </p:pic>
      <p:pic>
        <p:nvPicPr>
          <p:cNvPr id="14" name="Picture 13" descr="cmslogo.png">
            <a:extLst>
              <a:ext uri="{FF2B5EF4-FFF2-40B4-BE49-F238E27FC236}">
                <a16:creationId xmlns:a16="http://schemas.microsoft.com/office/drawing/2014/main" id="{341CF2D7-D08A-A044-85AF-432A17607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69" y="2913368"/>
            <a:ext cx="1200149" cy="592667"/>
          </a:xfrm>
          <a:prstGeom prst="rect">
            <a:avLst/>
          </a:prstGeom>
        </p:spPr>
      </p:pic>
      <p:pic>
        <p:nvPicPr>
          <p:cNvPr id="15" name="Picture 14" descr="BRFSS+logo.jpg">
            <a:extLst>
              <a:ext uri="{FF2B5EF4-FFF2-40B4-BE49-F238E27FC236}">
                <a16:creationId xmlns:a16="http://schemas.microsoft.com/office/drawing/2014/main" id="{1AC7AF5E-7EF2-614C-988D-A05AC9BC1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67" y="3006500"/>
            <a:ext cx="1270000" cy="4371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1B79A8-E2CE-E541-A229-0A8B84B562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8711"/>
          <a:stretch/>
        </p:blipFill>
        <p:spPr>
          <a:xfrm>
            <a:off x="10344933" y="2854379"/>
            <a:ext cx="1059244" cy="702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BA5CB9-9AE5-2D4E-BBBE-1FEEF3E97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2143" y="2952201"/>
            <a:ext cx="1051234" cy="5665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32A121-420F-3749-BBE8-39FA25C941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0284"/>
          <a:stretch/>
        </p:blipFill>
        <p:spPr>
          <a:xfrm>
            <a:off x="11605720" y="3029476"/>
            <a:ext cx="1204753" cy="413058"/>
          </a:xfrm>
          <a:prstGeom prst="rect">
            <a:avLst/>
          </a:prstGeom>
        </p:spPr>
      </p:pic>
      <p:pic>
        <p:nvPicPr>
          <p:cNvPr id="19" name="Picture 18" descr="fdb.jpg">
            <a:extLst>
              <a:ext uri="{FF2B5EF4-FFF2-40B4-BE49-F238E27FC236}">
                <a16:creationId xmlns:a16="http://schemas.microsoft.com/office/drawing/2014/main" id="{E61DAD11-2969-A945-B191-1546B8C45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3023434"/>
            <a:ext cx="756184" cy="495300"/>
          </a:xfrm>
          <a:prstGeom prst="rect">
            <a:avLst/>
          </a:prstGeom>
        </p:spPr>
      </p:pic>
      <p:pic>
        <p:nvPicPr>
          <p:cNvPr id="20" name="Picture 19" descr="Food_and_Drug_Administration_logo.svg.png">
            <a:extLst>
              <a:ext uri="{FF2B5EF4-FFF2-40B4-BE49-F238E27FC236}">
                <a16:creationId xmlns:a16="http://schemas.microsoft.com/office/drawing/2014/main" id="{96850395-E5C7-9549-8473-BD39D5648F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1" y="3027245"/>
            <a:ext cx="965200" cy="398146"/>
          </a:xfrm>
          <a:prstGeom prst="rect">
            <a:avLst/>
          </a:prstGeom>
        </p:spPr>
      </p:pic>
      <p:pic>
        <p:nvPicPr>
          <p:cNvPr id="21" name="Picture 20" descr="usgs.png">
            <a:extLst>
              <a:ext uri="{FF2B5EF4-FFF2-40B4-BE49-F238E27FC236}">
                <a16:creationId xmlns:a16="http://schemas.microsoft.com/office/drawing/2014/main" id="{6618120B-CE94-A247-92E2-DDFC5E9B25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3061534"/>
            <a:ext cx="1079500" cy="431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075265-30F3-4A46-B7F9-2C4C1F10DDC6}"/>
              </a:ext>
            </a:extLst>
          </p:cNvPr>
          <p:cNvSpPr/>
          <p:nvPr/>
        </p:nvSpPr>
        <p:spPr>
          <a:xfrm>
            <a:off x="1511301" y="2769434"/>
            <a:ext cx="6045200" cy="85090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E"/>
              </a:solidFill>
            </a:endParaRPr>
          </a:p>
        </p:txBody>
      </p:sp>
      <p:sp>
        <p:nvSpPr>
          <p:cNvPr id="23" name="Title 18">
            <a:extLst>
              <a:ext uri="{FF2B5EF4-FFF2-40B4-BE49-F238E27FC236}">
                <a16:creationId xmlns:a16="http://schemas.microsoft.com/office/drawing/2014/main" id="{72E8A457-3319-884C-9964-120E76B79395}"/>
              </a:ext>
            </a:extLst>
          </p:cNvPr>
          <p:cNvSpPr txBox="1">
            <a:spLocks/>
          </p:cNvSpPr>
          <p:nvPr/>
        </p:nvSpPr>
        <p:spPr>
          <a:xfrm>
            <a:off x="1097280" y="340670"/>
            <a:ext cx="12435840" cy="680111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Unified Longitudinal Data Warehouse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0EEB20-AA03-3945-8E57-E51CBD9521DE}"/>
              </a:ext>
            </a:extLst>
          </p:cNvPr>
          <p:cNvSpPr/>
          <p:nvPr/>
        </p:nvSpPr>
        <p:spPr>
          <a:xfrm>
            <a:off x="6849177" y="1047234"/>
            <a:ext cx="932065" cy="768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784" tIns="27392" rIns="54784" bIns="27392" rtlCol="0" anchor="ctr"/>
          <a:lstStyle/>
          <a:p>
            <a:pPr algn="ctr"/>
            <a:endParaRPr lang="en-US" sz="1800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25" name="Subtitle 19">
            <a:extLst>
              <a:ext uri="{FF2B5EF4-FFF2-40B4-BE49-F238E27FC236}">
                <a16:creationId xmlns:a16="http://schemas.microsoft.com/office/drawing/2014/main" id="{2B4B42D3-910E-EC43-8C7C-FA87E701237E}"/>
              </a:ext>
            </a:extLst>
          </p:cNvPr>
          <p:cNvSpPr txBox="1">
            <a:spLocks/>
          </p:cNvSpPr>
          <p:nvPr/>
        </p:nvSpPr>
        <p:spPr>
          <a:xfrm>
            <a:off x="1097281" y="1203071"/>
            <a:ext cx="12391949" cy="484996"/>
          </a:xfrm>
          <a:prstGeom prst="rect">
            <a:avLst/>
          </a:prstGeom>
        </p:spPr>
        <p:txBody>
          <a:bodyPr vert="horz" lIns="109710" tIns="54856" rIns="109710" bIns="54856" rtlCol="0">
            <a:normAutofit fontScale="92500"/>
          </a:bodyPr>
          <a:lstStyle>
            <a:lvl1pPr marL="411430" indent="-411430" algn="l" defTabSz="10971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432" indent="-342860" algn="l" defTabSz="109714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36" indent="-274288" algn="l" defTabSz="10971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010" indent="-274288" algn="l" defTabSz="109714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585" indent="-274288" algn="l" defTabSz="109714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159" indent="-274288" algn="l" defTabSz="10971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732" indent="-274288" algn="l" defTabSz="10971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307" indent="-274288" algn="l" defTabSz="10971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2882" indent="-274288" algn="l" defTabSz="10971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The primary purpose of our research is to create a new path forward to integrate more robust preventive care into public health</a:t>
            </a:r>
          </a:p>
        </p:txBody>
      </p:sp>
    </p:spTree>
    <p:extLst>
      <p:ext uri="{BB962C8B-B14F-4D97-AF65-F5344CB8AC3E}">
        <p14:creationId xmlns:p14="http://schemas.microsoft.com/office/powerpoint/2010/main" val="29751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06436" y="431800"/>
            <a:ext cx="12674627" cy="973138"/>
          </a:xfrm>
        </p:spPr>
        <p:txBody>
          <a:bodyPr/>
          <a:lstStyle/>
          <a:p>
            <a:r>
              <a:rPr lang="en-US" dirty="0"/>
              <a:t>Integrated Modular Data Science Tools</a:t>
            </a:r>
          </a:p>
        </p:txBody>
      </p:sp>
      <p:pic>
        <p:nvPicPr>
          <p:cNvPr id="10" name="Picture 9" descr="Screen Shot 2019-05-14 at 12.4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1" y="1689102"/>
            <a:ext cx="9347200" cy="5917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B3CA2-573C-CC4D-96E3-239FBC6F7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3" y="1625832"/>
            <a:ext cx="3230191" cy="1136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2DA64-B0D1-7E49-939A-1F4B6A48F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74" y="3098612"/>
            <a:ext cx="1833246" cy="1026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47EE31-223B-ED4B-BAAB-24756A4BD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50" y="4295975"/>
            <a:ext cx="1090204" cy="846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8919BF-0482-B540-A79A-39C3FDED2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73" y="5028940"/>
            <a:ext cx="2131870" cy="1110349"/>
          </a:xfrm>
          <a:prstGeom prst="rect">
            <a:avLst/>
          </a:prstGeom>
        </p:spPr>
      </p:pic>
      <p:pic>
        <p:nvPicPr>
          <p:cNvPr id="9" name="Picture 8" descr="Python_logo_and_wordmark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90" y="2543104"/>
            <a:ext cx="2395996" cy="710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63572C-5954-A74E-B51E-0488096C8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36" y="6457785"/>
            <a:ext cx="2650685" cy="5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8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7657A6-0A84-BA4C-87FB-7B063755C582}"/>
              </a:ext>
            </a:extLst>
          </p:cNvPr>
          <p:cNvSpPr/>
          <p:nvPr/>
        </p:nvSpPr>
        <p:spPr>
          <a:xfrm>
            <a:off x="6609064" y="3910214"/>
            <a:ext cx="1666764" cy="2701796"/>
          </a:xfrm>
          <a:prstGeom prst="rect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598D93-D03E-824C-86F7-2D48FB1D9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662" y="3910213"/>
            <a:ext cx="1849025" cy="1336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F43CE1-D795-4743-8DA8-720DFF0C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497" y="3910213"/>
            <a:ext cx="1849025" cy="1336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E22A79-51F6-024D-A25F-AC0FCF2F8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  <a14:imgEffect>
                      <a14:colorTemperature colorTemp="4790"/>
                    </a14:imgEffect>
                    <a14:imgEffect>
                      <a14:saturation sat="215000"/>
                    </a14:imgEffect>
                    <a14:imgEffect>
                      <a14:brightnessContrast bright="-5000"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18" y="4158871"/>
            <a:ext cx="789425" cy="874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1FCD83-6B81-554E-B7A7-CAC0A635E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  <a14:imgEffect>
                      <a14:colorTemperature colorTemp="4790"/>
                    </a14:imgEffect>
                    <a14:imgEffect>
                      <a14:saturation sat="215000"/>
                    </a14:imgEffect>
                    <a14:imgEffect>
                      <a14:brightnessContrast bright="-5000"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17" y="5264340"/>
            <a:ext cx="789425" cy="874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11BF6F-761F-0541-A249-B9000D400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  <a14:imgEffect>
                      <a14:colorTemperature colorTemp="4790"/>
                    </a14:imgEffect>
                    <a14:imgEffect>
                      <a14:saturation sat="215000"/>
                    </a14:imgEffect>
                    <a14:imgEffect>
                      <a14:brightnessContrast bright="-5000"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27" y="3009619"/>
            <a:ext cx="789425" cy="8747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5F6FF1-E613-1649-896E-9DE801726F8C}"/>
              </a:ext>
            </a:extLst>
          </p:cNvPr>
          <p:cNvSpPr txBox="1"/>
          <p:nvPr/>
        </p:nvSpPr>
        <p:spPr>
          <a:xfrm>
            <a:off x="11748287" y="3098947"/>
            <a:ext cx="1767663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20" dirty="0"/>
              <a:t>Chronic Disease</a:t>
            </a:r>
          </a:p>
          <a:p>
            <a:pPr algn="ctr"/>
            <a:r>
              <a:rPr lang="en-US" sz="1920" dirty="0"/>
              <a:t> Progression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468118-52E3-FB4F-A6F0-E7C044552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  <a14:imgEffect>
                      <a14:colorTemperature colorTemp="4790"/>
                    </a14:imgEffect>
                    <a14:imgEffect>
                      <a14:saturation sat="215000"/>
                    </a14:imgEffect>
                    <a14:imgEffect>
                      <a14:brightnessContrast bright="-5000"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03" y="4140973"/>
            <a:ext cx="789425" cy="8747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51EDDA-4A6A-5A46-9FC6-9DAB81017BE5}"/>
              </a:ext>
            </a:extLst>
          </p:cNvPr>
          <p:cNvSpPr txBox="1"/>
          <p:nvPr/>
        </p:nvSpPr>
        <p:spPr>
          <a:xfrm>
            <a:off x="1400183" y="4220654"/>
            <a:ext cx="155215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20" dirty="0"/>
              <a:t>Social </a:t>
            </a:r>
          </a:p>
          <a:p>
            <a:pPr algn="ctr"/>
            <a:r>
              <a:rPr lang="en-US" sz="1920" dirty="0"/>
              <a:t>Determinants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24F3C3-0EE2-9043-88D0-15CF486C1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  <a14:imgEffect>
                      <a14:colorTemperature colorTemp="4790"/>
                    </a14:imgEffect>
                    <a14:imgEffect>
                      <a14:saturation sat="215000"/>
                    </a14:imgEffect>
                    <a14:imgEffect>
                      <a14:brightnessContrast bright="-5000"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00" y="5246443"/>
            <a:ext cx="789425" cy="8747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37102A-1BF0-5041-A825-238730894373}"/>
              </a:ext>
            </a:extLst>
          </p:cNvPr>
          <p:cNvSpPr txBox="1"/>
          <p:nvPr/>
        </p:nvSpPr>
        <p:spPr>
          <a:xfrm>
            <a:off x="6910692" y="5776529"/>
            <a:ext cx="1117101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20" dirty="0"/>
              <a:t>SDOH </a:t>
            </a:r>
          </a:p>
          <a:p>
            <a:pPr algn="ctr"/>
            <a:r>
              <a:rPr lang="en-US" sz="1920" dirty="0"/>
              <a:t>Database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F310ED-D1BD-A241-B308-59431E15F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  <a14:imgEffect>
                      <a14:colorTemperature colorTemp="4790"/>
                    </a14:imgEffect>
                    <a14:imgEffect>
                      <a14:saturation sat="215000"/>
                    </a14:imgEffect>
                    <a14:imgEffect>
                      <a14:brightnessContrast bright="-5000"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10" y="2991722"/>
            <a:ext cx="789425" cy="8747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4EF654-C740-9148-BDA6-DB9FD41FAB27}"/>
              </a:ext>
            </a:extLst>
          </p:cNvPr>
          <p:cNvSpPr txBox="1"/>
          <p:nvPr/>
        </p:nvSpPr>
        <p:spPr>
          <a:xfrm>
            <a:off x="1557116" y="2993396"/>
            <a:ext cx="1238288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20" dirty="0"/>
              <a:t>Behavioral</a:t>
            </a:r>
          </a:p>
          <a:p>
            <a:pPr algn="ctr"/>
            <a:r>
              <a:rPr lang="en-US" sz="1920" dirty="0"/>
              <a:t>Health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FC9F4D-050D-1349-BED8-ACCC65B7F8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94" y="6077370"/>
            <a:ext cx="2063542" cy="6878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721CD3-6F1E-2541-89B6-0AA6DFE7F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08" y="5212153"/>
            <a:ext cx="1409758" cy="8739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42C2162-7E85-2E4D-9288-D23B092CAC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713" y="5280480"/>
            <a:ext cx="2109173" cy="67493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121237-0766-F244-88AC-6A7E43510763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10269521" y="4578329"/>
            <a:ext cx="826498" cy="17897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F4CF16-7E96-EC44-B82B-5482C81B6C3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0269522" y="3446976"/>
            <a:ext cx="786605" cy="841093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101F3D-ED24-5F46-92E7-379AB08AE1C7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0261976" y="4808917"/>
            <a:ext cx="834041" cy="892776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7E1C9-E36E-EF45-82A7-32D85533E03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705935" y="3429079"/>
            <a:ext cx="923729" cy="841093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8CC80B-37BB-914D-B858-BE222A581BC7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3745826" y="4578328"/>
            <a:ext cx="883836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173962-718C-444D-91CA-91F030D0FF8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45825" y="4846655"/>
            <a:ext cx="877090" cy="837142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978059-C9F6-1849-80F8-378601507871}"/>
              </a:ext>
            </a:extLst>
          </p:cNvPr>
          <p:cNvSpPr txBox="1"/>
          <p:nvPr/>
        </p:nvSpPr>
        <p:spPr>
          <a:xfrm>
            <a:off x="11889668" y="4225193"/>
            <a:ext cx="155215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20" dirty="0"/>
              <a:t>Social </a:t>
            </a:r>
          </a:p>
          <a:p>
            <a:pPr algn="ctr"/>
            <a:r>
              <a:rPr lang="en-US" sz="1920" dirty="0"/>
              <a:t>Determinants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E47E1C-2072-CB47-B16C-7ADEA28CC3F2}"/>
              </a:ext>
            </a:extLst>
          </p:cNvPr>
          <p:cNvSpPr txBox="1"/>
          <p:nvPr/>
        </p:nvSpPr>
        <p:spPr>
          <a:xfrm>
            <a:off x="6682609" y="4998590"/>
            <a:ext cx="159479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20" dirty="0"/>
              <a:t>Clinical/Payer </a:t>
            </a:r>
          </a:p>
          <a:p>
            <a:pPr algn="ctr"/>
            <a:r>
              <a:rPr lang="en-US" sz="1920" dirty="0"/>
              <a:t>Database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CCDB87-EB76-B34A-BA80-FD289E180C69}"/>
              </a:ext>
            </a:extLst>
          </p:cNvPr>
          <p:cNvSpPr txBox="1"/>
          <p:nvPr/>
        </p:nvSpPr>
        <p:spPr>
          <a:xfrm>
            <a:off x="6626780" y="4220653"/>
            <a:ext cx="168411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20" dirty="0"/>
              <a:t>Bioinformatics </a:t>
            </a:r>
          </a:p>
          <a:p>
            <a:pPr algn="ctr"/>
            <a:r>
              <a:rPr lang="en-US" sz="1920" dirty="0"/>
              <a:t>Database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FEF181-14BC-C643-862B-2ED7719A4C82}"/>
              </a:ext>
            </a:extLst>
          </p:cNvPr>
          <p:cNvSpPr txBox="1"/>
          <p:nvPr/>
        </p:nvSpPr>
        <p:spPr>
          <a:xfrm>
            <a:off x="12047409" y="5335698"/>
            <a:ext cx="1272591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20" dirty="0"/>
              <a:t>Healthcare</a:t>
            </a:r>
          </a:p>
          <a:p>
            <a:pPr algn="ctr"/>
            <a:r>
              <a:rPr lang="en-US" sz="1920" dirty="0"/>
              <a:t>Economics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66BE64-2DB8-F249-B51D-F71195408EDA}"/>
              </a:ext>
            </a:extLst>
          </p:cNvPr>
          <p:cNvSpPr txBox="1"/>
          <p:nvPr/>
        </p:nvSpPr>
        <p:spPr>
          <a:xfrm>
            <a:off x="1548442" y="5307779"/>
            <a:ext cx="124059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20" dirty="0"/>
              <a:t>Preventive</a:t>
            </a:r>
          </a:p>
          <a:p>
            <a:pPr algn="ctr"/>
            <a:r>
              <a:rPr lang="en-US" sz="1920" dirty="0"/>
              <a:t>Health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2776CD-38DD-8743-AC61-5FB18E1C230F}"/>
              </a:ext>
            </a:extLst>
          </p:cNvPr>
          <p:cNvSpPr/>
          <p:nvPr/>
        </p:nvSpPr>
        <p:spPr>
          <a:xfrm>
            <a:off x="4825308" y="2605116"/>
            <a:ext cx="5175432" cy="87470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7C2805-221D-D34F-9E47-46446568B174}"/>
              </a:ext>
            </a:extLst>
          </p:cNvPr>
          <p:cNvSpPr/>
          <p:nvPr/>
        </p:nvSpPr>
        <p:spPr>
          <a:xfrm>
            <a:off x="8778547" y="3549417"/>
            <a:ext cx="1298112" cy="4985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640" b="1" dirty="0" err="1"/>
              <a:t>Pytheas</a:t>
            </a:r>
            <a:endParaRPr lang="en-US" sz="264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C49753-A786-EC45-869B-04BAEDC6139F}"/>
              </a:ext>
            </a:extLst>
          </p:cNvPr>
          <p:cNvSpPr/>
          <p:nvPr/>
        </p:nvSpPr>
        <p:spPr>
          <a:xfrm>
            <a:off x="5063296" y="3549417"/>
            <a:ext cx="1107291" cy="4985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640" b="1" dirty="0"/>
              <a:t>Comet</a:t>
            </a:r>
          </a:p>
        </p:txBody>
      </p:sp>
      <p:sp>
        <p:nvSpPr>
          <p:cNvPr id="47" name="Title 18">
            <a:extLst>
              <a:ext uri="{FF2B5EF4-FFF2-40B4-BE49-F238E27FC236}">
                <a16:creationId xmlns:a16="http://schemas.microsoft.com/office/drawing/2014/main" id="{F8CAEF7F-ACF2-0848-8552-3BB241797A99}"/>
              </a:ext>
            </a:extLst>
          </p:cNvPr>
          <p:cNvSpPr txBox="1">
            <a:spLocks/>
          </p:cNvSpPr>
          <p:nvPr/>
        </p:nvSpPr>
        <p:spPr>
          <a:xfrm>
            <a:off x="1097280" y="340671"/>
            <a:ext cx="12435840" cy="680111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Distributed Supercomputing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66E94D-2F95-AF42-8CC5-E842F1E45DCD}"/>
              </a:ext>
            </a:extLst>
          </p:cNvPr>
          <p:cNvSpPr/>
          <p:nvPr/>
        </p:nvSpPr>
        <p:spPr>
          <a:xfrm>
            <a:off x="6849178" y="1047235"/>
            <a:ext cx="932065" cy="768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784" tIns="27392" rIns="54784" bIns="27392" rtlCol="0" anchor="ctr"/>
          <a:lstStyle/>
          <a:p>
            <a:pPr algn="ctr"/>
            <a:endParaRPr lang="en-US" sz="1800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49" name="Subtitle 19">
            <a:extLst>
              <a:ext uri="{FF2B5EF4-FFF2-40B4-BE49-F238E27FC236}">
                <a16:creationId xmlns:a16="http://schemas.microsoft.com/office/drawing/2014/main" id="{FD8604D7-7CE1-484B-9DF4-BBD11B0665F6}"/>
              </a:ext>
            </a:extLst>
          </p:cNvPr>
          <p:cNvSpPr txBox="1">
            <a:spLocks/>
          </p:cNvSpPr>
          <p:nvPr/>
        </p:nvSpPr>
        <p:spPr>
          <a:xfrm>
            <a:off x="1097281" y="1203071"/>
            <a:ext cx="12391949" cy="484996"/>
          </a:xfrm>
          <a:prstGeom prst="rect">
            <a:avLst/>
          </a:prstGeom>
        </p:spPr>
        <p:txBody>
          <a:bodyPr vert="horz" lIns="109710" tIns="54856" rIns="109710" bIns="54856" rtlCol="0">
            <a:normAutofit fontScale="92500"/>
          </a:bodyPr>
          <a:lstStyle>
            <a:lvl1pPr marL="411430" indent="-411430" algn="l" defTabSz="10971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432" indent="-342860" algn="l" defTabSz="109714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36" indent="-274288" algn="l" defTabSz="10971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010" indent="-274288" algn="l" defTabSz="109714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585" indent="-274288" algn="l" defTabSz="109714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159" indent="-274288" algn="l" defTabSz="10971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5732" indent="-274288" algn="l" defTabSz="10971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307" indent="-274288" algn="l" defTabSz="10971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2882" indent="-274288" algn="l" defTabSz="109714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The primary purpose of our research is to create a new path forward to integrate more robust preventive care into public health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9AC9B25-C7AF-134D-940D-3DCFFC021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  <a14:imgEffect>
                      <a14:colorTemperature colorTemp="4790"/>
                    </a14:imgEffect>
                    <a14:imgEffect>
                      <a14:saturation sat="215000"/>
                    </a14:imgEffect>
                    <a14:imgEffect>
                      <a14:brightnessContrast bright="-5000"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17" y="6414059"/>
            <a:ext cx="789425" cy="87470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81693C4-7DEF-1647-A742-B14F2E6F6F71}"/>
              </a:ext>
            </a:extLst>
          </p:cNvPr>
          <p:cNvSpPr txBox="1"/>
          <p:nvPr/>
        </p:nvSpPr>
        <p:spPr>
          <a:xfrm>
            <a:off x="12101461" y="6505790"/>
            <a:ext cx="116448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20" dirty="0"/>
              <a:t>Infectious</a:t>
            </a:r>
          </a:p>
          <a:p>
            <a:pPr algn="ctr"/>
            <a:r>
              <a:rPr lang="en-US" sz="1920" dirty="0"/>
              <a:t>Disease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DE90B2-9611-9E40-8079-342D45D4893E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10279146" y="5088220"/>
            <a:ext cx="816871" cy="1763192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3A556AAB-E51F-2D45-8049-5E48B8C0D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  <a14:imgEffect>
                      <a14:colorTemperature colorTemp="4790"/>
                    </a14:imgEffect>
                    <a14:imgEffect>
                      <a14:saturation sat="215000"/>
                    </a14:imgEffect>
                    <a14:imgEffect>
                      <a14:brightnessContrast bright="-5000"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68" y="6327863"/>
            <a:ext cx="789425" cy="87470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DC1A5F2-8682-E840-95CA-12A213340DD3}"/>
              </a:ext>
            </a:extLst>
          </p:cNvPr>
          <p:cNvSpPr txBox="1"/>
          <p:nvPr/>
        </p:nvSpPr>
        <p:spPr>
          <a:xfrm>
            <a:off x="1745387" y="6384611"/>
            <a:ext cx="84670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20" dirty="0"/>
              <a:t>Health</a:t>
            </a:r>
          </a:p>
          <a:p>
            <a:pPr algn="ctr"/>
            <a:r>
              <a:rPr lang="en-US" sz="1920" dirty="0"/>
              <a:t>Policy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1DBCD9-9330-374A-A5D7-3823E6D36A0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3760095" y="5154814"/>
            <a:ext cx="844972" cy="1610402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A553810-184A-6149-8364-EC832BCE5D08}"/>
              </a:ext>
            </a:extLst>
          </p:cNvPr>
          <p:cNvGrpSpPr/>
          <p:nvPr/>
        </p:nvGrpSpPr>
        <p:grpSpPr>
          <a:xfrm>
            <a:off x="8490075" y="5909367"/>
            <a:ext cx="2012197" cy="702643"/>
            <a:chOff x="8490073" y="5909366"/>
            <a:chExt cx="2012197" cy="702643"/>
          </a:xfrm>
        </p:grpSpPr>
        <p:pic>
          <p:nvPicPr>
            <p:cNvPr id="3" name="Picture 2" descr="Logo, company name&#10;&#10;Description automatically generated">
              <a:extLst>
                <a:ext uri="{FF2B5EF4-FFF2-40B4-BE49-F238E27FC236}">
                  <a16:creationId xmlns:a16="http://schemas.microsoft.com/office/drawing/2014/main" id="{0BB40032-871E-A54B-B2E3-71133613F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0073" y="5909366"/>
              <a:ext cx="744503" cy="70264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3B02F8-BB03-C54C-9C78-DB9CB51F150A}"/>
                </a:ext>
              </a:extLst>
            </p:cNvPr>
            <p:cNvSpPr txBox="1"/>
            <p:nvPr/>
          </p:nvSpPr>
          <p:spPr>
            <a:xfrm>
              <a:off x="9219290" y="5922812"/>
              <a:ext cx="1282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7030A0"/>
                  </a:solidFill>
                </a:rPr>
                <a:t>Dallas VA</a:t>
              </a:r>
            </a:p>
            <a:p>
              <a:r>
                <a:rPr lang="en-US" sz="1800" b="1" dirty="0">
                  <a:solidFill>
                    <a:srgbClr val="7030A0"/>
                  </a:solidFill>
                </a:rPr>
                <a:t>Medical Ctr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41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Reference 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356360"/>
            <a:ext cx="13883640" cy="6096000"/>
          </a:xfrm>
          <a:prstGeom prst="rect">
            <a:avLst/>
          </a:prstGeom>
        </p:spPr>
      </p:pic>
      <p:pic>
        <p:nvPicPr>
          <p:cNvPr id="27" name="Picture 26" descr="knim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58" y="3398520"/>
            <a:ext cx="2527806" cy="788588"/>
          </a:xfrm>
          <a:prstGeom prst="rect">
            <a:avLst/>
          </a:prstGeom>
        </p:spPr>
      </p:pic>
      <p:pic>
        <p:nvPicPr>
          <p:cNvPr id="4" name="Picture 3" descr="logo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839" y="4879958"/>
            <a:ext cx="760353" cy="683724"/>
          </a:xfrm>
          <a:prstGeom prst="rect">
            <a:avLst/>
          </a:prstGeom>
        </p:spPr>
      </p:pic>
      <p:pic>
        <p:nvPicPr>
          <p:cNvPr id="2" name="Picture 1" descr="tableau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861" y="2039620"/>
            <a:ext cx="2164081" cy="423084"/>
          </a:xfrm>
          <a:prstGeom prst="rect">
            <a:avLst/>
          </a:prstGeom>
        </p:spPr>
      </p:pic>
      <p:pic>
        <p:nvPicPr>
          <p:cNvPr id="7" name="Picture 6" descr="MySQL-logo-F6FF285A58-seeklogo.co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065" y="4894160"/>
            <a:ext cx="1260232" cy="65532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860214" y="6035042"/>
            <a:ext cx="2481907" cy="332399"/>
          </a:xfrm>
          <a:prstGeom prst="rect">
            <a:avLst/>
          </a:prstGeom>
          <a:solidFill>
            <a:schemeClr val="bg1"/>
          </a:solidFill>
        </p:spPr>
        <p:txBody>
          <a:bodyPr wrap="square" lIns="109723" tIns="54862" rIns="109723" bIns="54862" rtlCol="0">
            <a:spAutoFit/>
          </a:bodyPr>
          <a:lstStyle/>
          <a:p>
            <a:pPr algn="ctr"/>
            <a:r>
              <a:rPr lang="en-US" sz="1400" b="1" dirty="0"/>
              <a:t>High Performance Computing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75454" y="4556762"/>
            <a:ext cx="2481907" cy="332399"/>
          </a:xfrm>
          <a:prstGeom prst="rect">
            <a:avLst/>
          </a:prstGeom>
          <a:solidFill>
            <a:schemeClr val="bg1"/>
          </a:solidFill>
        </p:spPr>
        <p:txBody>
          <a:bodyPr wrap="square" lIns="109723" tIns="54862" rIns="109723" bIns="54862" rtlCol="0">
            <a:spAutoFit/>
          </a:bodyPr>
          <a:lstStyle/>
          <a:p>
            <a:pPr algn="ctr"/>
            <a:r>
              <a:rPr lang="en-US" sz="1400" b="1" dirty="0"/>
              <a:t>Data Platform</a:t>
            </a:r>
          </a:p>
        </p:txBody>
      </p:sp>
      <p:pic>
        <p:nvPicPr>
          <p:cNvPr id="10" name="Picture 9" descr="yam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47" y="3572602"/>
            <a:ext cx="1524000" cy="4127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16280" y="454152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3" tIns="54862" rIns="109723" bIns="54862" rtlCol="0" anchor="ctr"/>
          <a:lstStyle/>
          <a:p>
            <a:pPr algn="ctr"/>
            <a:endParaRPr lang="en-US"/>
          </a:p>
        </p:txBody>
      </p:sp>
      <p:pic>
        <p:nvPicPr>
          <p:cNvPr id="13" name="Picture 12" descr="java-logo-41D4155FC3-seeklogo.co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1" y="3182294"/>
            <a:ext cx="1539240" cy="83119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1386494" y="3017522"/>
            <a:ext cx="2481907" cy="332399"/>
          </a:xfrm>
          <a:prstGeom prst="rect">
            <a:avLst/>
          </a:prstGeom>
          <a:solidFill>
            <a:schemeClr val="bg1"/>
          </a:solidFill>
        </p:spPr>
        <p:txBody>
          <a:bodyPr wrap="square" lIns="109723" tIns="54862" rIns="109723" bIns="54862" rtlCol="0">
            <a:spAutoFit/>
          </a:bodyPr>
          <a:lstStyle/>
          <a:p>
            <a:pPr algn="ctr"/>
            <a:r>
              <a:rPr lang="en-US" sz="1400" b="1" dirty="0"/>
              <a:t>Platform Management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99634" y="3032762"/>
            <a:ext cx="2911166" cy="326239"/>
          </a:xfrm>
          <a:prstGeom prst="rect">
            <a:avLst/>
          </a:prstGeom>
          <a:solidFill>
            <a:schemeClr val="bg1"/>
          </a:solidFill>
        </p:spPr>
        <p:txBody>
          <a:bodyPr wrap="square" lIns="109723" tIns="54862" rIns="109723" bIns="54862" rtlCol="0">
            <a:spAutoFit/>
          </a:bodyPr>
          <a:lstStyle/>
          <a:p>
            <a:pPr algn="ctr"/>
            <a:r>
              <a:rPr lang="en-US" sz="1400" b="1" dirty="0"/>
              <a:t>Model Workflow Management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16814" y="3032762"/>
            <a:ext cx="2481907" cy="332399"/>
          </a:xfrm>
          <a:prstGeom prst="rect">
            <a:avLst/>
          </a:prstGeom>
          <a:solidFill>
            <a:schemeClr val="bg1"/>
          </a:solidFill>
        </p:spPr>
        <p:txBody>
          <a:bodyPr wrap="square" lIns="109723" tIns="54862" rIns="109723" bIns="54862" rtlCol="0">
            <a:spAutoFit/>
          </a:bodyPr>
          <a:lstStyle/>
          <a:p>
            <a:pPr algn="ctr"/>
            <a:r>
              <a:rPr lang="en-US" sz="1400" b="1" dirty="0"/>
              <a:t>Model Languages</a:t>
            </a:r>
          </a:p>
        </p:txBody>
      </p:sp>
      <p:pic>
        <p:nvPicPr>
          <p:cNvPr id="14" name="Picture 13" descr="Apache_Spark_logo.sv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997" y="4844483"/>
            <a:ext cx="1392954" cy="725033"/>
          </a:xfrm>
          <a:prstGeom prst="rect">
            <a:avLst/>
          </a:prstGeom>
        </p:spPr>
      </p:pic>
      <p:pic>
        <p:nvPicPr>
          <p:cNvPr id="17" name="Picture 16" descr="python-logo-master-v3-T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81" y="3494543"/>
            <a:ext cx="1911083" cy="483392"/>
          </a:xfrm>
          <a:prstGeom prst="rect">
            <a:avLst/>
          </a:prstGeom>
        </p:spPr>
      </p:pic>
      <p:sp>
        <p:nvSpPr>
          <p:cNvPr id="97" name="Title 18"/>
          <p:cNvSpPr txBox="1">
            <a:spLocks/>
          </p:cNvSpPr>
          <p:nvPr/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lIns="109723" tIns="54862" rIns="109723" bIns="54862">
            <a:normAutofit/>
          </a:bodyPr>
          <a:lstStyle>
            <a:lvl1pPr algn="l" defTabSz="914290" rtl="0" eaLnBrk="1" latinLnBrk="0" hangingPunct="1">
              <a:spcBef>
                <a:spcPct val="0"/>
              </a:spcBef>
              <a:buNone/>
              <a:defRPr lang="en-US" sz="36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CURRENT SOFTWARE TECHNOLOGY</a:t>
            </a:r>
          </a:p>
        </p:txBody>
      </p:sp>
      <p:pic>
        <p:nvPicPr>
          <p:cNvPr id="20" name="Picture 19" descr="presto_logo_product.png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4831080"/>
            <a:ext cx="1752600" cy="8763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936422" y="1557683"/>
            <a:ext cx="3774671" cy="326239"/>
          </a:xfrm>
          <a:prstGeom prst="rect">
            <a:avLst/>
          </a:prstGeom>
          <a:solidFill>
            <a:schemeClr val="bg1"/>
          </a:solidFill>
        </p:spPr>
        <p:txBody>
          <a:bodyPr wrap="square" lIns="109723" tIns="54862" rIns="109723" bIns="54862" rtlCol="0">
            <a:spAutoFit/>
          </a:bodyPr>
          <a:lstStyle/>
          <a:p>
            <a:pPr algn="ctr"/>
            <a:r>
              <a:rPr lang="en-US" sz="1400" b="1" dirty="0"/>
              <a:t>Model Consumption, Analytics &amp; Visualization</a:t>
            </a:r>
          </a:p>
        </p:txBody>
      </p:sp>
      <p:pic>
        <p:nvPicPr>
          <p:cNvPr id="45" name="Picture 44" descr="knim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23" y="1974240"/>
            <a:ext cx="2299059" cy="717227"/>
          </a:xfrm>
          <a:prstGeom prst="rect">
            <a:avLst/>
          </a:prstGeom>
        </p:spPr>
      </p:pic>
      <p:pic>
        <p:nvPicPr>
          <p:cNvPr id="24" name="Picture 23" descr="kubernetes-horizontal-color.png">
            <a:hlinkClick r:id="rId13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69" y="6351399"/>
            <a:ext cx="2963582" cy="640079"/>
          </a:xfrm>
          <a:prstGeom prst="rect">
            <a:avLst/>
          </a:prstGeom>
        </p:spPr>
      </p:pic>
      <p:pic>
        <p:nvPicPr>
          <p:cNvPr id="37" name="Picture 36" descr="hdfs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40" y="4803929"/>
            <a:ext cx="1748645" cy="978408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1397FF6-F80F-4384-271B-DAE5DE2D91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06" y="1937016"/>
            <a:ext cx="1913942" cy="577372"/>
          </a:xfrm>
          <a:prstGeom prst="rect">
            <a:avLst/>
          </a:prstGeom>
        </p:spPr>
      </p:pic>
      <p:pic>
        <p:nvPicPr>
          <p:cNvPr id="18" name="Picture 17" descr="docker-logo-copy-100594460-small.idge_.png">
            <a:hlinkClick r:id="rId17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496" y="6111240"/>
            <a:ext cx="1214534" cy="1082040"/>
          </a:xfrm>
          <a:prstGeom prst="rect">
            <a:avLst/>
          </a:prstGeom>
        </p:spPr>
      </p:pic>
      <p:pic>
        <p:nvPicPr>
          <p:cNvPr id="25" name="Picture 24" descr="Logo&#10;&#10;Description automatically generated with medium confidence">
            <a:hlinkClick r:id="rId19"/>
            <a:extLst>
              <a:ext uri="{FF2B5EF4-FFF2-40B4-BE49-F238E27FC236}">
                <a16:creationId xmlns:a16="http://schemas.microsoft.com/office/drawing/2014/main" id="{1277C18B-5C23-D18B-AED0-9A60E0F3C45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28" y="6269538"/>
            <a:ext cx="1590642" cy="795321"/>
          </a:xfrm>
          <a:prstGeom prst="rect">
            <a:avLst/>
          </a:prstGeom>
        </p:spPr>
      </p:pic>
      <p:pic>
        <p:nvPicPr>
          <p:cNvPr id="33" name="Picture 32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1DE61EF0-03B0-FEC3-71DA-B1156BB6EB4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90" y="6310630"/>
            <a:ext cx="2120900" cy="825500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4C7BDF78-6DEB-1D5C-6D44-8670075D6D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827" y="4867223"/>
            <a:ext cx="762125" cy="685778"/>
          </a:xfrm>
          <a:prstGeom prst="rect">
            <a:avLst/>
          </a:prstGeom>
        </p:spPr>
      </p:pic>
      <p:pic>
        <p:nvPicPr>
          <p:cNvPr id="43" name="Picture 42" descr="A picture containing icon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1A17C27A-CBF9-1C95-C928-B2E99F01260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964" y="6355631"/>
            <a:ext cx="1373409" cy="642787"/>
          </a:xfrm>
          <a:prstGeom prst="rect">
            <a:avLst/>
          </a:prstGeom>
        </p:spPr>
      </p:pic>
      <p:pic>
        <p:nvPicPr>
          <p:cNvPr id="46" name="Picture 45" descr="A picture containing text&#10;&#10;Description automatically generated">
            <a:extLst>
              <a:ext uri="{FF2B5EF4-FFF2-40B4-BE49-F238E27FC236}">
                <a16:creationId xmlns:a16="http://schemas.microsoft.com/office/drawing/2014/main" id="{2F529AE2-FAE9-7CCF-D87B-1FE5EBE27F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086" y="1943660"/>
            <a:ext cx="1193800" cy="635000"/>
          </a:xfrm>
          <a:prstGeom prst="rect">
            <a:avLst/>
          </a:prstGeom>
        </p:spPr>
      </p:pic>
      <p:pic>
        <p:nvPicPr>
          <p:cNvPr id="48" name="Picture 47" descr="A picture containing text, clipart&#10;&#10;Description automatically generated">
            <a:hlinkClick r:id="rId27"/>
            <a:extLst>
              <a:ext uri="{FF2B5EF4-FFF2-40B4-BE49-F238E27FC236}">
                <a16:creationId xmlns:a16="http://schemas.microsoft.com/office/drawing/2014/main" id="{A49A7182-E1BF-3A57-2F85-CB175E5033F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941" y="6412019"/>
            <a:ext cx="1449939" cy="57135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C48D363-D0F7-4DDB-347B-84202537B4BD}"/>
              </a:ext>
            </a:extLst>
          </p:cNvPr>
          <p:cNvSpPr txBox="1"/>
          <p:nvPr/>
        </p:nvSpPr>
        <p:spPr>
          <a:xfrm>
            <a:off x="3232649" y="7708900"/>
            <a:ext cx="5542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supported on the basic desktop platform</a:t>
            </a:r>
          </a:p>
        </p:txBody>
      </p:sp>
      <p:pic>
        <p:nvPicPr>
          <p:cNvPr id="52" name="Picture 51" descr="A picture containing star, outdoor object, night sky&#10;&#10;Description automatically generated">
            <a:extLst>
              <a:ext uri="{FF2B5EF4-FFF2-40B4-BE49-F238E27FC236}">
                <a16:creationId xmlns:a16="http://schemas.microsoft.com/office/drawing/2014/main" id="{DF8E8B1D-FA93-AF44-CC19-F877B2B36B8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98" y="6269538"/>
            <a:ext cx="323785" cy="332400"/>
          </a:xfrm>
          <a:prstGeom prst="rect">
            <a:avLst/>
          </a:prstGeom>
        </p:spPr>
      </p:pic>
      <p:pic>
        <p:nvPicPr>
          <p:cNvPr id="53" name="Picture 52" descr="A picture containing star, outdoor object, night sky&#10;&#10;Description automatically generated">
            <a:extLst>
              <a:ext uri="{FF2B5EF4-FFF2-40B4-BE49-F238E27FC236}">
                <a16:creationId xmlns:a16="http://schemas.microsoft.com/office/drawing/2014/main" id="{BEAEB76D-809D-607D-26D3-FA7551A1B89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26" y="6245819"/>
            <a:ext cx="323785" cy="332400"/>
          </a:xfrm>
          <a:prstGeom prst="rect">
            <a:avLst/>
          </a:prstGeom>
        </p:spPr>
      </p:pic>
      <p:pic>
        <p:nvPicPr>
          <p:cNvPr id="54" name="Picture 53" descr="A picture containing star, outdoor object, night sky&#10;&#10;Description automatically generated">
            <a:extLst>
              <a:ext uri="{FF2B5EF4-FFF2-40B4-BE49-F238E27FC236}">
                <a16:creationId xmlns:a16="http://schemas.microsoft.com/office/drawing/2014/main" id="{22436C07-8410-0060-4DF4-5130200008F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39" y="7758143"/>
            <a:ext cx="323785" cy="332400"/>
          </a:xfrm>
          <a:prstGeom prst="rect">
            <a:avLst/>
          </a:prstGeom>
        </p:spPr>
      </p:pic>
      <p:pic>
        <p:nvPicPr>
          <p:cNvPr id="55" name="Picture 54" descr="A picture containing star, outdoor object, night sky&#10;&#10;Description automatically generated">
            <a:extLst>
              <a:ext uri="{FF2B5EF4-FFF2-40B4-BE49-F238E27FC236}">
                <a16:creationId xmlns:a16="http://schemas.microsoft.com/office/drawing/2014/main" id="{92D89DAD-FB9E-02A9-E7B7-69A636D90AA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98" y="4874600"/>
            <a:ext cx="323785" cy="332400"/>
          </a:xfrm>
          <a:prstGeom prst="rect">
            <a:avLst/>
          </a:prstGeom>
        </p:spPr>
      </p:pic>
      <p:pic>
        <p:nvPicPr>
          <p:cNvPr id="59" name="Picture 5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8ADAC8-5945-39FC-83EC-924AFEB0E5A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38" y="4732654"/>
            <a:ext cx="1843802" cy="950487"/>
          </a:xfrm>
          <a:prstGeom prst="rect">
            <a:avLst/>
          </a:prstGeom>
        </p:spPr>
      </p:pic>
      <p:pic>
        <p:nvPicPr>
          <p:cNvPr id="60" name="Picture 59" descr="A picture containing star, outdoor object, night sky&#10;&#10;Description automatically generated">
            <a:extLst>
              <a:ext uri="{FF2B5EF4-FFF2-40B4-BE49-F238E27FC236}">
                <a16:creationId xmlns:a16="http://schemas.microsoft.com/office/drawing/2014/main" id="{E987E8E7-B1F1-35E7-1FDD-18EA579D6D6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90" y="4722961"/>
            <a:ext cx="323785" cy="332400"/>
          </a:xfrm>
          <a:prstGeom prst="rect">
            <a:avLst/>
          </a:prstGeom>
        </p:spPr>
      </p:pic>
      <p:pic>
        <p:nvPicPr>
          <p:cNvPr id="62" name="Picture 61" descr="Logo&#10;&#10;Description automatically generated">
            <a:extLst>
              <a:ext uri="{FF2B5EF4-FFF2-40B4-BE49-F238E27FC236}">
                <a16:creationId xmlns:a16="http://schemas.microsoft.com/office/drawing/2014/main" id="{3DF88AAA-6E01-D38F-6642-D700CD040CE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61" y="3293189"/>
            <a:ext cx="1019531" cy="788588"/>
          </a:xfrm>
          <a:prstGeom prst="rect">
            <a:avLst/>
          </a:prstGeom>
        </p:spPr>
      </p:pic>
      <p:pic>
        <p:nvPicPr>
          <p:cNvPr id="28" name="Picture 27" descr="Shape&#10;&#10;Description automatically generated with medium confidence">
            <a:hlinkClick r:id="rId32"/>
            <a:extLst>
              <a:ext uri="{FF2B5EF4-FFF2-40B4-BE49-F238E27FC236}">
                <a16:creationId xmlns:a16="http://schemas.microsoft.com/office/drawing/2014/main" id="{32FBBF80-1B33-AF6B-C0E7-08275F340DA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563" y="3470146"/>
            <a:ext cx="2571768" cy="61782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3" name="Picture 62" descr="kylo-logo-orange.png">
            <a:extLst>
              <a:ext uri="{FF2B5EF4-FFF2-40B4-BE49-F238E27FC236}">
                <a16:creationId xmlns:a16="http://schemas.microsoft.com/office/drawing/2014/main" id="{D708F3B7-71B0-3212-2246-2E96F599B72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20" y="4910794"/>
            <a:ext cx="1234443" cy="69371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4" name="Picture 63" descr="A picture containing star, outdoor object, night sky&#10;&#10;Description automatically generated">
            <a:extLst>
              <a:ext uri="{FF2B5EF4-FFF2-40B4-BE49-F238E27FC236}">
                <a16:creationId xmlns:a16="http://schemas.microsoft.com/office/drawing/2014/main" id="{CB8DC770-579D-BD09-7A2E-E359FB2BD9B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0" y="4889161"/>
            <a:ext cx="323785" cy="332400"/>
          </a:xfrm>
          <a:prstGeom prst="rect">
            <a:avLst/>
          </a:prstGeom>
        </p:spPr>
      </p:pic>
      <p:pic>
        <p:nvPicPr>
          <p:cNvPr id="68" name="Picture 67" descr="A picture containing star, outdoor object, night sky&#10;&#10;Description automatically generated">
            <a:extLst>
              <a:ext uri="{FF2B5EF4-FFF2-40B4-BE49-F238E27FC236}">
                <a16:creationId xmlns:a16="http://schemas.microsoft.com/office/drawing/2014/main" id="{3FB59ABF-E331-460E-7978-50FA00A441E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13" y="3365177"/>
            <a:ext cx="323785" cy="332400"/>
          </a:xfrm>
          <a:prstGeom prst="rect">
            <a:avLst/>
          </a:prstGeom>
        </p:spPr>
      </p:pic>
      <p:pic>
        <p:nvPicPr>
          <p:cNvPr id="71" name="Picture 70" descr="Logo&#10;&#10;Description automatically generated with medium confidence">
            <a:extLst>
              <a:ext uri="{FF2B5EF4-FFF2-40B4-BE49-F238E27FC236}">
                <a16:creationId xmlns:a16="http://schemas.microsoft.com/office/drawing/2014/main" id="{DCEB215E-6EE4-892A-399B-6776D981DEB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030" y="2039620"/>
            <a:ext cx="1539240" cy="384810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0505B801-73C7-7EFD-BEA8-B0715A2102B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9" y="6344537"/>
            <a:ext cx="1693822" cy="5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7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dixion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dixion 16x9" id="{5C6D218D-E22A-4F30-A353-E16511CAE018}" vid="{CBDDF847-335E-4A21-9C47-154B81B037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69417</TotalTime>
  <Words>353</Words>
  <Application>Microsoft Macintosh PowerPoint</Application>
  <PresentationFormat>Custom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Ebrima</vt:lpstr>
      <vt:lpstr>Open Sans Light</vt:lpstr>
      <vt:lpstr>Wingdings</vt:lpstr>
      <vt:lpstr>Predixion 16x9</vt:lpstr>
      <vt:lpstr>technology architecture</vt:lpstr>
      <vt:lpstr>PowerPoint Presentation</vt:lpstr>
      <vt:lpstr>PowerPoint Presentation</vt:lpstr>
      <vt:lpstr>PowerPoint Presentation</vt:lpstr>
      <vt:lpstr>Integrated Modular Data Science Tools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vertical solutions architecture</dc:title>
  <dc:creator>Bogdan Crivat</dc:creator>
  <cp:lastModifiedBy>Microsoft Office User</cp:lastModifiedBy>
  <cp:revision>755</cp:revision>
  <cp:lastPrinted>2019-03-24T19:37:20Z</cp:lastPrinted>
  <dcterms:created xsi:type="dcterms:W3CDTF">2013-09-06T05:44:53Z</dcterms:created>
  <dcterms:modified xsi:type="dcterms:W3CDTF">2022-09-22T16:45:22Z</dcterms:modified>
</cp:coreProperties>
</file>