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30" r:id="rId2"/>
    <p:sldId id="650" r:id="rId3"/>
    <p:sldId id="431" r:id="rId4"/>
    <p:sldId id="653" r:id="rId5"/>
    <p:sldId id="652" r:id="rId6"/>
    <p:sldId id="651" r:id="rId7"/>
    <p:sldId id="648" r:id="rId8"/>
    <p:sldId id="649" r:id="rId9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7EC0-854C-45B5-B79C-0864027889D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AC03B-0C1E-409B-8746-EC4E38A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89C4-A706-4C9E-9124-181056EA7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C96D9-62DF-46BA-9F63-2E869F28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C519-504A-4F22-B699-9832B99B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F985-66FC-411A-A408-CD556BC5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CA2A-7936-4B0E-9961-BF3B31F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D979-B5E8-4EF4-8E6C-F00EA1FE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87A9-2CE4-4B2E-89B1-9B08224C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37FE-BCCC-4787-BDB7-A2083828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2226-7850-4469-8704-F77CD7AE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8270-6D4A-43C0-B7B3-95028B37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1E7EF-6B14-43E4-8873-8D0D8C01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D89DB-13CF-4737-8F11-FFB5941B5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FE63-4D82-4705-950A-DBEE1B3A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6E1B-4FDD-4BA3-BE1B-437F166F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B2DA-9A35-4234-90A3-F7F04003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E63-A55B-40A4-8E7E-D373C76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F727-0437-4200-A61E-34A185C5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DB82-113D-4E44-9B7F-D6E87E8F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A194-431B-4FC3-B69E-CE601DA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9E37-2F3C-405A-928E-6BE66857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25E-6C82-4F24-82DE-7752B346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020B-F7BC-4A7A-BDFC-638B481C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3B13-B075-449E-98A3-5A5EF33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934B-7C9B-494E-8743-07DFAA99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0EF6-0C29-47FA-9334-43F593B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6C2-7B6F-405A-AE3A-26BBDEA6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B68E-F23F-4F55-9DC3-FCD72FE6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FBE4C-70C5-44CA-9BE2-ED9790B9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C3DFC-FBDC-4CF4-9EDE-8966E01E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482E-4A85-40DF-B737-8A46870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A867-5291-4524-BCB7-81AFC4CF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84F7-1108-4384-898E-8B8B6FA8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120C-4DF4-4E2E-91DB-12E0EECF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C429-4C22-42ED-92A2-C1F1219D2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B3EB-9592-4CB2-AC43-67FA9A16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907E-4F77-49A9-96F1-F78D4BE9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4FD9-A098-4807-8807-F6C89F87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95DD7-FCEB-4CE4-9DB1-E779A2DE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67750-1943-4770-BF6A-8266DF8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64E-87B6-4D7B-9B45-880F71AD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A41C-2A38-4346-A107-3D304DB3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F323-5FFA-4184-AD49-8CFFB18C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C6407-1D04-4634-BFB0-30AA7D2A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5D2C2-4829-40DE-9331-A26D8DB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2FE83-290B-4E2C-B4AB-3B6F831C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4C3-8F9E-4A66-A2CA-56412BE4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EAFC-A462-431B-8163-A7625AF6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C831-A90A-4F3E-8D3C-835ED8D9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9EF9-C0F6-47DF-8D1F-17CB1664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5F6D-3335-49CF-8340-ADF6BFA2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9005-FCFA-40C3-A854-838E9F02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E9E9-851E-4CFB-ABAE-ECE4900B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2E7-60CE-4A3F-8AAB-2153EC44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F5AA6-BC10-4440-9334-AD053B88C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5FDB-AE50-4418-8A4F-09E446E2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F9AC-5118-4329-9D81-E4A481F8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DF37-1DF0-4EF1-BA08-D5C5F496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4E75-43CB-43DA-9B34-D19E07DF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DE46-97BF-4CED-BCE7-EEF3B898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C301-D687-4E2C-9325-7E22EF2B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A425-2681-4A22-B722-F17E0AA9B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1363-CEAB-45B0-864E-ED8B1541EFB8}" type="datetimeFigureOut">
              <a:rPr lang="en-US" smtClean="0"/>
              <a:t>9/11/23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FB01-9E91-4F05-B813-5BBB6BB1E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CA8F-BC49-48CA-9203-1CC5E72B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Our Backgrounds &amp; Affiliations</a:t>
            </a:r>
          </a:p>
        </p:txBody>
      </p:sp>
      <p:pic>
        <p:nvPicPr>
          <p:cNvPr id="3" name="Picture 2" descr="ucsd_school_of_medicine_logo1.png">
            <a:extLst>
              <a:ext uri="{FF2B5EF4-FFF2-40B4-BE49-F238E27FC236}">
                <a16:creationId xmlns:a16="http://schemas.microsoft.com/office/drawing/2014/main" id="{1CB4579C-12A6-604F-9C57-E0E0FC16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51" y="3585589"/>
            <a:ext cx="2353582" cy="783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E17918-F961-E446-A423-D73919A2E819}"/>
              </a:ext>
            </a:extLst>
          </p:cNvPr>
          <p:cNvSpPr/>
          <p:nvPr/>
        </p:nvSpPr>
        <p:spPr>
          <a:xfrm>
            <a:off x="1285165" y="3249153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844D-FDBB-1C4C-88EC-DEF617BCE251}"/>
              </a:ext>
            </a:extLst>
          </p:cNvPr>
          <p:cNvSpPr txBox="1"/>
          <p:nvPr/>
        </p:nvSpPr>
        <p:spPr>
          <a:xfrm>
            <a:off x="4765508" y="3031145"/>
            <a:ext cx="2660983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Collaborators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DBDC6-E113-6D4C-A40F-CCD299761E8D}"/>
              </a:ext>
            </a:extLst>
          </p:cNvPr>
          <p:cNvSpPr/>
          <p:nvPr/>
        </p:nvSpPr>
        <p:spPr>
          <a:xfrm>
            <a:off x="1285165" y="4872742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0771E-2700-FB47-8E91-1707FC946EE9}"/>
              </a:ext>
            </a:extLst>
          </p:cNvPr>
          <p:cNvSpPr txBox="1"/>
          <p:nvPr/>
        </p:nvSpPr>
        <p:spPr>
          <a:xfrm>
            <a:off x="4398616" y="4658834"/>
            <a:ext cx="3394764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Funding &amp; Support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237EB6-DF43-B84F-BEDD-5A629CE51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7" y="5128050"/>
            <a:ext cx="2429732" cy="8922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E248A4-9D3B-694D-9B04-BD067AAF0A5E}"/>
              </a:ext>
            </a:extLst>
          </p:cNvPr>
          <p:cNvSpPr/>
          <p:nvPr/>
        </p:nvSpPr>
        <p:spPr>
          <a:xfrm>
            <a:off x="1285163" y="899252"/>
            <a:ext cx="9780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 Uni logos, etc.</a:t>
            </a:r>
            <a:endParaRPr lang="en-US" sz="1500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A48B306-EE2F-AAF0-8CEF-0554D70E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12" y="3701611"/>
            <a:ext cx="1451939" cy="616389"/>
          </a:xfrm>
          <a:prstGeom prst="rect">
            <a:avLst/>
          </a:prstGeo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F3F292C9-3560-870E-E960-BD69921B4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13" y="3624643"/>
            <a:ext cx="1979083" cy="714375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380771F5-90BB-2784-1A4F-A1A91E2D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85" y="3590873"/>
            <a:ext cx="804447" cy="70389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4492DF61-6250-355C-8EC5-38A55FC7E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09" y="3551999"/>
            <a:ext cx="1852809" cy="850837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501A34-E721-4687-AE3B-4B8CE5547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4" y="5219280"/>
            <a:ext cx="2622008" cy="8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785191" y="1075798"/>
            <a:ext cx="10585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Our Backgrounds, Affiliations &amp; Past Projects...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The Topics of Research Interest, How they are connected to Past Projects, Why its important &amp; Why the timing is good, Why Uruguay (Biophysics of Sound, Systems Biology of Regenerative Medicine)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Public &amp; Media Interest (Global Awareness &amp; Student Enrollment) 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(i.e., Studies/Projects) Therapeutic Instruments &amp; Metabolite/Microbiome Screening – Differential Diagnosis &amp; Physician Treatment Support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HOW (i.e., Experiential Learning, International Students &amp; Citizen Science)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Other possible collaborators (Chile, UCSD, Toyota...)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Possible Funding Sources (Patricia, ....)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University Benefits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do we need from YOU (A University Appointment, Association, etc...) </a:t>
            </a:r>
          </a:p>
        </p:txBody>
      </p:sp>
    </p:spTree>
    <p:extLst>
      <p:ext uri="{BB962C8B-B14F-4D97-AF65-F5344CB8AC3E}">
        <p14:creationId xmlns:p14="http://schemas.microsoft.com/office/powerpoint/2010/main" val="11799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363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Healthspan vs Lifespan and the growing gap (living longer but not healthier)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role of modifiable SDOH factors from a broader perspective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healthcare help and can it change to improve effectiveness?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Interconnected systemic factors &amp; feedback loops drive emergence of observable phenotypes.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modeling and examples of successful implementations (i.e., EBAIS Teams in CR)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to Practice Framework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Endocrine Immune Networks &amp; Vagal Nerve Mediation of Inflammatory Pathways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 modality &amp; treatment protocols</a:t>
            </a:r>
          </a:p>
        </p:txBody>
      </p:sp>
    </p:spTree>
    <p:extLst>
      <p:ext uri="{BB962C8B-B14F-4D97-AF65-F5344CB8AC3E}">
        <p14:creationId xmlns:p14="http://schemas.microsoft.com/office/powerpoint/2010/main" val="38799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825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Neural Endocrine Immune Metabolic Networks (MIEN)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3F48DB-6D4A-94EE-1880-941F34556144}"/>
              </a:ext>
            </a:extLst>
          </p:cNvPr>
          <p:cNvSpPr/>
          <p:nvPr/>
        </p:nvSpPr>
        <p:spPr>
          <a:xfrm>
            <a:off x="5295900" y="3094892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Metabolic</a:t>
            </a:r>
          </a:p>
          <a:p>
            <a:pPr algn="ctr"/>
            <a:r>
              <a:rPr lang="en-US" dirty="0"/>
              <a:t>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EDA2D-068D-1B0D-CF5D-A5C3BA615AD8}"/>
              </a:ext>
            </a:extLst>
          </p:cNvPr>
          <p:cNvCxnSpPr>
            <a:cxnSpLocks/>
          </p:cNvCxnSpPr>
          <p:nvPr/>
        </p:nvCxnSpPr>
        <p:spPr>
          <a:xfrm flipH="1" flipV="1">
            <a:off x="6896100" y="4035669"/>
            <a:ext cx="1040423" cy="395654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EC2349-108E-55DB-9189-AC2181D1D62C}"/>
              </a:ext>
            </a:extLst>
          </p:cNvPr>
          <p:cNvCxnSpPr>
            <a:cxnSpLocks/>
          </p:cNvCxnSpPr>
          <p:nvPr/>
        </p:nvCxnSpPr>
        <p:spPr>
          <a:xfrm flipH="1">
            <a:off x="4255477" y="4035669"/>
            <a:ext cx="1040423" cy="395654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47543-587D-0778-3155-99EA0079CF5E}"/>
              </a:ext>
            </a:extLst>
          </p:cNvPr>
          <p:cNvCxnSpPr>
            <a:cxnSpLocks/>
            <a:stCxn id="3" idx="0"/>
            <a:endCxn id="4" idx="4"/>
          </p:cNvCxnSpPr>
          <p:nvPr/>
        </p:nvCxnSpPr>
        <p:spPr>
          <a:xfrm flipV="1">
            <a:off x="6096000" y="2539876"/>
            <a:ext cx="0" cy="555016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F92559-16CC-A9DF-A894-BC7D520C3986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6896100" y="1739776"/>
            <a:ext cx="1840523" cy="2155216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DC07A5-EC87-C3D8-65FE-F42F6293399C}"/>
              </a:ext>
            </a:extLst>
          </p:cNvPr>
          <p:cNvCxnSpPr>
            <a:cxnSpLocks/>
            <a:stCxn id="5" idx="3"/>
            <a:endCxn id="6" idx="5"/>
          </p:cNvCxnSpPr>
          <p:nvPr/>
        </p:nvCxnSpPr>
        <p:spPr>
          <a:xfrm flipH="1">
            <a:off x="4021133" y="5260848"/>
            <a:ext cx="4149734" cy="0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B9443-BEF0-2DF1-EA14-312BE2C2148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719146" y="1739776"/>
            <a:ext cx="1576754" cy="2155216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712FE37-E57C-019A-08AF-06F32056612C}"/>
              </a:ext>
            </a:extLst>
          </p:cNvPr>
          <p:cNvSpPr/>
          <p:nvPr/>
        </p:nvSpPr>
        <p:spPr>
          <a:xfrm>
            <a:off x="5295900" y="939676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Nerves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7B32E3-3C87-5B19-91DE-7B2EC102D6BA}"/>
              </a:ext>
            </a:extLst>
          </p:cNvPr>
          <p:cNvSpPr/>
          <p:nvPr/>
        </p:nvSpPr>
        <p:spPr>
          <a:xfrm>
            <a:off x="2655277" y="3894992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Endocrine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1A7313-C778-0C9E-AF5F-E584035FE62E}"/>
              </a:ext>
            </a:extLst>
          </p:cNvPr>
          <p:cNvSpPr/>
          <p:nvPr/>
        </p:nvSpPr>
        <p:spPr>
          <a:xfrm>
            <a:off x="7936523" y="3894992"/>
            <a:ext cx="1600200" cy="1600200"/>
          </a:xfrm>
          <a:prstGeom prst="ellipse">
            <a:avLst/>
          </a:prstGeom>
          <a:ln w="50800">
            <a:solidFill>
              <a:schemeClr val="bg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Gut</a:t>
            </a:r>
          </a:p>
          <a:p>
            <a:pPr algn="ctr"/>
            <a:r>
              <a:rPr lang="en-US" dirty="0"/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A7FDDD-0DF0-EED0-28F5-60DFF7E55211}"/>
              </a:ext>
            </a:extLst>
          </p:cNvPr>
          <p:cNvSpPr txBox="1"/>
          <p:nvPr/>
        </p:nvSpPr>
        <p:spPr>
          <a:xfrm rot="3000000">
            <a:off x="7078274" y="2352517"/>
            <a:ext cx="1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Neuroregulators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CD4AC-2DC8-B58E-CC7D-14C1D95CCA83}"/>
              </a:ext>
            </a:extLst>
          </p:cNvPr>
          <p:cNvSpPr txBox="1"/>
          <p:nvPr/>
        </p:nvSpPr>
        <p:spPr>
          <a:xfrm rot="18360000">
            <a:off x="3401991" y="2467433"/>
            <a:ext cx="171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Neuroregulators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AFC13-CFA6-64FD-2A42-07779DF13015}"/>
              </a:ext>
            </a:extLst>
          </p:cNvPr>
          <p:cNvSpPr txBox="1"/>
          <p:nvPr/>
        </p:nvSpPr>
        <p:spPr>
          <a:xfrm>
            <a:off x="5322743" y="5397589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Immunoregulators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B5D3A2-F329-A7A8-E7C2-C00588019180}"/>
              </a:ext>
            </a:extLst>
          </p:cNvPr>
          <p:cNvCxnSpPr>
            <a:cxnSpLocks/>
          </p:cNvCxnSpPr>
          <p:nvPr/>
        </p:nvCxnSpPr>
        <p:spPr>
          <a:xfrm rot="240000" flipH="1" flipV="1">
            <a:off x="6975964" y="2240223"/>
            <a:ext cx="356082" cy="350332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4FE2AA-4386-5760-E875-D17ECC2729E4}"/>
              </a:ext>
            </a:extLst>
          </p:cNvPr>
          <p:cNvSpPr txBox="1"/>
          <p:nvPr/>
        </p:nvSpPr>
        <p:spPr>
          <a:xfrm rot="18360000">
            <a:off x="4032599" y="288820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Hormones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BBBB96-ECCD-3386-6975-8F89BE504EBD}"/>
              </a:ext>
            </a:extLst>
          </p:cNvPr>
          <p:cNvSpPr txBox="1"/>
          <p:nvPr/>
        </p:nvSpPr>
        <p:spPr>
          <a:xfrm rot="2894982">
            <a:off x="6848661" y="2962961"/>
            <a:ext cx="192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Immunoregulators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9137A8-ACE6-D2A9-2675-9785198F275A}"/>
              </a:ext>
            </a:extLst>
          </p:cNvPr>
          <p:cNvCxnSpPr>
            <a:cxnSpLocks/>
          </p:cNvCxnSpPr>
          <p:nvPr/>
        </p:nvCxnSpPr>
        <p:spPr>
          <a:xfrm rot="4980000" flipH="1" flipV="1">
            <a:off x="4899178" y="2283633"/>
            <a:ext cx="356082" cy="350332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5ECD804-AC38-6813-90A4-C4DB1719BCC9}"/>
              </a:ext>
            </a:extLst>
          </p:cNvPr>
          <p:cNvSpPr txBox="1"/>
          <p:nvPr/>
        </p:nvSpPr>
        <p:spPr>
          <a:xfrm>
            <a:off x="5492601" y="4860617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Hormones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7DA0EB-37E2-D5F2-4B31-A27FEC585E52}"/>
              </a:ext>
            </a:extLst>
          </p:cNvPr>
          <p:cNvCxnSpPr>
            <a:cxnSpLocks/>
          </p:cNvCxnSpPr>
          <p:nvPr/>
        </p:nvCxnSpPr>
        <p:spPr>
          <a:xfrm rot="8100000" flipH="1" flipV="1">
            <a:off x="6733269" y="4890670"/>
            <a:ext cx="356082" cy="350332"/>
          </a:xfrm>
          <a:prstGeom prst="straightConnector1">
            <a:avLst/>
          </a:prstGeom>
          <a:ln w="63500">
            <a:solidFill>
              <a:schemeClr val="accent1">
                <a:alpha val="61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6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Vagus Nerve &amp; PNS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72C3C-7B3E-0551-9798-F8F63ECB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69" y="2638764"/>
            <a:ext cx="1950403" cy="1295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E052A8-82C9-D606-B49B-2A814AC88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627160"/>
            <a:ext cx="1950403" cy="1299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AD906-F299-7039-0145-E6F65D11C7CE}"/>
              </a:ext>
            </a:extLst>
          </p:cNvPr>
          <p:cNvSpPr txBox="1"/>
          <p:nvPr/>
        </p:nvSpPr>
        <p:spPr>
          <a:xfrm>
            <a:off x="3304496" y="1694437"/>
            <a:ext cx="234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Vagus Nerve Activation</a:t>
            </a:r>
          </a:p>
          <a:p>
            <a:pPr algn="ctr"/>
            <a:r>
              <a:rPr lang="en-US" dirty="0"/>
              <a:t>Higher PNS 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8242A-FF16-2C10-06A7-888B45D7C740}"/>
              </a:ext>
            </a:extLst>
          </p:cNvPr>
          <p:cNvSpPr txBox="1"/>
          <p:nvPr/>
        </p:nvSpPr>
        <p:spPr>
          <a:xfrm>
            <a:off x="812800" y="4054263"/>
            <a:ext cx="415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latin typeface="URWPalladioL-Roma"/>
              </a:rPr>
              <a:t>Mood Inventories (HADS, ??, SAI)</a:t>
            </a:r>
            <a:endParaRPr lang="en-US" sz="1200" dirty="0"/>
          </a:p>
          <a:p>
            <a:r>
              <a:rPr lang="en-US" sz="1200" dirty="0"/>
              <a:t>HF HRV -&gt; Higher </a:t>
            </a:r>
            <a:r>
              <a:rPr lang="en-US" sz="1200" dirty="0" err="1"/>
              <a:t>Valgal</a:t>
            </a:r>
            <a:r>
              <a:rPr lang="en-US" sz="1200" dirty="0"/>
              <a:t> Tone | PNS</a:t>
            </a:r>
          </a:p>
          <a:p>
            <a:r>
              <a:rPr lang="en-US" sz="1200" dirty="0"/>
              <a:t>EEG Alpha Power Band Reduction -&gt; “theta &amp; alpha hypothesis”</a:t>
            </a:r>
          </a:p>
          <a:p>
            <a:r>
              <a:rPr lang="en-US" sz="1200" dirty="0"/>
              <a:t>Desynchronization of Alpha Activity</a:t>
            </a:r>
          </a:p>
          <a:p>
            <a:r>
              <a:rPr lang="en-US" sz="1200" dirty="0"/>
              <a:t>Sound Sensitive Receptors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5E6865-43A1-EFDC-54CE-58DEAA2B275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2763203" y="3276888"/>
            <a:ext cx="784566" cy="9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9A6F3A-92EB-428A-4E6B-6C179089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59" y="2257828"/>
            <a:ext cx="2467476" cy="179643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FFBC48-972F-E8A2-09BC-F2A54A16570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498172" y="3286308"/>
            <a:ext cx="7065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8EE76-0DC9-2E82-5FAF-9657BE0A1B83}"/>
              </a:ext>
            </a:extLst>
          </p:cNvPr>
          <p:cNvSpPr txBox="1"/>
          <p:nvPr/>
        </p:nvSpPr>
        <p:spPr>
          <a:xfrm>
            <a:off x="6199217" y="1694438"/>
            <a:ext cx="238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Inflammatory Pathways</a:t>
            </a:r>
          </a:p>
          <a:p>
            <a:pPr algn="ctr"/>
            <a:r>
              <a:rPr lang="en-US" dirty="0"/>
              <a:t>Cell Regeneration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18A01-11F1-2E9E-A4EE-9ACFD1C3EAD6}"/>
              </a:ext>
            </a:extLst>
          </p:cNvPr>
          <p:cNvSpPr txBox="1"/>
          <p:nvPr/>
        </p:nvSpPr>
        <p:spPr>
          <a:xfrm>
            <a:off x="812800" y="6204775"/>
            <a:ext cx="360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Sources: UCSD, Salk Institute, MIT, 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48296C-D921-4D28-4975-EFCB8506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81" y="2340768"/>
            <a:ext cx="2252439" cy="1713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7626C9-DE10-3843-AF8C-DA4101C0BA0C}"/>
              </a:ext>
            </a:extLst>
          </p:cNvPr>
          <p:cNvSpPr txBox="1"/>
          <p:nvPr/>
        </p:nvSpPr>
        <p:spPr>
          <a:xfrm>
            <a:off x="8707007" y="1611497"/>
            <a:ext cx="324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Chronic Disease Pathways</a:t>
            </a:r>
          </a:p>
          <a:p>
            <a:pPr algn="ctr"/>
            <a:r>
              <a:rPr lang="en-US" dirty="0"/>
              <a:t>Neural, Endocrine, Immune Nets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CE97CE-5E52-EFC2-D439-4DAB7C99447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674793" y="3197515"/>
            <a:ext cx="633088" cy="133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244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sound harmony patterns &amp; brain wave stimulation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brain wave patterns &amp; relaxation response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Vagus Nerve &amp; Cell Regeneration (Healing)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 Vagus Nerve Stimulation Modalities &amp; thei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metabolite actors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chronic disease states &amp; Vagus Nerve Modalities in Healthy &amp; Comorbid Cohorts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0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AE9FB807-40B1-75C6-ECBD-10A4E6ECDE62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U of M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9FE76-709C-B00B-57ED-4424E4413B05}"/>
              </a:ext>
            </a:extLst>
          </p:cNvPr>
          <p:cNvSpPr txBox="1"/>
          <p:nvPr/>
        </p:nvSpPr>
        <p:spPr>
          <a:xfrm>
            <a:off x="626165" y="1620078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bring in potential international students for degrees there.</a:t>
            </a:r>
          </a:p>
          <a:p>
            <a:r>
              <a:rPr lang="en-US" dirty="0"/>
              <a:t>International student exchange program with U.S. universities.</a:t>
            </a:r>
          </a:p>
          <a:p>
            <a:r>
              <a:rPr lang="en-US" dirty="0"/>
              <a:t>Affiliations with UCSD, potentially Claremont Graduate University, U. of Louisville, Earth University, U </a:t>
            </a:r>
            <a:r>
              <a:rPr lang="en-US"/>
              <a:t>of CR, etc</a:t>
            </a:r>
            <a:r>
              <a:rPr lang="en-US" dirty="0"/>
              <a:t>.</a:t>
            </a:r>
          </a:p>
          <a:p>
            <a:r>
              <a:rPr lang="en-US" dirty="0"/>
              <a:t>On-site practical (hands-on) experience for students: in the field and in the lab.</a:t>
            </a:r>
          </a:p>
          <a:p>
            <a:r>
              <a:rPr lang="en-US" dirty="0"/>
              <a:t>Students will like to come to Punta del Este area (beaches, nature, etc.)</a:t>
            </a:r>
          </a:p>
          <a:p>
            <a:r>
              <a:rPr lang="en-US" dirty="0"/>
              <a:t>No cost to U of M.</a:t>
            </a:r>
          </a:p>
          <a:p>
            <a:r>
              <a:rPr lang="en-US" dirty="0"/>
              <a:t>Won’t use up valuable lab space at campus.</a:t>
            </a:r>
          </a:p>
        </p:txBody>
      </p:sp>
    </p:spTree>
    <p:extLst>
      <p:ext uri="{BB962C8B-B14F-4D97-AF65-F5344CB8AC3E}">
        <p14:creationId xmlns:p14="http://schemas.microsoft.com/office/powerpoint/2010/main" val="167506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3F1CB14A-2955-D1EF-996E-CF4EDE26F303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Our Focus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A4455-6FFA-6162-7399-7F3E008ECED7}"/>
              </a:ext>
            </a:extLst>
          </p:cNvPr>
          <p:cNvSpPr txBox="1"/>
          <p:nvPr/>
        </p:nvSpPr>
        <p:spPr>
          <a:xfrm>
            <a:off x="2643808" y="1391478"/>
            <a:ext cx="885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Tamara: Science of Biophysics of Sound on the Human Body</a:t>
            </a:r>
          </a:p>
          <a:p>
            <a:r>
              <a:rPr lang="en-US" dirty="0"/>
              <a:t>Connection with Uruguay: Toyota’s Harmony Project.</a:t>
            </a:r>
          </a:p>
          <a:p>
            <a:r>
              <a:rPr lang="en-US" dirty="0"/>
              <a:t>Connection with South America: Chile Research</a:t>
            </a:r>
          </a:p>
          <a:p>
            <a:r>
              <a:rPr lang="en-US" dirty="0"/>
              <a:t>Lab equipment: We have EEG/EKG, microscope, high-powered computer.  Will get centrifuge.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B36E1-AC99-782A-60FE-540B2B1C8456}"/>
              </a:ext>
            </a:extLst>
          </p:cNvPr>
          <p:cNvSpPr txBox="1"/>
          <p:nvPr/>
        </p:nvSpPr>
        <p:spPr>
          <a:xfrm>
            <a:off x="371136" y="3528391"/>
            <a:ext cx="862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Timeline: Our bowls articles, stress paper (systems theory, pandemic of stress), Mike paper, papers I’ve co-authored w/ Spain (cancer, etc.)</a:t>
            </a:r>
          </a:p>
          <a:p>
            <a:r>
              <a:rPr lang="en-US" dirty="0"/>
              <a:t>Vagus nerve.</a:t>
            </a:r>
          </a:p>
          <a:p>
            <a:r>
              <a:rPr lang="en-US" dirty="0"/>
              <a:t>Public interest &amp; media attention now on our work on the benefits of sound therapies (CNN, etc.)</a:t>
            </a:r>
          </a:p>
          <a:p>
            <a:r>
              <a:rPr lang="en-US" dirty="0"/>
              <a:t>Our lab: Institute of Integrative &amp; Regenerative Medicine.</a:t>
            </a:r>
          </a:p>
          <a:p>
            <a:r>
              <a:rPr lang="en-US" dirty="0"/>
              <a:t>Funding: local support for lab (Patricia’s funders from Argentina); potential US grants/funding.</a:t>
            </a:r>
          </a:p>
        </p:txBody>
      </p:sp>
    </p:spTree>
    <p:extLst>
      <p:ext uri="{BB962C8B-B14F-4D97-AF65-F5344CB8AC3E}">
        <p14:creationId xmlns:p14="http://schemas.microsoft.com/office/powerpoint/2010/main" val="95560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605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Ebrima</vt:lpstr>
      <vt:lpstr>Open Sans Light</vt:lpstr>
      <vt:lpstr>URWPalladioL-Roma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Goldsby</dc:creator>
  <cp:lastModifiedBy>Michael Goldsby</cp:lastModifiedBy>
  <cp:revision>85</cp:revision>
  <cp:lastPrinted>2023-09-03T14:29:12Z</cp:lastPrinted>
  <dcterms:created xsi:type="dcterms:W3CDTF">2021-09-23T19:35:17Z</dcterms:created>
  <dcterms:modified xsi:type="dcterms:W3CDTF">2023-09-11T23:39:36Z</dcterms:modified>
</cp:coreProperties>
</file>