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630" r:id="rId2"/>
    <p:sldId id="650" r:id="rId3"/>
    <p:sldId id="431" r:id="rId4"/>
    <p:sldId id="652" r:id="rId5"/>
    <p:sldId id="651" r:id="rId6"/>
    <p:sldId id="648" r:id="rId7"/>
    <p:sldId id="649" r:id="rId8"/>
  </p:sldIdLst>
  <p:sldSz cx="12192000" cy="6858000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4660"/>
  </p:normalViewPr>
  <p:slideViewPr>
    <p:cSldViewPr snapToGrid="0">
      <p:cViewPr varScale="1">
        <p:scale>
          <a:sx n="53" d="100"/>
          <a:sy n="53" d="100"/>
        </p:scale>
        <p:origin x="9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87EC0-854C-45B5-B79C-0864027889D8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35000" y="1163638"/>
            <a:ext cx="5588000" cy="3143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82296"/>
            <a:ext cx="5486400" cy="366733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AC03B-0C1E-409B-8746-EC4E38A4E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38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D89C4-A706-4C9E-9124-181056EA7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BC96D9-62DF-46BA-9F63-2E869F28B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8C519-504A-4F22-B699-9832B99B6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1363-CEAB-45B0-864E-ED8B1541EFB8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CF985-66FC-411A-A408-CD556BC5B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4CA2A-7936-4B0E-9961-BF3B31F34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9467-1CE7-44BA-8C4C-5156B4CC9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60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ED979-B5E8-4EF4-8E6C-F00EA1FE7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0487A9-2CE4-4B2E-89B1-9B08224CD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F37FE-BCCC-4787-BDB7-A20838286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1363-CEAB-45B0-864E-ED8B1541EFB8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D2226-7850-4469-8704-F77CD7AED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48270-6D4A-43C0-B7B3-95028B370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9467-1CE7-44BA-8C4C-5156B4CC9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4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01E7EF-6B14-43E4-8873-8D0D8C0109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4D89DB-13CF-4737-8F11-FFB5941B5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CFE63-4D82-4705-950A-DBEE1B3A7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1363-CEAB-45B0-864E-ED8B1541EFB8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26E1B-4FDD-4BA3-BE1B-437F166FD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EB2DA-9A35-4234-90A3-F7F04003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9467-1CE7-44BA-8C4C-5156B4CC9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68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33E63-A55B-40A4-8E7E-D373C7633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CF727-0437-4200-A61E-34A185C53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0DB82-113D-4E44-9B7F-D6E87E8F8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1363-CEAB-45B0-864E-ED8B1541EFB8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0A194-431B-4FC3-B69E-CE601DAA6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19E37-2F3C-405A-928E-6BE668578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9467-1CE7-44BA-8C4C-5156B4CC9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94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A025E-6C82-4F24-82DE-7752B3462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C020B-F7BC-4A7A-BDFC-638B481C8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D3B13-B075-449E-98A3-5A5EF3340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1363-CEAB-45B0-864E-ED8B1541EFB8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7934B-7C9B-494E-8743-07DFAA99D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90EF6-0C29-47FA-9334-43F593BA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9467-1CE7-44BA-8C4C-5156B4CC9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6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D66C2-7B6F-405A-AE3A-26BBDEA60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0B68E-F23F-4F55-9DC3-FCD72FE64F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FBE4C-70C5-44CA-9BE2-ED9790B94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C3DFC-FBDC-4CF4-9EDE-8966E01E0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1363-CEAB-45B0-864E-ED8B1541EFB8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2482E-4A85-40DF-B737-8A46870A6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2A867-5291-4524-BCB7-81AFC4CFD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9467-1CE7-44BA-8C4C-5156B4CC9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46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484F7-1108-4384-898E-8B8B6FA82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A120C-4DF4-4E2E-91DB-12E0EECFB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9C429-4C22-42ED-92A2-C1F1219D2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59B3EB-9592-4CB2-AC43-67FA9A161B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EA907E-4F77-49A9-96F1-F78D4BE90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A74FD9-A098-4807-8807-F6C89F87C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1363-CEAB-45B0-864E-ED8B1541EFB8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095DD7-FCEB-4CE4-9DB1-E779A2DEA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967750-1943-4770-BF6A-8266DF8A5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9467-1CE7-44BA-8C4C-5156B4CC9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1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6C64E-87B6-4D7B-9B45-880F71AD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24A41C-2A38-4346-A107-3D304DB38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1363-CEAB-45B0-864E-ED8B1541EFB8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01F323-5FFA-4184-AD49-8CFFB18CE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C6407-1D04-4634-BFB0-30AA7D2A7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9467-1CE7-44BA-8C4C-5156B4CC9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71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55D2C2-4829-40DE-9331-A26D8DB95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1363-CEAB-45B0-864E-ED8B1541EFB8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2FE83-290B-4E2C-B4AB-3B6F831C5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B094C3-8F9E-4A66-A2CA-56412BE4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9467-1CE7-44BA-8C4C-5156B4CC9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69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4EAFC-A462-431B-8163-A7625AF67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8C831-A90A-4F3E-8D3C-835ED8D9D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769EF9-C0F6-47DF-8D1F-17CB16644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C5F6D-3335-49CF-8340-ADF6BFA20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1363-CEAB-45B0-864E-ED8B1541EFB8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79005-FCFA-40C3-A854-838E9F02F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EE9E9-851E-4CFB-ABAE-ECE4900BB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9467-1CE7-44BA-8C4C-5156B4CC9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9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02E7-60CE-4A3F-8AAB-2153EC44B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8F5AA6-BC10-4440-9334-AD053B88CB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495FDB-AE50-4418-8A4F-09E446E26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3F9AC-5118-4329-9D81-E4A481F89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B1363-CEAB-45B0-864E-ED8B1541EFB8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ADF37-1DF0-4EF1-BA08-D5C5F496B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94E75-43CB-43DA-9B34-D19E07DF3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9467-1CE7-44BA-8C4C-5156B4CC9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61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A2DE46-97BF-4CED-BCE7-EEF3B8984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DC301-D687-4E2C-9325-7E22EF2BE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DA425-2681-4A22-B722-F17E0AA9B7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B1363-CEAB-45B0-864E-ED8B1541EFB8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7FB01-9E91-4F05-B813-5BBB6BB1E5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FCA8F-BC49-48CA-9203-1CC5E72BF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E9467-1CE7-44BA-8C4C-5156B4CC9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77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8">
            <a:extLst>
              <a:ext uri="{FF2B5EF4-FFF2-40B4-BE49-F238E27FC236}">
                <a16:creationId xmlns:a16="http://schemas.microsoft.com/office/drawing/2014/main" id="{F71CDC3C-2276-4544-AC7E-E9377815FC4C}"/>
              </a:ext>
            </a:extLst>
          </p:cNvPr>
          <p:cNvSpPr txBox="1">
            <a:spLocks/>
          </p:cNvSpPr>
          <p:nvPr/>
        </p:nvSpPr>
        <p:spPr>
          <a:xfrm>
            <a:off x="914400" y="283893"/>
            <a:ext cx="10363200" cy="566759"/>
          </a:xfrm>
          <a:prstGeom prst="rect">
            <a:avLst/>
          </a:prstGeom>
        </p:spPr>
        <p:txBody>
          <a:bodyPr vert="horz" lIns="91425" tIns="45713" rIns="91425" bIns="45713" rtlCol="0" anchor="ctr">
            <a:normAutofit fontScale="90000" lnSpcReduction="10000"/>
          </a:bodyPr>
          <a:lstStyle>
            <a:lvl1pPr algn="l" defTabSz="1097148" rtl="0" eaLnBrk="1" latinLnBrk="0" hangingPunct="1">
              <a:spcBef>
                <a:spcPct val="0"/>
              </a:spcBef>
              <a:buNone/>
              <a:defRPr lang="en-US" sz="4300" b="1" kern="1200" dirty="0" smtClean="0">
                <a:solidFill>
                  <a:srgbClr val="0052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83" cap="small" dirty="0">
                <a:latin typeface="Ebrima" pitchFamily="2" charset="0"/>
                <a:ea typeface="Ebrima" pitchFamily="2" charset="0"/>
                <a:cs typeface="Ebrima" pitchFamily="2" charset="0"/>
              </a:rPr>
              <a:t>Our Backgrounds &amp; Affiliations</a:t>
            </a:r>
          </a:p>
        </p:txBody>
      </p:sp>
      <p:pic>
        <p:nvPicPr>
          <p:cNvPr id="3" name="Picture 2" descr="ucsd_school_of_medicine_logo1.png">
            <a:extLst>
              <a:ext uri="{FF2B5EF4-FFF2-40B4-BE49-F238E27FC236}">
                <a16:creationId xmlns:a16="http://schemas.microsoft.com/office/drawing/2014/main" id="{1CB4579C-12A6-604F-9C57-E0E0FC16A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751" y="3585589"/>
            <a:ext cx="2353582" cy="78365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0E17918-F961-E446-A423-D73919A2E819}"/>
              </a:ext>
            </a:extLst>
          </p:cNvPr>
          <p:cNvSpPr/>
          <p:nvPr/>
        </p:nvSpPr>
        <p:spPr>
          <a:xfrm>
            <a:off x="1285165" y="3249153"/>
            <a:ext cx="9780896" cy="1356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FA844D-FDBB-1C4C-88EC-DEF617BCE251}"/>
              </a:ext>
            </a:extLst>
          </p:cNvPr>
          <p:cNvSpPr txBox="1"/>
          <p:nvPr/>
        </p:nvSpPr>
        <p:spPr>
          <a:xfrm>
            <a:off x="4765508" y="3031145"/>
            <a:ext cx="2660983" cy="4513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333" dirty="0"/>
              <a:t>Future Collaborators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DBDC6-E113-6D4C-A40F-CCD299761E8D}"/>
              </a:ext>
            </a:extLst>
          </p:cNvPr>
          <p:cNvSpPr/>
          <p:nvPr/>
        </p:nvSpPr>
        <p:spPr>
          <a:xfrm>
            <a:off x="1285165" y="4872742"/>
            <a:ext cx="9780896" cy="1356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90771E-2700-FB47-8E91-1707FC946EE9}"/>
              </a:ext>
            </a:extLst>
          </p:cNvPr>
          <p:cNvSpPr txBox="1"/>
          <p:nvPr/>
        </p:nvSpPr>
        <p:spPr>
          <a:xfrm>
            <a:off x="4398616" y="4658834"/>
            <a:ext cx="3394764" cy="4513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333" dirty="0"/>
              <a:t>Future Funding &amp; Support</a:t>
            </a: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B8237EB6-DF43-B84F-BEDD-5A629CE51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187" y="5128050"/>
            <a:ext cx="2429732" cy="89229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CE248A4-9D3B-694D-9B04-BD067AAF0A5E}"/>
              </a:ext>
            </a:extLst>
          </p:cNvPr>
          <p:cNvSpPr/>
          <p:nvPr/>
        </p:nvSpPr>
        <p:spPr>
          <a:xfrm>
            <a:off x="1285163" y="899252"/>
            <a:ext cx="97808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Change Uni logos, etc.</a:t>
            </a:r>
            <a:endParaRPr lang="en-US" sz="1500" dirty="0"/>
          </a:p>
        </p:txBody>
      </p:sp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9A48B306-EE2F-AAF0-8CEF-0554D70E18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912" y="3701611"/>
            <a:ext cx="1451939" cy="616389"/>
          </a:xfrm>
          <a:prstGeom prst="rect">
            <a:avLst/>
          </a:prstGeom>
        </p:spPr>
      </p:pic>
      <p:pic>
        <p:nvPicPr>
          <p:cNvPr id="19" name="Picture 18" descr="Logo&#10;&#10;Description automatically generated with medium confidence">
            <a:extLst>
              <a:ext uri="{FF2B5EF4-FFF2-40B4-BE49-F238E27FC236}">
                <a16:creationId xmlns:a16="http://schemas.microsoft.com/office/drawing/2014/main" id="{F3F292C9-3560-870E-E960-BD69921B4C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913" y="3624643"/>
            <a:ext cx="1979083" cy="714375"/>
          </a:xfrm>
          <a:prstGeom prst="rect">
            <a:avLst/>
          </a:prstGeom>
        </p:spPr>
      </p:pic>
      <p:pic>
        <p:nvPicPr>
          <p:cNvPr id="12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380771F5-90BB-2784-1A4F-A1A91E2D0E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985" y="3590873"/>
            <a:ext cx="804447" cy="703891"/>
          </a:xfrm>
          <a:prstGeom prst="rect">
            <a:avLst/>
          </a:prstGeom>
        </p:spPr>
      </p:pic>
      <p:pic>
        <p:nvPicPr>
          <p:cNvPr id="17" name="Picture 16" descr="A picture containing logo&#10;&#10;Description automatically generated">
            <a:extLst>
              <a:ext uri="{FF2B5EF4-FFF2-40B4-BE49-F238E27FC236}">
                <a16:creationId xmlns:a16="http://schemas.microsoft.com/office/drawing/2014/main" id="{4492DF61-6250-355C-8EC5-38A55FC7EC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509" y="3551999"/>
            <a:ext cx="1852809" cy="850837"/>
          </a:xfrm>
          <a:prstGeom prst="rect">
            <a:avLst/>
          </a:prstGeom>
        </p:spPr>
      </p:pic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D7501A34-E721-4687-AE3B-4B8CE5547A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994" y="5219280"/>
            <a:ext cx="2622008" cy="85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493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8">
            <a:extLst>
              <a:ext uri="{FF2B5EF4-FFF2-40B4-BE49-F238E27FC236}">
                <a16:creationId xmlns:a16="http://schemas.microsoft.com/office/drawing/2014/main" id="{29CF9482-57E8-4F53-8939-FB977D183740}"/>
              </a:ext>
            </a:extLst>
          </p:cNvPr>
          <p:cNvSpPr txBox="1">
            <a:spLocks/>
          </p:cNvSpPr>
          <p:nvPr/>
        </p:nvSpPr>
        <p:spPr>
          <a:xfrm>
            <a:off x="591127" y="285251"/>
            <a:ext cx="10972800" cy="680111"/>
          </a:xfrm>
          <a:prstGeom prst="rect">
            <a:avLst/>
          </a:prstGeom>
        </p:spPr>
        <p:txBody>
          <a:bodyPr vert="horz" lIns="109710" tIns="54856" rIns="109710" bIns="54856" rtlCol="0" anchor="ctr">
            <a:normAutofit fontScale="90000" lnSpcReduction="10000"/>
          </a:bodyPr>
          <a:lstStyle>
            <a:lvl1pPr algn="l" defTabSz="1097148" rtl="0" eaLnBrk="1" latinLnBrk="0" hangingPunct="1">
              <a:spcBef>
                <a:spcPct val="0"/>
              </a:spcBef>
              <a:buNone/>
              <a:defRPr lang="en-US" sz="4300" b="1" kern="1200" dirty="0" smtClean="0">
                <a:solidFill>
                  <a:srgbClr val="0052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small" dirty="0">
                <a:latin typeface="Ebrima" pitchFamily="2" charset="0"/>
                <a:ea typeface="Ebrima" pitchFamily="2" charset="0"/>
                <a:cs typeface="Ebrima" pitchFamily="2" charset="0"/>
              </a:rPr>
              <a:t>Outline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2CEE92-A431-4610-A46C-253B77039045}"/>
              </a:ext>
            </a:extLst>
          </p:cNvPr>
          <p:cNvSpPr/>
          <p:nvPr/>
        </p:nvSpPr>
        <p:spPr>
          <a:xfrm>
            <a:off x="5666322" y="965362"/>
            <a:ext cx="822410" cy="76808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784" tIns="27392" rIns="54784" bIns="27392" rtlCol="0" anchor="ctr"/>
          <a:lstStyle/>
          <a:p>
            <a:pPr algn="ctr"/>
            <a:endParaRPr lang="en-US">
              <a:solidFill>
                <a:schemeClr val="accent2"/>
              </a:solidFill>
              <a:latin typeface="Open Sans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814A0D-5840-88B4-DE22-8B0F9B60632F}"/>
              </a:ext>
            </a:extLst>
          </p:cNvPr>
          <p:cNvSpPr txBox="1"/>
          <p:nvPr/>
        </p:nvSpPr>
        <p:spPr>
          <a:xfrm>
            <a:off x="785191" y="1075798"/>
            <a:ext cx="1058517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000" dirty="0"/>
              <a:t>Our Backgrounds, Affiliations &amp; Past Projects...</a:t>
            </a:r>
          </a:p>
          <a:p>
            <a:pPr marL="342900" indent="-3429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000" dirty="0"/>
              <a:t>The Topics of Research Interest, How they are connected to Past Projects, Why its important &amp; Why the timing is good, Why Uruguay (Biophysics of Sound, Systems Biology of Regenerative Medicine)</a:t>
            </a:r>
          </a:p>
          <a:p>
            <a:pPr marL="342900" indent="-3429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000" dirty="0"/>
              <a:t>Public &amp; Media Interest (Global Awareness &amp; Student Enrollment) </a:t>
            </a:r>
          </a:p>
          <a:p>
            <a:pPr marL="342900" indent="-3429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000" dirty="0"/>
              <a:t>WHAT (i.e., Studies/Projects) Therapeutic Instruments &amp; Metabolite/Microbiome Screening – Differential Diagnosis &amp; Physician Treatment Support</a:t>
            </a:r>
          </a:p>
          <a:p>
            <a:pPr marL="342900" indent="-3429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000" dirty="0"/>
              <a:t>HOW (i.e., Experiential Learning, International Students &amp; Citizen Science)</a:t>
            </a:r>
          </a:p>
          <a:p>
            <a:pPr marL="342900" indent="-3429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000" dirty="0"/>
              <a:t>Other possible collaborators (Chile, UCSD, Toyota...)</a:t>
            </a:r>
          </a:p>
          <a:p>
            <a:pPr marL="342900" indent="-3429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000" dirty="0"/>
              <a:t>Possible Funding Sources (Patricia, ....)</a:t>
            </a:r>
          </a:p>
          <a:p>
            <a:pPr marL="342900" indent="-3429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000" dirty="0"/>
              <a:t>University Benefits</a:t>
            </a:r>
          </a:p>
          <a:p>
            <a:pPr marL="342900" indent="-342900" algn="just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000" dirty="0"/>
              <a:t>What do we need from YOU (A University Appointment, Association, etc...) </a:t>
            </a:r>
          </a:p>
        </p:txBody>
      </p:sp>
    </p:spTree>
    <p:extLst>
      <p:ext uri="{BB962C8B-B14F-4D97-AF65-F5344CB8AC3E}">
        <p14:creationId xmlns:p14="http://schemas.microsoft.com/office/powerpoint/2010/main" val="1179969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8">
            <a:extLst>
              <a:ext uri="{FF2B5EF4-FFF2-40B4-BE49-F238E27FC236}">
                <a16:creationId xmlns:a16="http://schemas.microsoft.com/office/drawing/2014/main" id="{29CF9482-57E8-4F53-8939-FB977D183740}"/>
              </a:ext>
            </a:extLst>
          </p:cNvPr>
          <p:cNvSpPr txBox="1">
            <a:spLocks/>
          </p:cNvSpPr>
          <p:nvPr/>
        </p:nvSpPr>
        <p:spPr>
          <a:xfrm>
            <a:off x="591127" y="285251"/>
            <a:ext cx="10972800" cy="680111"/>
          </a:xfrm>
          <a:prstGeom prst="rect">
            <a:avLst/>
          </a:prstGeom>
        </p:spPr>
        <p:txBody>
          <a:bodyPr vert="horz" lIns="109710" tIns="54856" rIns="109710" bIns="54856" rtlCol="0" anchor="ctr">
            <a:normAutofit fontScale="90000" lnSpcReduction="10000"/>
          </a:bodyPr>
          <a:lstStyle>
            <a:lvl1pPr algn="l" defTabSz="1097148" rtl="0" eaLnBrk="1" latinLnBrk="0" hangingPunct="1">
              <a:spcBef>
                <a:spcPct val="0"/>
              </a:spcBef>
              <a:buNone/>
              <a:defRPr lang="en-US" sz="4300" b="1" kern="1200" dirty="0" smtClean="0">
                <a:solidFill>
                  <a:srgbClr val="0052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small" dirty="0">
                <a:latin typeface="Ebrima" pitchFamily="2" charset="0"/>
                <a:ea typeface="Ebrima" pitchFamily="2" charset="0"/>
                <a:cs typeface="Ebrima" pitchFamily="2" charset="0"/>
              </a:rPr>
              <a:t>Conceptual Story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2CEE92-A431-4610-A46C-253B77039045}"/>
              </a:ext>
            </a:extLst>
          </p:cNvPr>
          <p:cNvSpPr/>
          <p:nvPr/>
        </p:nvSpPr>
        <p:spPr>
          <a:xfrm>
            <a:off x="5666322" y="965362"/>
            <a:ext cx="822410" cy="76808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784" tIns="27392" rIns="54784" bIns="27392" rtlCol="0" anchor="ctr"/>
          <a:lstStyle/>
          <a:p>
            <a:pPr algn="ctr"/>
            <a:endParaRPr lang="en-US">
              <a:solidFill>
                <a:schemeClr val="accent2"/>
              </a:solidFill>
              <a:latin typeface="Open Sans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814A0D-5840-88B4-DE22-8B0F9B60632F}"/>
              </a:ext>
            </a:extLst>
          </p:cNvPr>
          <p:cNvSpPr txBox="1"/>
          <p:nvPr/>
        </p:nvSpPr>
        <p:spPr>
          <a:xfrm>
            <a:off x="406400" y="1645473"/>
            <a:ext cx="11567886" cy="363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Healthspan vs Lifespan and the growing gap (living longer but not healthier)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role of modifiable SDOH factors from a broader perspective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much does healthcare help and can it change to improve effectiveness?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Interconnected systemic factors &amp; feedback loops drive emergence of observable phenotypes.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Strategic modeling and examples of successful implementations (i.e., EBAIS Teams in CR)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Research to Practice Framework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Neural Endocrine Immune Networks &amp; Vagal Nerve Mediation of Inflammatory Pathways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Sound modality &amp; treatment protocols</a:t>
            </a:r>
          </a:p>
        </p:txBody>
      </p:sp>
    </p:spTree>
    <p:extLst>
      <p:ext uri="{BB962C8B-B14F-4D97-AF65-F5344CB8AC3E}">
        <p14:creationId xmlns:p14="http://schemas.microsoft.com/office/powerpoint/2010/main" val="3879985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8">
            <a:extLst>
              <a:ext uri="{FF2B5EF4-FFF2-40B4-BE49-F238E27FC236}">
                <a16:creationId xmlns:a16="http://schemas.microsoft.com/office/drawing/2014/main" id="{F71CDC3C-2276-4544-AC7E-E9377815FC4C}"/>
              </a:ext>
            </a:extLst>
          </p:cNvPr>
          <p:cNvSpPr txBox="1">
            <a:spLocks/>
          </p:cNvSpPr>
          <p:nvPr/>
        </p:nvSpPr>
        <p:spPr>
          <a:xfrm>
            <a:off x="914400" y="283893"/>
            <a:ext cx="10363200" cy="566759"/>
          </a:xfrm>
          <a:prstGeom prst="rect">
            <a:avLst/>
          </a:prstGeom>
        </p:spPr>
        <p:txBody>
          <a:bodyPr vert="horz" lIns="91425" tIns="45713" rIns="91425" bIns="45713" rtlCol="0" anchor="ctr">
            <a:normAutofit fontScale="90000" lnSpcReduction="10000"/>
          </a:bodyPr>
          <a:lstStyle>
            <a:lvl1pPr algn="l" defTabSz="1097148" rtl="0" eaLnBrk="1" latinLnBrk="0" hangingPunct="1">
              <a:spcBef>
                <a:spcPct val="0"/>
              </a:spcBef>
              <a:buNone/>
              <a:defRPr lang="en-US" sz="4300" b="1" kern="1200" dirty="0" smtClean="0">
                <a:solidFill>
                  <a:srgbClr val="0052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83" cap="small" dirty="0">
                <a:latin typeface="Ebrima" pitchFamily="2" charset="0"/>
                <a:ea typeface="Ebrima" pitchFamily="2" charset="0"/>
                <a:cs typeface="Ebrima" pitchFamily="2" charset="0"/>
              </a:rPr>
              <a:t>Vagus Nerve &amp; PNS Activation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072C3C-7B3E-0551-9798-F8F63ECBF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769" y="2638764"/>
            <a:ext cx="1950403" cy="12950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7E052A8-82C9-D606-B49B-2A814AC885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2627160"/>
            <a:ext cx="1950403" cy="129945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C3AD906-F299-7039-0145-E6F65D11C7CE}"/>
              </a:ext>
            </a:extLst>
          </p:cNvPr>
          <p:cNvSpPr txBox="1"/>
          <p:nvPr/>
        </p:nvSpPr>
        <p:spPr>
          <a:xfrm>
            <a:off x="3304496" y="1694437"/>
            <a:ext cx="2347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Vagus Nerve Activation</a:t>
            </a:r>
          </a:p>
          <a:p>
            <a:pPr algn="ctr"/>
            <a:r>
              <a:rPr lang="en-US" dirty="0"/>
              <a:t>Higher PNS Activity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68242A-FF16-2C10-06A7-888B45D7C740}"/>
              </a:ext>
            </a:extLst>
          </p:cNvPr>
          <p:cNvSpPr txBox="1"/>
          <p:nvPr/>
        </p:nvSpPr>
        <p:spPr>
          <a:xfrm>
            <a:off x="812800" y="4054263"/>
            <a:ext cx="41578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u="none" strike="noStrike" baseline="0" dirty="0">
                <a:latin typeface="URWPalladioL-Roma"/>
              </a:rPr>
              <a:t>Mood Inventories (HADS, ??, SAI)</a:t>
            </a:r>
            <a:endParaRPr lang="en-US" sz="1200" dirty="0"/>
          </a:p>
          <a:p>
            <a:r>
              <a:rPr lang="en-US" sz="1200" dirty="0"/>
              <a:t>HF HRV -&gt; Higher </a:t>
            </a:r>
            <a:r>
              <a:rPr lang="en-US" sz="1200" dirty="0" err="1"/>
              <a:t>Valgal</a:t>
            </a:r>
            <a:r>
              <a:rPr lang="en-US" sz="1200" dirty="0"/>
              <a:t> Tone | PNS</a:t>
            </a:r>
          </a:p>
          <a:p>
            <a:r>
              <a:rPr lang="en-US" sz="1200" dirty="0"/>
              <a:t>EEG Alpha Power Band Reduction -&gt; “theta &amp; alpha hypothesis”</a:t>
            </a:r>
          </a:p>
          <a:p>
            <a:r>
              <a:rPr lang="en-US" sz="1200" dirty="0"/>
              <a:t>Desynchronization of Alpha Activity</a:t>
            </a:r>
          </a:p>
          <a:p>
            <a:r>
              <a:rPr lang="en-US" sz="1200" dirty="0"/>
              <a:t>Sound Sensitive Receptors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D5E6865-43A1-EFDC-54CE-58DEAA2B2757}"/>
              </a:ext>
            </a:extLst>
          </p:cNvPr>
          <p:cNvCxnSpPr>
            <a:stCxn id="15" idx="3"/>
            <a:endCxn id="5" idx="1"/>
          </p:cNvCxnSpPr>
          <p:nvPr/>
        </p:nvCxnSpPr>
        <p:spPr>
          <a:xfrm>
            <a:off x="2763203" y="3276888"/>
            <a:ext cx="784566" cy="942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3B9A6F3A-92EB-428A-4E6B-6C179089C9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759" y="2257828"/>
            <a:ext cx="2467476" cy="1796434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0FFBC48-972F-E8A2-09BC-F2A54A165700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498172" y="3286308"/>
            <a:ext cx="706587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8A8EE76-0DC9-2E82-5FAF-9657BE0A1B83}"/>
              </a:ext>
            </a:extLst>
          </p:cNvPr>
          <p:cNvSpPr txBox="1"/>
          <p:nvPr/>
        </p:nvSpPr>
        <p:spPr>
          <a:xfrm>
            <a:off x="6199217" y="1694438"/>
            <a:ext cx="2389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Inflammatory Pathways</a:t>
            </a:r>
          </a:p>
          <a:p>
            <a:pPr algn="ctr"/>
            <a:r>
              <a:rPr lang="en-US" dirty="0"/>
              <a:t>Cell Regeneration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318A01-11F1-2E9E-A4EE-9ACFD1C3EAD6}"/>
              </a:ext>
            </a:extLst>
          </p:cNvPr>
          <p:cNvSpPr txBox="1"/>
          <p:nvPr/>
        </p:nvSpPr>
        <p:spPr>
          <a:xfrm>
            <a:off x="812800" y="6204775"/>
            <a:ext cx="360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Sources: UCSD, Salk Institute, MIT, …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9C48296C-D921-4D28-4975-EFCB8506CC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881" y="2340768"/>
            <a:ext cx="2252439" cy="171349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17626C9-DE10-3843-AF8C-DA4101C0BA0C}"/>
              </a:ext>
            </a:extLst>
          </p:cNvPr>
          <p:cNvSpPr txBox="1"/>
          <p:nvPr/>
        </p:nvSpPr>
        <p:spPr>
          <a:xfrm>
            <a:off x="8707007" y="1611497"/>
            <a:ext cx="3245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Chronic Disease Pathways</a:t>
            </a:r>
          </a:p>
          <a:p>
            <a:pPr algn="ctr"/>
            <a:r>
              <a:rPr lang="en-US" dirty="0"/>
              <a:t>Neural, Endocrine, Immune Nets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9CE97CE-5E52-EFC2-D439-4DAB7C994479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8674793" y="3197515"/>
            <a:ext cx="633088" cy="1333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511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8">
            <a:extLst>
              <a:ext uri="{FF2B5EF4-FFF2-40B4-BE49-F238E27FC236}">
                <a16:creationId xmlns:a16="http://schemas.microsoft.com/office/drawing/2014/main" id="{29CF9482-57E8-4F53-8939-FB977D183740}"/>
              </a:ext>
            </a:extLst>
          </p:cNvPr>
          <p:cNvSpPr txBox="1">
            <a:spLocks/>
          </p:cNvSpPr>
          <p:nvPr/>
        </p:nvSpPr>
        <p:spPr>
          <a:xfrm>
            <a:off x="591127" y="285251"/>
            <a:ext cx="10972800" cy="680111"/>
          </a:xfrm>
          <a:prstGeom prst="rect">
            <a:avLst/>
          </a:prstGeom>
        </p:spPr>
        <p:txBody>
          <a:bodyPr vert="horz" lIns="109710" tIns="54856" rIns="109710" bIns="54856" rtlCol="0" anchor="ctr">
            <a:normAutofit fontScale="90000" lnSpcReduction="10000"/>
          </a:bodyPr>
          <a:lstStyle>
            <a:lvl1pPr algn="l" defTabSz="1097148" rtl="0" eaLnBrk="1" latinLnBrk="0" hangingPunct="1">
              <a:spcBef>
                <a:spcPct val="0"/>
              </a:spcBef>
              <a:buNone/>
              <a:defRPr lang="en-US" sz="4300" b="1" kern="1200" dirty="0" smtClean="0">
                <a:solidFill>
                  <a:srgbClr val="0052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small" dirty="0">
                <a:latin typeface="Ebrima" pitchFamily="2" charset="0"/>
                <a:ea typeface="Ebrima" pitchFamily="2" charset="0"/>
                <a:cs typeface="Ebrima" pitchFamily="2" charset="0"/>
              </a:rPr>
              <a:t>Conceptual Story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2CEE92-A431-4610-A46C-253B77039045}"/>
              </a:ext>
            </a:extLst>
          </p:cNvPr>
          <p:cNvSpPr/>
          <p:nvPr/>
        </p:nvSpPr>
        <p:spPr>
          <a:xfrm>
            <a:off x="5666322" y="965362"/>
            <a:ext cx="822410" cy="76808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784" tIns="27392" rIns="54784" bIns="27392" rtlCol="0" anchor="ctr"/>
          <a:lstStyle/>
          <a:p>
            <a:pPr algn="ctr"/>
            <a:endParaRPr lang="en-US">
              <a:solidFill>
                <a:schemeClr val="accent2"/>
              </a:solidFill>
              <a:latin typeface="Open Sans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814A0D-5840-88B4-DE22-8B0F9B60632F}"/>
              </a:ext>
            </a:extLst>
          </p:cNvPr>
          <p:cNvSpPr txBox="1"/>
          <p:nvPr/>
        </p:nvSpPr>
        <p:spPr>
          <a:xfrm>
            <a:off x="406400" y="1645473"/>
            <a:ext cx="11567886" cy="2445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Establish relationship between sound harmony patterns &amp; brain wave stimulation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Establish relationship between brain wave patterns &amp; relaxation response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Establish relationship between Vagus Nerve &amp; Cell Regeneration (Healing)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Characterize Vagus Nerve Stimulation Modalities &amp; thei</a:t>
            </a: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 metabolite actors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 chronic disease states &amp; Vagus Nerve Modalities in Healthy &amp; Comorbid Cohorts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602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8">
            <a:extLst>
              <a:ext uri="{FF2B5EF4-FFF2-40B4-BE49-F238E27FC236}">
                <a16:creationId xmlns:a16="http://schemas.microsoft.com/office/drawing/2014/main" id="{AE9FB807-40B1-75C6-ECBD-10A4E6ECDE62}"/>
              </a:ext>
            </a:extLst>
          </p:cNvPr>
          <p:cNvSpPr txBox="1">
            <a:spLocks/>
          </p:cNvSpPr>
          <p:nvPr/>
        </p:nvSpPr>
        <p:spPr>
          <a:xfrm>
            <a:off x="914400" y="283891"/>
            <a:ext cx="10363200" cy="566759"/>
          </a:xfrm>
          <a:prstGeom prst="rect">
            <a:avLst/>
          </a:prstGeom>
        </p:spPr>
        <p:txBody>
          <a:bodyPr vert="horz" lIns="91425" tIns="45713" rIns="91425" bIns="45713" rtlCol="0" anchor="ctr">
            <a:normAutofit fontScale="90000" lnSpcReduction="10000"/>
          </a:bodyPr>
          <a:lstStyle>
            <a:lvl1pPr algn="l" defTabSz="1097148" rtl="0" eaLnBrk="1" latinLnBrk="0" hangingPunct="1">
              <a:spcBef>
                <a:spcPct val="0"/>
              </a:spcBef>
              <a:buNone/>
              <a:defRPr lang="en-US" sz="4300" b="1" kern="1200" dirty="0" smtClean="0">
                <a:solidFill>
                  <a:srgbClr val="0052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83" dirty="0">
                <a:latin typeface="Ebrima" pitchFamily="2" charset="0"/>
                <a:ea typeface="Ebrima" pitchFamily="2" charset="0"/>
                <a:cs typeface="Ebrima" pitchFamily="2" charset="0"/>
              </a:rPr>
              <a:t>U of M Benefits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A9FE76-709C-B00B-57ED-4424E4413B05}"/>
              </a:ext>
            </a:extLst>
          </p:cNvPr>
          <p:cNvSpPr txBox="1"/>
          <p:nvPr/>
        </p:nvSpPr>
        <p:spPr>
          <a:xfrm>
            <a:off x="626165" y="1620078"/>
            <a:ext cx="10363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bring in potential international students for degrees there.</a:t>
            </a:r>
          </a:p>
          <a:p>
            <a:r>
              <a:rPr lang="en-US" dirty="0"/>
              <a:t>International student exchange program with U.S. universities.</a:t>
            </a:r>
          </a:p>
          <a:p>
            <a:r>
              <a:rPr lang="en-US" dirty="0"/>
              <a:t>Affiliations with UCSD, potentially Claremont Graduate University, U. of Louisville, Earth University, U </a:t>
            </a:r>
            <a:r>
              <a:rPr lang="en-US"/>
              <a:t>of CR, etc</a:t>
            </a:r>
            <a:r>
              <a:rPr lang="en-US" dirty="0"/>
              <a:t>.</a:t>
            </a:r>
          </a:p>
          <a:p>
            <a:r>
              <a:rPr lang="en-US" dirty="0"/>
              <a:t>On-site practical (hands-on) experience for students: in the field and in the lab.</a:t>
            </a:r>
          </a:p>
          <a:p>
            <a:r>
              <a:rPr lang="en-US" dirty="0"/>
              <a:t>Students will like to come to Punta del Este area (beaches, nature, etc.)</a:t>
            </a:r>
          </a:p>
          <a:p>
            <a:r>
              <a:rPr lang="en-US" dirty="0"/>
              <a:t>No cost to U of M.</a:t>
            </a:r>
          </a:p>
          <a:p>
            <a:r>
              <a:rPr lang="en-US" dirty="0"/>
              <a:t>Won’t use up valuable lab space at campus.</a:t>
            </a:r>
          </a:p>
        </p:txBody>
      </p:sp>
    </p:spTree>
    <p:extLst>
      <p:ext uri="{BB962C8B-B14F-4D97-AF65-F5344CB8AC3E}">
        <p14:creationId xmlns:p14="http://schemas.microsoft.com/office/powerpoint/2010/main" val="1675067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8">
            <a:extLst>
              <a:ext uri="{FF2B5EF4-FFF2-40B4-BE49-F238E27FC236}">
                <a16:creationId xmlns:a16="http://schemas.microsoft.com/office/drawing/2014/main" id="{3F1CB14A-2955-D1EF-996E-CF4EDE26F303}"/>
              </a:ext>
            </a:extLst>
          </p:cNvPr>
          <p:cNvSpPr txBox="1">
            <a:spLocks/>
          </p:cNvSpPr>
          <p:nvPr/>
        </p:nvSpPr>
        <p:spPr>
          <a:xfrm>
            <a:off x="914400" y="283891"/>
            <a:ext cx="10363200" cy="566759"/>
          </a:xfrm>
          <a:prstGeom prst="rect">
            <a:avLst/>
          </a:prstGeom>
        </p:spPr>
        <p:txBody>
          <a:bodyPr vert="horz" lIns="91425" tIns="45713" rIns="91425" bIns="45713" rtlCol="0" anchor="ctr">
            <a:normAutofit fontScale="90000" lnSpcReduction="10000"/>
          </a:bodyPr>
          <a:lstStyle>
            <a:lvl1pPr algn="l" defTabSz="1097148" rtl="0" eaLnBrk="1" latinLnBrk="0" hangingPunct="1">
              <a:spcBef>
                <a:spcPct val="0"/>
              </a:spcBef>
              <a:buNone/>
              <a:defRPr lang="en-US" sz="4300" b="1" kern="1200" dirty="0" smtClean="0">
                <a:solidFill>
                  <a:srgbClr val="0052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83" dirty="0">
                <a:latin typeface="Ebrima" pitchFamily="2" charset="0"/>
                <a:ea typeface="Ebrima" pitchFamily="2" charset="0"/>
                <a:cs typeface="Ebrima" pitchFamily="2" charset="0"/>
              </a:rPr>
              <a:t>Our Focus Areas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3A4455-6FFA-6162-7399-7F3E008ECED7}"/>
              </a:ext>
            </a:extLst>
          </p:cNvPr>
          <p:cNvSpPr txBox="1"/>
          <p:nvPr/>
        </p:nvSpPr>
        <p:spPr>
          <a:xfrm>
            <a:off x="2643808" y="1391478"/>
            <a:ext cx="88501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Tamara: Science of Biophysics of Sound on the Human Body</a:t>
            </a:r>
          </a:p>
          <a:p>
            <a:r>
              <a:rPr lang="en-US" dirty="0"/>
              <a:t>Connection with Uruguay: Toyota’s Harmony Project.</a:t>
            </a:r>
          </a:p>
          <a:p>
            <a:r>
              <a:rPr lang="en-US" dirty="0"/>
              <a:t>Connection with South America: Chile Research</a:t>
            </a:r>
          </a:p>
          <a:p>
            <a:r>
              <a:rPr lang="en-US" dirty="0"/>
              <a:t>Lab equipment: We have EEG/EKG, microscope, high-powered computer.  Will get centrifuge.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6B36E1-AC99-782A-60FE-540B2B1C8456}"/>
              </a:ext>
            </a:extLst>
          </p:cNvPr>
          <p:cNvSpPr txBox="1"/>
          <p:nvPr/>
        </p:nvSpPr>
        <p:spPr>
          <a:xfrm>
            <a:off x="371136" y="3528391"/>
            <a:ext cx="86237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Timeline: Our bowls articles, stress paper (systems theory, pandemic of stress), Mike paper, papers I’ve co-authored w/ Spain (cancer, etc.)</a:t>
            </a:r>
          </a:p>
          <a:p>
            <a:r>
              <a:rPr lang="en-US" dirty="0"/>
              <a:t>Vagus nerve.</a:t>
            </a:r>
          </a:p>
          <a:p>
            <a:r>
              <a:rPr lang="en-US" dirty="0"/>
              <a:t>Public interest &amp; media attention now on our work on the benefits of sound therapies (CNN, etc.)</a:t>
            </a:r>
          </a:p>
          <a:p>
            <a:r>
              <a:rPr lang="en-US" dirty="0"/>
              <a:t>Our lab: Institute of Integrative &amp; Regenerative Medicine.</a:t>
            </a:r>
          </a:p>
          <a:p>
            <a:r>
              <a:rPr lang="en-US" dirty="0"/>
              <a:t>Funding: local support for lab (Patricia’s funders from Argentina); potential US grants/funding.</a:t>
            </a:r>
          </a:p>
        </p:txBody>
      </p:sp>
    </p:spTree>
    <p:extLst>
      <p:ext uri="{BB962C8B-B14F-4D97-AF65-F5344CB8AC3E}">
        <p14:creationId xmlns:p14="http://schemas.microsoft.com/office/powerpoint/2010/main" val="955602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3192</TotalTime>
  <Words>583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Cambria</vt:lpstr>
      <vt:lpstr>Ebrima</vt:lpstr>
      <vt:lpstr>Open Sans Light</vt:lpstr>
      <vt:lpstr>URWPalladioL-Roma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Goldsby</dc:creator>
  <cp:lastModifiedBy>Michael Goldsby</cp:lastModifiedBy>
  <cp:revision>81</cp:revision>
  <cp:lastPrinted>2023-09-03T14:29:12Z</cp:lastPrinted>
  <dcterms:created xsi:type="dcterms:W3CDTF">2021-09-23T19:35:17Z</dcterms:created>
  <dcterms:modified xsi:type="dcterms:W3CDTF">2023-09-03T14:34:12Z</dcterms:modified>
</cp:coreProperties>
</file>