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3d40556a22f12bb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d40556a22f12bb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3d40556a22f12bb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d40556a22f12bb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3d40556a22f12bb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d40556a22f12b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d40556a22f12bb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d40556a22f12b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4294967295" type="title"/>
          </p:nvPr>
        </p:nvSpPr>
        <p:spPr>
          <a:xfrm>
            <a:off x="774750" y="144900"/>
            <a:ext cx="7594500" cy="693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bril Fatface"/>
              <a:buNone/>
            </a:pPr>
            <a:r>
              <a:rPr b="1" lang="en-US" sz="2800" u="sng">
                <a:latin typeface="Oswald"/>
                <a:ea typeface="Oswald"/>
                <a:cs typeface="Oswald"/>
                <a:sym typeface="Oswald"/>
              </a:rPr>
              <a:t>Innovation ofTraffic</a:t>
            </a:r>
            <a:r>
              <a:rPr b="1" lang="en-US" sz="2800">
                <a:latin typeface="Oswald"/>
                <a:ea typeface="Oswald"/>
                <a:cs typeface="Oswald"/>
                <a:sym typeface="Oswald"/>
              </a:rPr>
              <a:t> </a:t>
            </a:r>
            <a:r>
              <a:rPr b="1" lang="en-US" sz="2800" u="sng">
                <a:latin typeface="Oswald"/>
                <a:ea typeface="Oswald"/>
                <a:cs typeface="Oswald"/>
                <a:sym typeface="Oswald"/>
              </a:rPr>
              <a:t>Management</a:t>
            </a:r>
            <a:r>
              <a:rPr b="1" lang="en-US" sz="2800">
                <a:latin typeface="Oswald"/>
                <a:ea typeface="Oswald"/>
                <a:cs typeface="Oswald"/>
                <a:sym typeface="Oswald"/>
              </a:rPr>
              <a:t> </a:t>
            </a:r>
            <a:r>
              <a:rPr b="1" lang="en-US" sz="2800" u="sng">
                <a:latin typeface="Oswald"/>
                <a:ea typeface="Oswald"/>
                <a:cs typeface="Oswald"/>
                <a:sym typeface="Oswald"/>
              </a:rPr>
              <a:t>System</a:t>
            </a:r>
            <a:endParaRPr b="1" sz="2800" u="sng">
              <a:latin typeface="Oswald"/>
              <a:ea typeface="Oswald"/>
              <a:cs typeface="Oswald"/>
              <a:sym typeface="Oswald"/>
            </a:endParaRPr>
          </a:p>
        </p:txBody>
      </p:sp>
      <p:sp>
        <p:nvSpPr>
          <p:cNvPr id="85" name="Google Shape;85;p13"/>
          <p:cNvSpPr txBox="1"/>
          <p:nvPr/>
        </p:nvSpPr>
        <p:spPr>
          <a:xfrm>
            <a:off x="457200" y="838200"/>
            <a:ext cx="1981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sng" cap="none" strike="noStrike">
                <a:solidFill>
                  <a:schemeClr val="dk1"/>
                </a:solidFill>
                <a:latin typeface="Calibri"/>
                <a:ea typeface="Calibri"/>
                <a:cs typeface="Calibri"/>
                <a:sym typeface="Calibri"/>
              </a:rPr>
              <a:t>INTRODUCTION</a:t>
            </a:r>
            <a:endParaRPr sz="1600" u="sng">
              <a:solidFill>
                <a:schemeClr val="dk1"/>
              </a:solidFill>
              <a:latin typeface="Calibri"/>
              <a:ea typeface="Calibri"/>
              <a:cs typeface="Calibri"/>
              <a:sym typeface="Calibri"/>
            </a:endParaRPr>
          </a:p>
        </p:txBody>
      </p:sp>
      <p:sp>
        <p:nvSpPr>
          <p:cNvPr id="86" name="Google Shape;86;p13"/>
          <p:cNvSpPr txBox="1"/>
          <p:nvPr/>
        </p:nvSpPr>
        <p:spPr>
          <a:xfrm>
            <a:off x="762000" y="1371600"/>
            <a:ext cx="6934200" cy="5047500"/>
          </a:xfrm>
          <a:prstGeom prst="rect">
            <a:avLst/>
          </a:prstGeom>
          <a:noFill/>
          <a:ln>
            <a:noFill/>
          </a:ln>
        </p:spPr>
        <p:txBody>
          <a:bodyPr anchorCtr="0" anchor="t" bIns="45700" lIns="91425" spcFirstLastPara="1" rIns="91425" wrap="square" tIns="45700">
            <a:spAutoFit/>
          </a:bodyPr>
          <a:lstStyle/>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One of the major problems faced in any metro city is traffic congestion.</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Heavy traffic is a headache for each and every person driving the vechicles          </a:t>
            </a:r>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    and even to the traffic police in controlling  the traffic. </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Traffic congections has a  negative impact on  economy, the environment and the overall  quality of life.</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There  are two  ways through which traffic is been  controlled</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1)Manually</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2)Systematically(controllers).</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However the whole idea of a fixed time traffic light controller is not  convenient  for cities where traffic flow is variable.</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For this reason  a dynamic  traffic control system is need, which controls the traffic signals according to the density of traffic.</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In our project we focus on optimization of traffic light using IR sensor &amp; Arduino UNO as a microcontroller.</a:t>
            </a:r>
            <a:endParaRPr/>
          </a:p>
          <a:p>
            <a:pPr indent="0" lvl="0" marL="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88900" lvl="0" marL="0" marR="0" rtl="0" algn="l">
              <a:spcBef>
                <a:spcPts val="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In our project our approach is to take data/input from IR sensor it will allows us to detect whether the road is congested or not &amp; will allows us to manage our traffic according to our input.    </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457200" y="228600"/>
            <a:ext cx="3276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WORKING</a:t>
            </a:r>
            <a:endParaRPr sz="2000" u="sng">
              <a:solidFill>
                <a:schemeClr val="dk1"/>
              </a:solidFill>
              <a:latin typeface="Calibri"/>
              <a:ea typeface="Calibri"/>
              <a:cs typeface="Calibri"/>
              <a:sym typeface="Calibri"/>
            </a:endParaRPr>
          </a:p>
        </p:txBody>
      </p:sp>
      <p:sp>
        <p:nvSpPr>
          <p:cNvPr id="92" name="Google Shape;92;p14"/>
          <p:cNvSpPr txBox="1"/>
          <p:nvPr/>
        </p:nvSpPr>
        <p:spPr>
          <a:xfrm>
            <a:off x="457200" y="685801"/>
            <a:ext cx="7467600" cy="12003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This project works on the principle that when a car passes between the IR transmitter &amp; IR receiver , the IR light is blocked and as the result the resistance of the photodiode increases, </a:t>
            </a:r>
            <a:r>
              <a:rPr lang="en-US" sz="1400">
                <a:solidFill>
                  <a:schemeClr val="dk1"/>
                </a:solidFill>
                <a:latin typeface="Calibri"/>
                <a:ea typeface="Calibri"/>
                <a:cs typeface="Calibri"/>
                <a:sym typeface="Calibri"/>
              </a:rPr>
              <a:t>this</a:t>
            </a:r>
            <a:r>
              <a:rPr lang="en-US" sz="1800">
                <a:solidFill>
                  <a:schemeClr val="dk1"/>
                </a:solidFill>
                <a:latin typeface="Calibri"/>
                <a:ea typeface="Calibri"/>
                <a:cs typeface="Calibri"/>
                <a:sym typeface="Calibri"/>
              </a:rPr>
              <a:t> change  in resistance is converted to electrical pulse, which is used to control traffic lights.</a:t>
            </a:r>
            <a:endParaRPr sz="1800">
              <a:solidFill>
                <a:schemeClr val="dk1"/>
              </a:solidFill>
              <a:latin typeface="Calibri"/>
              <a:ea typeface="Calibri"/>
              <a:cs typeface="Calibri"/>
              <a:sym typeface="Calibri"/>
            </a:endParaRPr>
          </a:p>
        </p:txBody>
      </p:sp>
      <p:sp>
        <p:nvSpPr>
          <p:cNvPr id="93" name="Google Shape;93;p14"/>
          <p:cNvSpPr txBox="1"/>
          <p:nvPr/>
        </p:nvSpPr>
        <p:spPr>
          <a:xfrm flipH="1">
            <a:off x="533400" y="2209800"/>
            <a:ext cx="2514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COMPONENTS</a:t>
            </a:r>
            <a:r>
              <a:rPr lang="en-US" sz="2000">
                <a:solidFill>
                  <a:schemeClr val="dk1"/>
                </a:solidFill>
                <a:latin typeface="Calibri"/>
                <a:ea typeface="Calibri"/>
                <a:cs typeface="Calibri"/>
                <a:sym typeface="Calibri"/>
              </a:rPr>
              <a:t> </a:t>
            </a:r>
            <a:r>
              <a:rPr lang="en-US" sz="2000" u="sng">
                <a:solidFill>
                  <a:schemeClr val="dk1"/>
                </a:solidFill>
                <a:latin typeface="Calibri"/>
                <a:ea typeface="Calibri"/>
                <a:cs typeface="Calibri"/>
                <a:sym typeface="Calibri"/>
              </a:rPr>
              <a:t>USED</a:t>
            </a:r>
            <a:endParaRPr sz="2000" u="sng">
              <a:solidFill>
                <a:schemeClr val="dk1"/>
              </a:solidFill>
              <a:latin typeface="Calibri"/>
              <a:ea typeface="Calibri"/>
              <a:cs typeface="Calibri"/>
              <a:sym typeface="Calibri"/>
            </a:endParaRPr>
          </a:p>
        </p:txBody>
      </p:sp>
      <p:sp>
        <p:nvSpPr>
          <p:cNvPr id="94" name="Google Shape;94;p14"/>
          <p:cNvSpPr txBox="1"/>
          <p:nvPr/>
        </p:nvSpPr>
        <p:spPr>
          <a:xfrm>
            <a:off x="762000" y="2895600"/>
            <a:ext cx="5943600" cy="3693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Arduino UNO</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IR sensors(IR transmitter &amp; receiver)</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LED’S(12)</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Resistors(1k ohm)</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Power supply(5v)</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Jumping wires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381000" y="381000"/>
            <a:ext cx="4038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BLOCK</a:t>
            </a:r>
            <a:r>
              <a:rPr lang="en-US" sz="2000">
                <a:solidFill>
                  <a:schemeClr val="dk1"/>
                </a:solidFill>
                <a:latin typeface="Calibri"/>
                <a:ea typeface="Calibri"/>
                <a:cs typeface="Calibri"/>
                <a:sym typeface="Calibri"/>
              </a:rPr>
              <a:t> </a:t>
            </a:r>
            <a:r>
              <a:rPr lang="en-US" sz="2000" u="sng">
                <a:solidFill>
                  <a:schemeClr val="dk1"/>
                </a:solidFill>
                <a:latin typeface="Calibri"/>
                <a:ea typeface="Calibri"/>
                <a:cs typeface="Calibri"/>
                <a:sym typeface="Calibri"/>
              </a:rPr>
              <a:t>DIAGRAM</a:t>
            </a:r>
            <a:endParaRPr sz="2000" u="sng">
              <a:solidFill>
                <a:schemeClr val="dk1"/>
              </a:solidFill>
              <a:latin typeface="Calibri"/>
              <a:ea typeface="Calibri"/>
              <a:cs typeface="Calibri"/>
              <a:sym typeface="Calibri"/>
            </a:endParaRPr>
          </a:p>
        </p:txBody>
      </p:sp>
      <p:pic>
        <p:nvPicPr>
          <p:cNvPr id="100" name="Google Shape;100;p15"/>
          <p:cNvPicPr preferRelativeResize="0"/>
          <p:nvPr/>
        </p:nvPicPr>
        <p:blipFill>
          <a:blip r:embed="rId3">
            <a:alphaModFix/>
          </a:blip>
          <a:stretch>
            <a:fillRect/>
          </a:stretch>
        </p:blipFill>
        <p:spPr>
          <a:xfrm>
            <a:off x="817952" y="1647825"/>
            <a:ext cx="7820025" cy="356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304800" y="457200"/>
            <a:ext cx="3276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Calibri"/>
                <a:ea typeface="Calibri"/>
                <a:cs typeface="Calibri"/>
                <a:sym typeface="Calibri"/>
              </a:rPr>
              <a:t>CIRCUIT</a:t>
            </a:r>
            <a:r>
              <a:rPr lang="en-US" sz="2000">
                <a:solidFill>
                  <a:schemeClr val="dk1"/>
                </a:solidFill>
                <a:latin typeface="Calibri"/>
                <a:ea typeface="Calibri"/>
                <a:cs typeface="Calibri"/>
                <a:sym typeface="Calibri"/>
              </a:rPr>
              <a:t> </a:t>
            </a:r>
            <a:r>
              <a:rPr lang="en-US" sz="2000" u="sng">
                <a:solidFill>
                  <a:schemeClr val="dk1"/>
                </a:solidFill>
                <a:latin typeface="Calibri"/>
                <a:ea typeface="Calibri"/>
                <a:cs typeface="Calibri"/>
                <a:sym typeface="Calibri"/>
              </a:rPr>
              <a:t>DIAGRAM</a:t>
            </a:r>
            <a:endParaRPr sz="2000" u="sng">
              <a:solidFill>
                <a:schemeClr val="dk1"/>
              </a:solidFill>
              <a:latin typeface="Calibri"/>
              <a:ea typeface="Calibri"/>
              <a:cs typeface="Calibri"/>
              <a:sym typeface="Calibri"/>
            </a:endParaRPr>
          </a:p>
        </p:txBody>
      </p:sp>
      <p:pic>
        <p:nvPicPr>
          <p:cNvPr descr="Screenshot_2023-10-03-22-24-25-86.jpg" id="106" name="Google Shape;106;p16"/>
          <p:cNvPicPr preferRelativeResize="0"/>
          <p:nvPr/>
        </p:nvPicPr>
        <p:blipFill rotWithShape="1">
          <a:blip r:embed="rId3">
            <a:alphaModFix/>
          </a:blip>
          <a:srcRect b="0" l="0" r="0" t="0"/>
          <a:stretch/>
        </p:blipFill>
        <p:spPr>
          <a:xfrm>
            <a:off x="609600" y="1676400"/>
            <a:ext cx="7891644" cy="3441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563850" y="291359"/>
            <a:ext cx="80163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Benefits</a:t>
            </a:r>
            <a:endParaRPr b="1" sz="20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Traffic management technology can benefit all commuters – from drivers to cyclists to public transit users – by creating roadways that are safer, smarter, and more efficient.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These benefits extend beyond the road and have been proven to have positive impacts extending from the economy to the environment.</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en-US" sz="1700">
                <a:latin typeface="Calibri"/>
                <a:ea typeface="Calibri"/>
                <a:cs typeface="Calibri"/>
                <a:sym typeface="Calibri"/>
              </a:rPr>
              <a:t>Let’s take a look at some of the major benefits of intelligent traffic management technologies</a:t>
            </a:r>
            <a:r>
              <a:rPr lang="en-US">
                <a:latin typeface="Calibri"/>
                <a:ea typeface="Calibri"/>
                <a:cs typeface="Calibri"/>
                <a:sym typeface="Calibri"/>
              </a:rPr>
              <a:t>.</a:t>
            </a:r>
            <a:endParaRPr>
              <a:latin typeface="Calibri"/>
              <a:ea typeface="Calibri"/>
              <a:cs typeface="Calibri"/>
              <a:sym typeface="Calibri"/>
            </a:endParaRPr>
          </a:p>
        </p:txBody>
      </p:sp>
      <p:sp>
        <p:nvSpPr>
          <p:cNvPr id="112" name="Google Shape;112;p17"/>
          <p:cNvSpPr txBox="1"/>
          <p:nvPr/>
        </p:nvSpPr>
        <p:spPr>
          <a:xfrm>
            <a:off x="563850" y="3081189"/>
            <a:ext cx="7617600" cy="356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Traffic Reduction And Time Saved</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average American commuter is projected by 2025 to spend 62 hours a year stuck in low-flow traffic.</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That’s more than two and a half days worth of time wasted.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However, researchers found that U.S. cities implementing Intelligent Transportation System (ITS) technologies improved traffic flow and saved commuters 175 million hours a year in travel time.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expansion of ITS and other traffic safety technologies has the potential to drastically reduce traffic congestion and commute times nationwide.</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300000" y="157093"/>
            <a:ext cx="8544000" cy="356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Environmentally Friendly</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Traffic management technologies create more efficient systems that reduce both the number of drivers on the road and the time each individual spends driving or struck in traffic.</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This is good for commuters and for the earth.</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same ITS technologies – ranging from roadside cameras to 511 information systems to cell phone traffic apps – have also been shown to help drastically reduce pollution.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Cities that used these technologies saw a 53 million gallon decrease in fossil fuel consumption and a 10 billion pound reduction of C02 emissions annually</a:t>
            </a:r>
            <a:endParaRPr sz="1800">
              <a:latin typeface="Calibri"/>
              <a:ea typeface="Calibri"/>
              <a:cs typeface="Calibri"/>
              <a:sym typeface="Calibri"/>
            </a:endParaRPr>
          </a:p>
        </p:txBody>
      </p:sp>
      <p:pic>
        <p:nvPicPr>
          <p:cNvPr id="118" name="Google Shape;118;p18"/>
          <p:cNvPicPr preferRelativeResize="0"/>
          <p:nvPr/>
        </p:nvPicPr>
        <p:blipFill>
          <a:blip r:embed="rId3">
            <a:alphaModFix/>
          </a:blip>
          <a:stretch>
            <a:fillRect/>
          </a:stretch>
        </p:blipFill>
        <p:spPr>
          <a:xfrm>
            <a:off x="1569700" y="3718400"/>
            <a:ext cx="5497376" cy="296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356100" y="1"/>
            <a:ext cx="8431800" cy="488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Safer, More Inclusive Streets</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OECD research on infrastructure-based safety systems has tied the technologies to the drastic reductions in the number of fatal car accidents.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Traffic technologies also collect data on street use and driving patterns that influence future infrastructure developments.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This helps planners create street systems that are safer for drivers, pedestrians, and cyclists alike.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Expanding these technologies is crucial to helping reduce the number of bike accidents and pedestrian deaths and for developing street plans that foster diverse modes of transportation.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t>
            </a:r>
            <a:endParaRPr sz="1800">
              <a:latin typeface="Calibri"/>
              <a:ea typeface="Calibri"/>
              <a:cs typeface="Calibri"/>
              <a:sym typeface="Calibri"/>
            </a:endParaRPr>
          </a:p>
        </p:txBody>
      </p:sp>
      <p:sp>
        <p:nvSpPr>
          <p:cNvPr id="124" name="Google Shape;124;p19"/>
          <p:cNvSpPr txBox="1"/>
          <p:nvPr/>
        </p:nvSpPr>
        <p:spPr>
          <a:xfrm>
            <a:off x="356100" y="4083680"/>
            <a:ext cx="8431800" cy="24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Recent Innovations</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Planners and policymakers are embracing new, advanced traffic management systems to reduce congestion and create safer, more successful communities.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These innovative solutions are used alongside traditional methods and give city officials new insights into how to make roadways more efficient and sustainable.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Let’s take a look at a few of these technologies shaping our future.</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409200" y="0"/>
            <a:ext cx="5653200" cy="3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Real-Time Traffic Feedback</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Cities across the United States have started utilizing Internet of Things (IoT)-enabled sensors.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These sensors are placed on roads and public transit routes and allow anyone to go online to view levels of traffic congestion, available parking spaces, and locations of busses and streetcars.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Kansas City streetcar system’s IoT sensors have helped revitalize the public transit system as citizens know exactly where the streetcars are and how long before they reach pickup locations.</a:t>
            </a:r>
            <a:endParaRPr sz="1800">
              <a:latin typeface="Calibri"/>
              <a:ea typeface="Calibri"/>
              <a:cs typeface="Calibri"/>
              <a:sym typeface="Calibri"/>
            </a:endParaRPr>
          </a:p>
        </p:txBody>
      </p:sp>
      <p:sp>
        <p:nvSpPr>
          <p:cNvPr id="130" name="Google Shape;130;p20"/>
          <p:cNvSpPr txBox="1"/>
          <p:nvPr/>
        </p:nvSpPr>
        <p:spPr>
          <a:xfrm>
            <a:off x="409200" y="3682619"/>
            <a:ext cx="8325600" cy="300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Adaptive Traffic Signals</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Vehicle to Infrastructure (V2I) technology lets automobiles “communicate” with adaptive traffic control signals to help cities gain better insights into traffic patterns and problems.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Cities are outfitting government vehicles with V2I devices that relay information about individual cars’ speeds, movements, time spent at lights, and other valuable data.</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This information is giving officials insight into how long vehicles sit at idle lights, so they can improve signal timing to make drive times more sustainable and efficient.</a:t>
            </a:r>
            <a:endParaRPr sz="1800">
              <a:latin typeface="Calibri"/>
              <a:ea typeface="Calibri"/>
              <a:cs typeface="Calibri"/>
              <a:sym typeface="Calibri"/>
            </a:endParaRPr>
          </a:p>
        </p:txBody>
      </p:sp>
      <p:pic>
        <p:nvPicPr>
          <p:cNvPr id="131" name="Google Shape;131;p20"/>
          <p:cNvPicPr preferRelativeResize="0"/>
          <p:nvPr/>
        </p:nvPicPr>
        <p:blipFill>
          <a:blip r:embed="rId3">
            <a:alphaModFix/>
          </a:blip>
          <a:stretch>
            <a:fillRect/>
          </a:stretch>
        </p:blipFill>
        <p:spPr>
          <a:xfrm>
            <a:off x="5898050" y="493526"/>
            <a:ext cx="3081450" cy="215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335875" y="550175"/>
            <a:ext cx="4236000" cy="554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The Future Outlook Of Traffic Management Through Technology</a:t>
            </a:r>
            <a:endParaRPr b="1" sz="20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Traffic management technologies are changing how we drive and how we live.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Not only can they help alleviate America’s roadway congestion crisis, but they’re also helping tackle social, economic, and environmental issues.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These tools, in combination with driver safety features, are being used to address problems ranging from negligent driving to excess CO2 emissions.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As America moves forward in creating a safer, more inclusive society — it’s clear that traffic management technologies will play a key role.</a:t>
            </a:r>
            <a:endParaRPr sz="1800">
              <a:latin typeface="Calibri"/>
              <a:ea typeface="Calibri"/>
              <a:cs typeface="Calibri"/>
              <a:sym typeface="Calibri"/>
            </a:endParaRPr>
          </a:p>
        </p:txBody>
      </p:sp>
      <p:pic>
        <p:nvPicPr>
          <p:cNvPr id="137" name="Google Shape;137;p21"/>
          <p:cNvPicPr preferRelativeResize="0"/>
          <p:nvPr/>
        </p:nvPicPr>
        <p:blipFill>
          <a:blip r:embed="rId3">
            <a:alphaModFix/>
          </a:blip>
          <a:stretch>
            <a:fillRect/>
          </a:stretch>
        </p:blipFill>
        <p:spPr>
          <a:xfrm>
            <a:off x="4572000" y="1010470"/>
            <a:ext cx="4235999" cy="387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