
<file path=[Content_Types].xml><?xml version="1.0" encoding="utf-8"?>
<Types xmlns="http://schemas.openxmlformats.org/package/2006/content-types">
  <Default ContentType="application/xml" Extension="xml"/>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 name="Shape 21"/>
        <p:cNvGrpSpPr/>
        <p:nvPr/>
      </p:nvGrpSpPr>
      <p:grpSpPr>
        <a:xfrm>
          <a:off x="0" y="0"/>
          <a:ext cx="0" cy="0"/>
          <a:chOff x="0" y="0"/>
          <a:chExt cx="0" cy="0"/>
        </a:xfrm>
      </p:grpSpPr>
      <p:sp>
        <p:nvSpPr>
          <p:cNvPr id="22" name="Google Shape;22;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 name="Google Shape;23;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9B1B45-EF62-4519-996E-B7BAF79C87FB}"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C510E-5C02-444F-AC5D-E55D42F457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9B1B45-EF62-4519-996E-B7BAF79C87FB}"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C510E-5C02-444F-AC5D-E55D42F457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9B1B45-EF62-4519-996E-B7BAF79C87FB}"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C510E-5C02-444F-AC5D-E55D42F457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9B1B45-EF62-4519-996E-B7BAF79C87FB}"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C510E-5C02-444F-AC5D-E55D42F457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9B1B45-EF62-4519-996E-B7BAF79C87FB}"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C510E-5C02-444F-AC5D-E55D42F457D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9B1B45-EF62-4519-996E-B7BAF79C87FB}"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EC510E-5C02-444F-AC5D-E55D42F457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9B1B45-EF62-4519-996E-B7BAF79C87FB}" type="datetimeFigureOut">
              <a:rPr lang="en-US" smtClean="0"/>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EC510E-5C02-444F-AC5D-E55D42F457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9B1B45-EF62-4519-996E-B7BAF79C87FB}"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EC510E-5C02-444F-AC5D-E55D42F457D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9B1B45-EF62-4519-996E-B7BAF79C87FB}" type="datetimeFigureOut">
              <a:rPr lang="en-US" smtClean="0"/>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EC510E-5C02-444F-AC5D-E55D42F457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9B1B45-EF62-4519-996E-B7BAF79C87FB}"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EC510E-5C02-444F-AC5D-E55D42F457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9B1B45-EF62-4519-996E-B7BAF79C87FB}"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EC510E-5C02-444F-AC5D-E55D42F457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9B1B45-EF62-4519-996E-B7BAF79C87FB}" type="datetimeFigureOut">
              <a:rPr lang="en-US" smtClean="0"/>
              <a:t>10/3/2023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EC510E-5C02-444F-AC5D-E55D42F457D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71600" y="228600"/>
            <a:ext cx="5334000" cy="411163"/>
          </a:xfrm>
        </p:spPr>
        <p:txBody>
          <a:bodyPr>
            <a:normAutofit fontScale="90000"/>
          </a:bodyPr>
          <a:lstStyle/>
          <a:p>
            <a:r>
              <a:rPr lang="en-US" sz="2800" u="sng" dirty="0" smtClean="0">
                <a:latin typeface="Elephant" pitchFamily="18" charset="0"/>
              </a:rPr>
              <a:t>Traffic</a:t>
            </a:r>
            <a:r>
              <a:rPr lang="en-US" sz="2800" dirty="0" smtClean="0">
                <a:latin typeface="Elephant" pitchFamily="18" charset="0"/>
              </a:rPr>
              <a:t> </a:t>
            </a:r>
            <a:r>
              <a:rPr lang="en-US" sz="2800" u="sng" dirty="0" smtClean="0">
                <a:latin typeface="Elephant" pitchFamily="18" charset="0"/>
              </a:rPr>
              <a:t>Management</a:t>
            </a:r>
            <a:r>
              <a:rPr lang="en-US" sz="2800" dirty="0" smtClean="0">
                <a:latin typeface="Elephant" pitchFamily="18" charset="0"/>
              </a:rPr>
              <a:t> </a:t>
            </a:r>
            <a:r>
              <a:rPr lang="en-US" sz="2800" u="sng" dirty="0" smtClean="0">
                <a:latin typeface="Elephant" pitchFamily="18" charset="0"/>
              </a:rPr>
              <a:t>System</a:t>
            </a:r>
            <a:endParaRPr lang="en-US" sz="2800" u="sng" dirty="0">
              <a:latin typeface="Elephant" pitchFamily="18" charset="0"/>
            </a:endParaRPr>
          </a:p>
        </p:txBody>
      </p:sp>
      <p:sp>
        <p:nvSpPr>
          <p:cNvPr id="5" name="TextBox 4"/>
          <p:cNvSpPr txBox="1"/>
          <p:nvPr/>
        </p:nvSpPr>
        <p:spPr>
          <a:xfrm>
            <a:off x="457200" y="838200"/>
            <a:ext cx="1981200" cy="338554"/>
          </a:xfrm>
          <a:prstGeom prst="rect">
            <a:avLst/>
          </a:prstGeom>
          <a:noFill/>
        </p:spPr>
        <p:txBody>
          <a:bodyPr wrap="square" rtlCol="0">
            <a:spAutoFit/>
          </a:bodyPr>
          <a:lstStyle/>
          <a:p>
            <a:r>
              <a:rPr lang="en-US" sz="1600" u="sng" dirty="0" smtClean="0"/>
              <a:t>INTRODUCTION</a:t>
            </a:r>
            <a:endParaRPr lang="en-US" sz="1600" u="sng" dirty="0"/>
          </a:p>
        </p:txBody>
      </p:sp>
      <p:sp>
        <p:nvSpPr>
          <p:cNvPr id="6" name="TextBox 5"/>
          <p:cNvSpPr txBox="1"/>
          <p:nvPr/>
        </p:nvSpPr>
        <p:spPr>
          <a:xfrm>
            <a:off x="762000" y="1371600"/>
            <a:ext cx="6934200" cy="5047536"/>
          </a:xfrm>
          <a:prstGeom prst="rect">
            <a:avLst/>
          </a:prstGeom>
          <a:noFill/>
        </p:spPr>
        <p:txBody>
          <a:bodyPr wrap="square" rtlCol="0">
            <a:spAutoFit/>
          </a:bodyPr>
          <a:lstStyle/>
          <a:p>
            <a:pPr>
              <a:buFont typeface="Wingdings" pitchFamily="2" charset="2"/>
              <a:buChar char="§"/>
            </a:pPr>
            <a:r>
              <a:rPr lang="en-US" sz="1400" dirty="0" smtClean="0"/>
              <a:t>One of the major problems faced in any metro city is traffic congestion.</a:t>
            </a:r>
            <a:endParaRPr lang="en-US" sz="1400" dirty="0" smtClean="0"/>
          </a:p>
          <a:p>
            <a:r>
              <a:rPr lang="en-US" sz="1400" dirty="0"/>
              <a:t> </a:t>
            </a:r>
            <a:r>
              <a:rPr lang="en-US" sz="1400" dirty="0" smtClean="0"/>
              <a:t>  Heavy traffic is a headache for each and every person driving the </a:t>
            </a:r>
            <a:r>
              <a:rPr lang="en-US" sz="1400" dirty="0" err="1" smtClean="0"/>
              <a:t>vechicles</a:t>
            </a:r>
            <a:r>
              <a:rPr lang="en-US" sz="1400" dirty="0" smtClean="0"/>
              <a:t>          </a:t>
            </a:r>
          </a:p>
          <a:p>
            <a:pPr>
              <a:buFont typeface="Wingdings" pitchFamily="2" charset="2"/>
              <a:buChar char="§"/>
            </a:pPr>
            <a:r>
              <a:rPr lang="en-US" sz="1400" dirty="0" smtClean="0"/>
              <a:t>    and even to the traffic police in controlling  the traffic. </a:t>
            </a:r>
          </a:p>
          <a:p>
            <a:pPr>
              <a:buFont typeface="Wingdings" pitchFamily="2" charset="2"/>
              <a:buChar char="§"/>
            </a:pPr>
            <a:endParaRPr lang="en-US" sz="1400" dirty="0"/>
          </a:p>
          <a:p>
            <a:pPr>
              <a:buFont typeface="Wingdings" pitchFamily="2" charset="2"/>
              <a:buChar char="§"/>
            </a:pPr>
            <a:r>
              <a:rPr lang="en-US" sz="1400" dirty="0" smtClean="0"/>
              <a:t>Traffic </a:t>
            </a:r>
            <a:r>
              <a:rPr lang="en-US" sz="1400" dirty="0" err="1" smtClean="0"/>
              <a:t>congections</a:t>
            </a:r>
            <a:r>
              <a:rPr lang="en-US" sz="1400" dirty="0" smtClean="0"/>
              <a:t> has a  negative impact on  economy, the environment and the overall  quality of life.</a:t>
            </a:r>
          </a:p>
          <a:p>
            <a:pPr>
              <a:buFont typeface="Wingdings" pitchFamily="2" charset="2"/>
              <a:buChar char="§"/>
            </a:pPr>
            <a:endParaRPr lang="en-US" sz="1400" dirty="0"/>
          </a:p>
          <a:p>
            <a:pPr>
              <a:buFont typeface="Wingdings" pitchFamily="2" charset="2"/>
              <a:buChar char="§"/>
            </a:pPr>
            <a:r>
              <a:rPr lang="en-US" sz="1400" dirty="0"/>
              <a:t>T</a:t>
            </a:r>
            <a:r>
              <a:rPr lang="en-US" sz="1400" dirty="0" smtClean="0"/>
              <a:t>here  are two  ways through which traffic is been  controlled</a:t>
            </a:r>
          </a:p>
          <a:p>
            <a:r>
              <a:rPr lang="en-US" sz="1400" dirty="0" smtClean="0"/>
              <a:t>              1)Manually</a:t>
            </a:r>
          </a:p>
          <a:p>
            <a:r>
              <a:rPr lang="en-US" sz="1400" dirty="0"/>
              <a:t> </a:t>
            </a:r>
            <a:r>
              <a:rPr lang="en-US" sz="1400" dirty="0" smtClean="0"/>
              <a:t>             2)Systematically(controllers).</a:t>
            </a:r>
          </a:p>
          <a:p>
            <a:pPr>
              <a:buFont typeface="Wingdings" pitchFamily="2" charset="2"/>
              <a:buChar char="§"/>
            </a:pPr>
            <a:endParaRPr lang="en-US" sz="1400" dirty="0"/>
          </a:p>
          <a:p>
            <a:pPr>
              <a:buFont typeface="Wingdings" pitchFamily="2" charset="2"/>
              <a:buChar char="§"/>
            </a:pPr>
            <a:r>
              <a:rPr lang="en-US" sz="1400" dirty="0" smtClean="0"/>
              <a:t>However the whole idea of a fixed time traffic light controller is not  convenient  for cities where traffic flow is variable.</a:t>
            </a:r>
          </a:p>
          <a:p>
            <a:pPr>
              <a:buFont typeface="Wingdings" pitchFamily="2" charset="2"/>
              <a:buChar char="§"/>
            </a:pPr>
            <a:endParaRPr lang="en-US" sz="1400" dirty="0"/>
          </a:p>
          <a:p>
            <a:pPr>
              <a:buFont typeface="Wingdings" pitchFamily="2" charset="2"/>
              <a:buChar char="§"/>
            </a:pPr>
            <a:r>
              <a:rPr lang="en-US" sz="1400" dirty="0" smtClean="0"/>
              <a:t>For this reason  a dynamic  traffic control system is need, which controls the traffic signals according to the density of traffic.</a:t>
            </a:r>
          </a:p>
          <a:p>
            <a:pPr>
              <a:buFont typeface="Wingdings" pitchFamily="2" charset="2"/>
              <a:buChar char="§"/>
            </a:pPr>
            <a:endParaRPr lang="en-US" sz="1400" dirty="0"/>
          </a:p>
          <a:p>
            <a:pPr>
              <a:buFont typeface="Wingdings" pitchFamily="2" charset="2"/>
              <a:buChar char="§"/>
            </a:pPr>
            <a:r>
              <a:rPr lang="en-US" sz="1400" dirty="0" smtClean="0"/>
              <a:t>In our project we focus on optimization of traffic light using IR sensor &amp; </a:t>
            </a:r>
            <a:r>
              <a:rPr lang="en-US" sz="1400" dirty="0" err="1" smtClean="0"/>
              <a:t>Arduino</a:t>
            </a:r>
            <a:r>
              <a:rPr lang="en-US" sz="1400" dirty="0" smtClean="0"/>
              <a:t> UNO as a microcontroller.</a:t>
            </a:r>
          </a:p>
          <a:p>
            <a:pPr>
              <a:buFont typeface="Wingdings" pitchFamily="2" charset="2"/>
              <a:buChar char="§"/>
            </a:pPr>
            <a:endParaRPr lang="en-US" sz="1400" dirty="0"/>
          </a:p>
          <a:p>
            <a:pPr>
              <a:buFont typeface="Wingdings" pitchFamily="2" charset="2"/>
              <a:buChar char="§"/>
            </a:pPr>
            <a:r>
              <a:rPr lang="en-US" sz="1400" dirty="0" smtClean="0"/>
              <a:t>In our project our approach is to take data/input from IR sensor it will allows us to detect whether the road is congested or not &amp; will allows us to manage our traffic according to our input.    </a:t>
            </a:r>
            <a:endParaRPr lang="en-US"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28600"/>
            <a:ext cx="3276600" cy="400110"/>
          </a:xfrm>
          <a:prstGeom prst="rect">
            <a:avLst/>
          </a:prstGeom>
          <a:noFill/>
        </p:spPr>
        <p:txBody>
          <a:bodyPr wrap="square" rtlCol="0">
            <a:spAutoFit/>
          </a:bodyPr>
          <a:lstStyle/>
          <a:p>
            <a:r>
              <a:rPr lang="en-US" sz="2000" u="sng" dirty="0" smtClean="0"/>
              <a:t>WORKING</a:t>
            </a:r>
            <a:endParaRPr lang="en-US" sz="2000" u="sng" dirty="0"/>
          </a:p>
        </p:txBody>
      </p:sp>
      <p:sp>
        <p:nvSpPr>
          <p:cNvPr id="3" name="TextBox 2"/>
          <p:cNvSpPr txBox="1"/>
          <p:nvPr/>
        </p:nvSpPr>
        <p:spPr>
          <a:xfrm>
            <a:off x="457200" y="685801"/>
            <a:ext cx="7467600" cy="1200329"/>
          </a:xfrm>
          <a:prstGeom prst="rect">
            <a:avLst/>
          </a:prstGeom>
          <a:noFill/>
        </p:spPr>
        <p:txBody>
          <a:bodyPr wrap="square" rtlCol="0">
            <a:spAutoFit/>
          </a:bodyPr>
          <a:lstStyle/>
          <a:p>
            <a:pPr>
              <a:buFont typeface="Wingdings" pitchFamily="2" charset="2"/>
              <a:buChar char="§"/>
            </a:pPr>
            <a:r>
              <a:rPr lang="en-US" dirty="0" smtClean="0"/>
              <a:t>This project works on the principle that when a car passes between the IR transmitter &amp; IR receiver , the IR light is blocked and as the result the resistance of the photodiode increases, </a:t>
            </a:r>
            <a:r>
              <a:rPr lang="en-US" sz="1400" dirty="0" smtClean="0"/>
              <a:t>this</a:t>
            </a:r>
            <a:r>
              <a:rPr lang="en-US" dirty="0" smtClean="0"/>
              <a:t> change  in resistance is converted to electrical pulse, which is used to control traffic lights.</a:t>
            </a:r>
            <a:endParaRPr lang="en-US" dirty="0"/>
          </a:p>
        </p:txBody>
      </p:sp>
      <p:sp>
        <p:nvSpPr>
          <p:cNvPr id="4" name="TextBox 3"/>
          <p:cNvSpPr txBox="1"/>
          <p:nvPr/>
        </p:nvSpPr>
        <p:spPr>
          <a:xfrm flipH="1">
            <a:off x="533400" y="2209800"/>
            <a:ext cx="2514600" cy="400110"/>
          </a:xfrm>
          <a:prstGeom prst="rect">
            <a:avLst/>
          </a:prstGeom>
          <a:noFill/>
        </p:spPr>
        <p:txBody>
          <a:bodyPr wrap="square" rtlCol="0">
            <a:spAutoFit/>
          </a:bodyPr>
          <a:lstStyle/>
          <a:p>
            <a:r>
              <a:rPr lang="en-US" sz="2000" u="sng" dirty="0" smtClean="0"/>
              <a:t>COMPONENTS</a:t>
            </a:r>
            <a:r>
              <a:rPr lang="en-US" sz="2000" dirty="0" smtClean="0"/>
              <a:t> </a:t>
            </a:r>
            <a:r>
              <a:rPr lang="en-US" sz="2000" u="sng" dirty="0" smtClean="0"/>
              <a:t>USED</a:t>
            </a:r>
            <a:endParaRPr lang="en-US" sz="2000" u="sng" dirty="0"/>
          </a:p>
        </p:txBody>
      </p:sp>
      <p:sp>
        <p:nvSpPr>
          <p:cNvPr id="6" name="TextBox 5"/>
          <p:cNvSpPr txBox="1"/>
          <p:nvPr/>
        </p:nvSpPr>
        <p:spPr>
          <a:xfrm>
            <a:off x="762000" y="2895600"/>
            <a:ext cx="5943600" cy="3693319"/>
          </a:xfrm>
          <a:prstGeom prst="rect">
            <a:avLst/>
          </a:prstGeom>
          <a:noFill/>
        </p:spPr>
        <p:txBody>
          <a:bodyPr wrap="square" rtlCol="0">
            <a:spAutoFit/>
          </a:bodyPr>
          <a:lstStyle/>
          <a:p>
            <a:pPr marL="342900" indent="-342900">
              <a:buFont typeface="+mj-lt"/>
              <a:buAutoNum type="arabicPeriod"/>
            </a:pPr>
            <a:r>
              <a:rPr lang="en-US" dirty="0" err="1" smtClean="0"/>
              <a:t>Arduino</a:t>
            </a:r>
            <a:r>
              <a:rPr lang="en-US" dirty="0" smtClean="0"/>
              <a:t> UNO</a:t>
            </a:r>
          </a:p>
          <a:p>
            <a:pPr marL="342900" indent="-342900">
              <a:buFont typeface="+mj-lt"/>
              <a:buAutoNum type="arabicPeriod"/>
            </a:pPr>
            <a:endParaRPr lang="en-US" dirty="0"/>
          </a:p>
          <a:p>
            <a:pPr marL="342900" indent="-342900">
              <a:buFont typeface="+mj-lt"/>
              <a:buAutoNum type="arabicPeriod"/>
            </a:pPr>
            <a:r>
              <a:rPr lang="en-US" dirty="0" smtClean="0"/>
              <a:t>IR sensors(IR transmitter &amp; receiver)</a:t>
            </a:r>
          </a:p>
          <a:p>
            <a:pPr marL="342900" indent="-342900">
              <a:buFont typeface="+mj-lt"/>
              <a:buAutoNum type="arabicPeriod"/>
            </a:pPr>
            <a:endParaRPr lang="en-US" dirty="0"/>
          </a:p>
          <a:p>
            <a:pPr marL="342900" indent="-342900">
              <a:buFont typeface="+mj-lt"/>
              <a:buAutoNum type="arabicPeriod"/>
            </a:pPr>
            <a:r>
              <a:rPr lang="en-US" dirty="0" smtClean="0"/>
              <a:t>LED’S(12)</a:t>
            </a:r>
          </a:p>
          <a:p>
            <a:pPr marL="342900" indent="-342900">
              <a:buFont typeface="+mj-lt"/>
              <a:buAutoNum type="arabicPeriod"/>
            </a:pPr>
            <a:endParaRPr lang="en-US" dirty="0"/>
          </a:p>
          <a:p>
            <a:pPr marL="342900" indent="-342900">
              <a:buFont typeface="+mj-lt"/>
              <a:buAutoNum type="arabicPeriod"/>
            </a:pPr>
            <a:r>
              <a:rPr lang="en-US" dirty="0" smtClean="0"/>
              <a:t>Resistors(1k ohm)</a:t>
            </a:r>
          </a:p>
          <a:p>
            <a:pPr marL="342900" indent="-342900">
              <a:buFont typeface="+mj-lt"/>
              <a:buAutoNum type="arabicPeriod"/>
            </a:pPr>
            <a:endParaRPr lang="en-US" dirty="0"/>
          </a:p>
          <a:p>
            <a:pPr marL="342900" indent="-342900">
              <a:buFont typeface="+mj-lt"/>
              <a:buAutoNum type="arabicPeriod"/>
            </a:pPr>
            <a:r>
              <a:rPr lang="en-US" dirty="0" smtClean="0"/>
              <a:t>Power supply(5v)</a:t>
            </a:r>
          </a:p>
          <a:p>
            <a:pPr marL="342900" indent="-342900">
              <a:buFont typeface="+mj-lt"/>
              <a:buAutoNum type="arabicPeriod"/>
            </a:pPr>
            <a:endParaRPr lang="en-US" dirty="0"/>
          </a:p>
          <a:p>
            <a:pPr marL="342900" indent="-342900">
              <a:buFont typeface="+mj-lt"/>
              <a:buAutoNum type="arabicPeriod"/>
            </a:pPr>
            <a:r>
              <a:rPr lang="en-US" dirty="0" smtClean="0"/>
              <a:t>Jumping wires</a:t>
            </a:r>
          </a:p>
          <a:p>
            <a:pPr marL="342900" indent="-342900">
              <a:buFont typeface="+mj-lt"/>
              <a:buAutoNum type="arabicPeriod"/>
            </a:pPr>
            <a:endParaRPr lang="en-US" dirty="0"/>
          </a:p>
          <a:p>
            <a:pPr marL="342900" indent="-342900">
              <a:buFont typeface="+mj-lt"/>
              <a:buAutoNum type="arabicPeriod"/>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1"/>
          <p:cNvSpPr txBox="1"/>
          <p:nvPr/>
        </p:nvSpPr>
        <p:spPr>
          <a:xfrm>
            <a:off x="914400" y="339873"/>
            <a:ext cx="40386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u="sng">
                <a:solidFill>
                  <a:schemeClr val="dk1"/>
                </a:solidFill>
                <a:latin typeface="Calibri"/>
                <a:ea typeface="Calibri"/>
                <a:cs typeface="Calibri"/>
                <a:sym typeface="Calibri"/>
              </a:rPr>
              <a:t>BLOCK</a:t>
            </a:r>
            <a:r>
              <a:rPr lang="en-US" sz="2000">
                <a:solidFill>
                  <a:schemeClr val="dk1"/>
                </a:solidFill>
                <a:latin typeface="Calibri"/>
                <a:ea typeface="Calibri"/>
                <a:cs typeface="Calibri"/>
                <a:sym typeface="Calibri"/>
              </a:rPr>
              <a:t> </a:t>
            </a:r>
            <a:r>
              <a:rPr lang="en-US" sz="2000" u="sng">
                <a:solidFill>
                  <a:schemeClr val="dk1"/>
                </a:solidFill>
                <a:latin typeface="Calibri"/>
                <a:ea typeface="Calibri"/>
                <a:cs typeface="Calibri"/>
                <a:sym typeface="Calibri"/>
              </a:rPr>
              <a:t>DIAGRAM</a:t>
            </a:r>
            <a:endParaRPr sz="2000" u="sng">
              <a:solidFill>
                <a:schemeClr val="dk1"/>
              </a:solidFill>
              <a:latin typeface="Calibri"/>
              <a:ea typeface="Calibri"/>
              <a:cs typeface="Calibri"/>
              <a:sym typeface="Calibri"/>
            </a:endParaRPr>
          </a:p>
        </p:txBody>
      </p:sp>
      <p:sp>
        <p:nvSpPr>
          <p:cNvPr id="32" name="Google Shape;32;p1"/>
          <p:cNvSpPr/>
          <p:nvPr/>
        </p:nvSpPr>
        <p:spPr>
          <a:xfrm>
            <a:off x="914400" y="1981200"/>
            <a:ext cx="2209800" cy="762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 name="Google Shape;33;p1"/>
          <p:cNvSpPr/>
          <p:nvPr/>
        </p:nvSpPr>
        <p:spPr>
          <a:xfrm>
            <a:off x="914400" y="3048000"/>
            <a:ext cx="2209800" cy="762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 name="Google Shape;34;p1"/>
          <p:cNvSpPr/>
          <p:nvPr/>
        </p:nvSpPr>
        <p:spPr>
          <a:xfrm>
            <a:off x="6490854" y="2556164"/>
            <a:ext cx="2209800" cy="762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 name="Google Shape;35;p1"/>
          <p:cNvSpPr/>
          <p:nvPr/>
        </p:nvSpPr>
        <p:spPr>
          <a:xfrm>
            <a:off x="3581400" y="2209800"/>
            <a:ext cx="2209800" cy="1371600"/>
          </a:xfrm>
          <a:prstGeom prst="rect">
            <a:avLst/>
          </a:prstGeom>
          <a:solidFill>
            <a:srgbClr val="24406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6" name="Google Shape;36;p1"/>
          <p:cNvCxnSpPr/>
          <p:nvPr/>
        </p:nvCxnSpPr>
        <p:spPr>
          <a:xfrm>
            <a:off x="3048000" y="3352800"/>
            <a:ext cx="533400" cy="1500"/>
          </a:xfrm>
          <a:prstGeom prst="straightConnector1">
            <a:avLst/>
          </a:prstGeom>
          <a:noFill/>
          <a:ln cap="flat" cmpd="sng" w="9525">
            <a:solidFill>
              <a:srgbClr val="4A7DBA"/>
            </a:solidFill>
            <a:prstDash val="solid"/>
            <a:round/>
            <a:headEnd len="sm" w="sm" type="none"/>
            <a:tailEnd len="med" w="med" type="stealth"/>
          </a:ln>
        </p:spPr>
      </p:cxnSp>
      <p:cxnSp>
        <p:nvCxnSpPr>
          <p:cNvPr id="37" name="Google Shape;37;p1"/>
          <p:cNvCxnSpPr/>
          <p:nvPr/>
        </p:nvCxnSpPr>
        <p:spPr>
          <a:xfrm>
            <a:off x="3124200" y="2514600"/>
            <a:ext cx="457200" cy="1500"/>
          </a:xfrm>
          <a:prstGeom prst="straightConnector1">
            <a:avLst/>
          </a:prstGeom>
          <a:noFill/>
          <a:ln cap="flat" cmpd="sng" w="9525">
            <a:solidFill>
              <a:srgbClr val="4A7DBA"/>
            </a:solidFill>
            <a:prstDash val="solid"/>
            <a:round/>
            <a:headEnd len="sm" w="sm" type="none"/>
            <a:tailEnd len="med" w="med" type="stealth"/>
          </a:ln>
        </p:spPr>
      </p:cxnSp>
      <p:cxnSp>
        <p:nvCxnSpPr>
          <p:cNvPr id="38" name="Google Shape;38;p1"/>
          <p:cNvCxnSpPr>
            <a:stCxn id="35" idx="3"/>
          </p:cNvCxnSpPr>
          <p:nvPr/>
        </p:nvCxnSpPr>
        <p:spPr>
          <a:xfrm>
            <a:off x="5791200" y="2895600"/>
            <a:ext cx="685800" cy="1500"/>
          </a:xfrm>
          <a:prstGeom prst="straightConnector1">
            <a:avLst/>
          </a:prstGeom>
          <a:noFill/>
          <a:ln cap="flat" cmpd="sng" w="9525">
            <a:solidFill>
              <a:srgbClr val="4A7DBA"/>
            </a:solidFill>
            <a:prstDash val="solid"/>
            <a:round/>
            <a:headEnd len="sm" w="sm" type="none"/>
            <a:tailEnd len="med" w="med" type="stealth"/>
          </a:ln>
        </p:spPr>
      </p:cxnSp>
      <p:sp>
        <p:nvSpPr>
          <p:cNvPr id="39" name="Google Shape;39;p1"/>
          <p:cNvSpPr txBox="1"/>
          <p:nvPr/>
        </p:nvSpPr>
        <p:spPr>
          <a:xfrm>
            <a:off x="1371600" y="2209800"/>
            <a:ext cx="1752600" cy="38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IR MODULE</a:t>
            </a:r>
            <a:endParaRPr sz="1800">
              <a:solidFill>
                <a:schemeClr val="dk1"/>
              </a:solidFill>
              <a:latin typeface="Calibri"/>
              <a:ea typeface="Calibri"/>
              <a:cs typeface="Calibri"/>
              <a:sym typeface="Calibri"/>
            </a:endParaRPr>
          </a:p>
        </p:txBody>
      </p:sp>
      <p:sp>
        <p:nvSpPr>
          <p:cNvPr id="40" name="Google Shape;40;p1"/>
          <p:cNvSpPr txBox="1"/>
          <p:nvPr/>
        </p:nvSpPr>
        <p:spPr>
          <a:xfrm>
            <a:off x="1219200" y="3276600"/>
            <a:ext cx="1981200" cy="38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Power supply</a:t>
            </a:r>
            <a:endParaRPr sz="1800">
              <a:solidFill>
                <a:schemeClr val="dk1"/>
              </a:solidFill>
              <a:latin typeface="Calibri"/>
              <a:ea typeface="Calibri"/>
              <a:cs typeface="Calibri"/>
              <a:sym typeface="Calibri"/>
            </a:endParaRPr>
          </a:p>
        </p:txBody>
      </p:sp>
      <p:sp>
        <p:nvSpPr>
          <p:cNvPr id="41" name="Google Shape;41;p1"/>
          <p:cNvSpPr txBox="1"/>
          <p:nvPr/>
        </p:nvSpPr>
        <p:spPr>
          <a:xfrm>
            <a:off x="3733800" y="2667000"/>
            <a:ext cx="1905000" cy="384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900">
                <a:solidFill>
                  <a:schemeClr val="lt1"/>
                </a:solidFill>
                <a:latin typeface="Calibri"/>
                <a:ea typeface="Calibri"/>
                <a:cs typeface="Calibri"/>
                <a:sym typeface="Calibri"/>
              </a:rPr>
              <a:t>Micro controller</a:t>
            </a:r>
            <a:endParaRPr sz="1900">
              <a:solidFill>
                <a:schemeClr val="lt1"/>
              </a:solidFill>
              <a:latin typeface="Calibri"/>
              <a:ea typeface="Calibri"/>
              <a:cs typeface="Calibri"/>
              <a:sym typeface="Calibri"/>
            </a:endParaRPr>
          </a:p>
        </p:txBody>
      </p:sp>
      <p:sp>
        <p:nvSpPr>
          <p:cNvPr id="42" name="Google Shape;42;p1"/>
          <p:cNvSpPr txBox="1"/>
          <p:nvPr/>
        </p:nvSpPr>
        <p:spPr>
          <a:xfrm>
            <a:off x="7086600" y="2743200"/>
            <a:ext cx="1524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LED’S</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3276600" cy="400110"/>
          </a:xfrm>
          <a:prstGeom prst="rect">
            <a:avLst/>
          </a:prstGeom>
          <a:noFill/>
        </p:spPr>
        <p:txBody>
          <a:bodyPr wrap="square" rtlCol="0">
            <a:spAutoFit/>
          </a:bodyPr>
          <a:lstStyle/>
          <a:p>
            <a:r>
              <a:rPr lang="en-US" sz="2000" u="sng" dirty="0" smtClean="0"/>
              <a:t>CIRCUIT</a:t>
            </a:r>
            <a:r>
              <a:rPr lang="en-US" sz="2000" dirty="0" smtClean="0"/>
              <a:t> </a:t>
            </a:r>
            <a:r>
              <a:rPr lang="en-US" sz="2000" u="sng" dirty="0" smtClean="0"/>
              <a:t>DIAGRAM</a:t>
            </a:r>
            <a:endParaRPr lang="en-US" sz="2000" u="sng" dirty="0"/>
          </a:p>
        </p:txBody>
      </p:sp>
      <p:pic>
        <p:nvPicPr>
          <p:cNvPr id="3" name="Picture 2" descr="Screenshot_2023-10-03-22-24-25-86.jpg"/>
          <p:cNvPicPr>
            <a:picLocks noChangeAspect="1"/>
          </p:cNvPicPr>
          <p:nvPr/>
        </p:nvPicPr>
        <p:blipFill>
          <a:blip r:embed="rId2"/>
          <a:stretch>
            <a:fillRect/>
          </a:stretch>
        </p:blipFill>
        <p:spPr>
          <a:xfrm>
            <a:off x="609600" y="1676400"/>
            <a:ext cx="7891643" cy="344179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62000"/>
            <a:ext cx="4648200" cy="400110"/>
          </a:xfrm>
          <a:prstGeom prst="rect">
            <a:avLst/>
          </a:prstGeom>
          <a:noFill/>
        </p:spPr>
        <p:txBody>
          <a:bodyPr wrap="square" rtlCol="0">
            <a:spAutoFit/>
          </a:bodyPr>
          <a:lstStyle/>
          <a:p>
            <a:r>
              <a:rPr lang="en-US" sz="2000" u="sng" dirty="0" smtClean="0"/>
              <a:t>CONCLUSION &amp; FUTURE WORK</a:t>
            </a:r>
            <a:endParaRPr lang="en-US" sz="2000" u="sng" dirty="0"/>
          </a:p>
        </p:txBody>
      </p:sp>
      <p:sp>
        <p:nvSpPr>
          <p:cNvPr id="3" name="TextBox 2"/>
          <p:cNvSpPr txBox="1"/>
          <p:nvPr/>
        </p:nvSpPr>
        <p:spPr>
          <a:xfrm>
            <a:off x="685800" y="1295400"/>
            <a:ext cx="8001000" cy="1754326"/>
          </a:xfrm>
          <a:prstGeom prst="rect">
            <a:avLst/>
          </a:prstGeom>
          <a:noFill/>
        </p:spPr>
        <p:txBody>
          <a:bodyPr wrap="square" rtlCol="0">
            <a:spAutoFit/>
          </a:bodyPr>
          <a:lstStyle/>
          <a:p>
            <a:pPr>
              <a:buFont typeface="Wingdings" pitchFamily="2" charset="2"/>
              <a:buChar char="Ø"/>
            </a:pPr>
            <a:r>
              <a:rPr lang="en-US" dirty="0" smtClean="0"/>
              <a:t>In this project we have studied the optimization of traffic light </a:t>
            </a:r>
            <a:r>
              <a:rPr lang="en-US" dirty="0" err="1" smtClean="0"/>
              <a:t>light</a:t>
            </a:r>
            <a:r>
              <a:rPr lang="en-US" dirty="0" smtClean="0"/>
              <a:t> controller in a city using IR sensor &amp; microcontroller. By using this system we tried  to reduce the possibilities of traffic jams, caused by traffic light and we have successfully get the result. Number of passing vehicle in fixed  time slot on the decide the density range  of traffic and on basis of vehicle count microcontroller decide the traffic light delays for next recording interval.</a:t>
            </a:r>
            <a:endParaRPr lang="en-US" dirty="0"/>
          </a:p>
        </p:txBody>
      </p:sp>
      <p:sp>
        <p:nvSpPr>
          <p:cNvPr id="4" name="TextBox 3"/>
          <p:cNvSpPr txBox="1"/>
          <p:nvPr/>
        </p:nvSpPr>
        <p:spPr>
          <a:xfrm>
            <a:off x="457200" y="3429000"/>
            <a:ext cx="8534400" cy="3139321"/>
          </a:xfrm>
          <a:prstGeom prst="rect">
            <a:avLst/>
          </a:prstGeom>
          <a:noFill/>
        </p:spPr>
        <p:txBody>
          <a:bodyPr wrap="square" rtlCol="0">
            <a:spAutoFit/>
          </a:bodyPr>
          <a:lstStyle/>
          <a:p>
            <a:pPr>
              <a:buFont typeface="Wingdings" pitchFamily="2" charset="2"/>
              <a:buChar char="§"/>
            </a:pPr>
            <a:r>
              <a:rPr lang="en-US" dirty="0" smtClean="0"/>
              <a:t>The proposed work in this project is to eliminate the traffic congestion problem but still a lot of work can be done on this project or on the other traffic problems.</a:t>
            </a:r>
          </a:p>
          <a:p>
            <a:pPr>
              <a:buFont typeface="Wingdings" pitchFamily="2" charset="2"/>
              <a:buChar char="§"/>
            </a:pPr>
            <a:endParaRPr lang="en-US" dirty="0"/>
          </a:p>
          <a:p>
            <a:pPr>
              <a:buFont typeface="Wingdings" pitchFamily="2" charset="2"/>
              <a:buChar char="§"/>
            </a:pPr>
            <a:r>
              <a:rPr lang="en-US" dirty="0" smtClean="0"/>
              <a:t>Improve in this project </a:t>
            </a:r>
          </a:p>
          <a:p>
            <a:pPr>
              <a:buFont typeface="Wingdings" pitchFamily="2" charset="2"/>
              <a:buChar char="§"/>
            </a:pPr>
            <a:endParaRPr lang="en-US" dirty="0"/>
          </a:p>
          <a:p>
            <a:r>
              <a:rPr lang="en-US" dirty="0"/>
              <a:t> </a:t>
            </a:r>
            <a:r>
              <a:rPr lang="en-US" dirty="0" smtClean="0"/>
              <a:t>      1)we can use RFID tags instead of IR sensors as there range is limited so  we can use RFID  system</a:t>
            </a:r>
          </a:p>
          <a:p>
            <a:r>
              <a:rPr lang="en-US" dirty="0"/>
              <a:t> </a:t>
            </a:r>
            <a:r>
              <a:rPr lang="en-US" dirty="0" smtClean="0"/>
              <a:t>      2)we can </a:t>
            </a:r>
            <a:r>
              <a:rPr lang="en-US" dirty="0" err="1" smtClean="0"/>
              <a:t>yse</a:t>
            </a:r>
            <a:r>
              <a:rPr lang="en-US" dirty="0" smtClean="0"/>
              <a:t> different micro controllers(Raspberry </a:t>
            </a:r>
            <a:r>
              <a:rPr lang="en-US" dirty="0" err="1" smtClean="0"/>
              <a:t>Pi,PIC</a:t>
            </a:r>
            <a:r>
              <a:rPr lang="en-US" dirty="0" smtClean="0"/>
              <a:t> controller)</a:t>
            </a:r>
          </a:p>
          <a:p>
            <a:r>
              <a:rPr lang="en-US" dirty="0" smtClean="0"/>
              <a:t>       3)we can make a system for pedestrian path  along with this project as well.</a:t>
            </a:r>
          </a:p>
          <a:p>
            <a:r>
              <a:rPr lang="en-US" dirty="0"/>
              <a:t> </a:t>
            </a:r>
            <a:r>
              <a:rPr lang="en-US" dirty="0" smtClean="0"/>
              <a:t>      4)we can make a signal free system for ambulance.</a:t>
            </a:r>
          </a:p>
          <a:p>
            <a:r>
              <a:rPr lang="en-US" dirty="0"/>
              <a:t> </a:t>
            </a:r>
            <a:r>
              <a:rPr lang="en-US" dirty="0" smtClean="0"/>
              <a:t>      5)we can attach LCDs with signals with following information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