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obster"/>
      <p:regular r:id="rId18"/>
    </p:embeddedFont>
    <p:embeddedFont>
      <p:font typeface="Montserrat"/>
      <p:regular r:id="rId19"/>
      <p:bold r:id="rId20"/>
      <p:italic r:id="rId21"/>
      <p:boldItalic r:id="rId22"/>
    </p:embeddedFont>
    <p:embeddedFont>
      <p:font typeface="Pacifico"/>
      <p:regular r:id="rId23"/>
    </p:embeddedFont>
    <p:embeddedFont>
      <p:font typeface="Lexend"/>
      <p:regular r:id="rId24"/>
      <p:bold r:id="rId25"/>
    </p:embeddedFont>
    <p:embeddedFont>
      <p:font typeface="Roboto Mono"/>
      <p:regular r:id="rId26"/>
      <p:bold r:id="rId27"/>
      <p:italic r:id="rId28"/>
      <p:boldItalic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2" roundtripDataSignature="AMtx7mhNxn6TGvMqMWU3xd6S72h4khRB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exend-regular.fntdata"/><Relationship Id="rId23" Type="http://schemas.openxmlformats.org/officeDocument/2006/relationships/font" Target="fonts/Pacific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font" Target="fonts/Lexend-bold.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font" Target="fonts/Lobs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632a1a3a70fdd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632a1a3a70fdd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632a1a3a70fddc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632a1a3a70fddc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630051b5400558d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630051b5400558d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2641007" y="265309"/>
            <a:ext cx="9144000" cy="58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r>
              <a:rPr b="1" i="0" lang="en-GB" sz="2600" u="none" cap="none" strike="noStrike">
                <a:solidFill>
                  <a:srgbClr val="000000"/>
                </a:solidFill>
                <a:latin typeface="Lobster"/>
                <a:ea typeface="Lobster"/>
                <a:cs typeface="Lobster"/>
                <a:sym typeface="Lobster"/>
              </a:rPr>
              <a:t>Traffic Management System</a:t>
            </a:r>
            <a:endParaRPr b="1" i="0" sz="2600" u="none" cap="none" strike="noStrike">
              <a:solidFill>
                <a:srgbClr val="000000"/>
              </a:solidFill>
              <a:latin typeface="Lobster"/>
              <a:ea typeface="Lobster"/>
              <a:cs typeface="Lobster"/>
              <a:sym typeface="Lobster"/>
            </a:endParaRPr>
          </a:p>
        </p:txBody>
      </p:sp>
      <p:sp>
        <p:nvSpPr>
          <p:cNvPr id="55" name="Google Shape;55;p1"/>
          <p:cNvSpPr txBox="1"/>
          <p:nvPr/>
        </p:nvSpPr>
        <p:spPr>
          <a:xfrm>
            <a:off x="99455" y="1073211"/>
            <a:ext cx="8945100" cy="423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One of the major problems faced in any metro city is traffic congestion.</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   Heavy traffic is a headache for each and every person driving the vechicles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    and even to the traffic police in controlling  the traffic.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Traffic congections has a  negative impact on  economy, the environment and the overall  quality of life.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There  are two  ways through which traffic is been  controlled</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              1)Manually</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              2)Systematically(controllers).</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However the whole idea of a fixed time traffic light controller is not  convenient  for cities where traffic flow is variable.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For this reason  a dynamic  traffic control system is need, which controls the traffic signals according to the density of traffic.</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In our project we focus on optimization of traffic light using IR sensor &amp; Arduino UNO as a microcontroller.</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Arial"/>
                <a:ea typeface="Arial"/>
                <a:cs typeface="Arial"/>
                <a:sym typeface="Arial"/>
              </a:rPr>
              <a:t>In our project our approach is to take data/input from IR sensor it will allows us to detect whether the road is congested or not &amp; will allows us to manage our traffic according to our input.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txBox="1"/>
          <p:nvPr/>
        </p:nvSpPr>
        <p:spPr>
          <a:xfrm>
            <a:off x="99455" y="757899"/>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Montserrat"/>
                <a:ea typeface="Montserrat"/>
                <a:cs typeface="Montserrat"/>
                <a:sym typeface="Montserrat"/>
              </a:rPr>
              <a:t>Introduction </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nvSpPr>
        <p:spPr>
          <a:xfrm>
            <a:off x="774566" y="323422"/>
            <a:ext cx="9144000" cy="43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Roboto Mono"/>
                <a:ea typeface="Roboto Mono"/>
                <a:cs typeface="Roboto Mono"/>
                <a:sym typeface="Roboto Mono"/>
              </a:rPr>
              <a:t>Functioning of Traffic Monitoring System Using IoT Capabilities</a:t>
            </a:r>
            <a:endParaRPr b="1" i="0" sz="1600" u="none" cap="none" strike="noStrike">
              <a:solidFill>
                <a:srgbClr val="000000"/>
              </a:solidFill>
              <a:latin typeface="Roboto Mono"/>
              <a:ea typeface="Roboto Mono"/>
              <a:cs typeface="Roboto Mono"/>
              <a:sym typeface="Roboto Mono"/>
            </a:endParaRPr>
          </a:p>
        </p:txBody>
      </p:sp>
      <p:sp>
        <p:nvSpPr>
          <p:cNvPr id="107" name="Google Shape;107;p8"/>
          <p:cNvSpPr txBox="1"/>
          <p:nvPr/>
        </p:nvSpPr>
        <p:spPr>
          <a:xfrm>
            <a:off x="874189" y="1094108"/>
            <a:ext cx="73956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This intelligent system comprises several components, including wireless sensors, RFID tags, and BLE beacons installed at the traffic signals to monitor the movement of vehicles. A real-time data analytics tool connects the Geographic Information System (GIS-enabled) digital roadmap with control rooms for real-time traffic monitoring.</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The smart traffic management system captures the images of vehicles at the signals using the digital image processing technique. This data is then transferred to the control room via wireless sensors. The system also leverages BLE beacons or RFID tags to track the movement of vehicles and keep traffic congestion in control, track down stolen vehicles and even clear the road for emergency vehicles that are installed with RFID readers.</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nvSpPr>
        <p:spPr>
          <a:xfrm>
            <a:off x="774568" y="369606"/>
            <a:ext cx="9144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Mono"/>
                <a:ea typeface="Roboto Mono"/>
                <a:cs typeface="Roboto Mono"/>
                <a:sym typeface="Roboto Mono"/>
              </a:rPr>
              <a:t>Advantages of a Smart Traffic Management System</a:t>
            </a:r>
            <a:endParaRPr b="1" i="0" sz="2000" u="none" cap="none" strike="noStrike">
              <a:solidFill>
                <a:srgbClr val="000000"/>
              </a:solidFill>
              <a:latin typeface="Roboto Mono"/>
              <a:ea typeface="Roboto Mono"/>
              <a:cs typeface="Roboto Mono"/>
              <a:sym typeface="Roboto Mono"/>
            </a:endParaRPr>
          </a:p>
        </p:txBody>
      </p:sp>
      <p:sp>
        <p:nvSpPr>
          <p:cNvPr id="113" name="Google Shape;113;p7"/>
          <p:cNvSpPr txBox="1"/>
          <p:nvPr/>
        </p:nvSpPr>
        <p:spPr>
          <a:xfrm>
            <a:off x="339295" y="982406"/>
            <a:ext cx="8465400" cy="349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Cleaner, greener, safer, and more accessible roads are a few benefits of implementing IoT and intelligent technology.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It helps with the following: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Reducing traffic jams and accidents on the streets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Ensuring immediate clearance for emergency vehicles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Facilitating safer and shorter commute times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Reducing congestion &amp; energy consumption at intersections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Offering significant productivity benefits with real-time monitoring of crucial infrastructures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Reducing operating costs with efficient traffic management processes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Ensuring compliance with the regulations for reducing the carbon footprint</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Saving billions of gallons of fuel wasted every year</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Accurate tracking &amp; quick recovery of lost and stolen vehicles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9"/>
          <p:cNvPicPr preferRelativeResize="0"/>
          <p:nvPr/>
        </p:nvPicPr>
        <p:blipFill rotWithShape="1">
          <a:blip r:embed="rId3">
            <a:alphaModFix/>
          </a:blip>
          <a:srcRect b="0" l="0" r="0" t="0"/>
          <a:stretch/>
        </p:blipFill>
        <p:spPr>
          <a:xfrm>
            <a:off x="4572000" y="1131380"/>
            <a:ext cx="4387974" cy="3808125"/>
          </a:xfrm>
          <a:prstGeom prst="rect">
            <a:avLst/>
          </a:prstGeom>
          <a:noFill/>
          <a:ln>
            <a:noFill/>
          </a:ln>
        </p:spPr>
      </p:pic>
      <p:sp>
        <p:nvSpPr>
          <p:cNvPr id="119" name="Google Shape;119;p9"/>
          <p:cNvSpPr txBox="1"/>
          <p:nvPr/>
        </p:nvSpPr>
        <p:spPr>
          <a:xfrm>
            <a:off x="836263" y="275636"/>
            <a:ext cx="9144000" cy="44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Roboto Mono"/>
                <a:ea typeface="Roboto Mono"/>
                <a:cs typeface="Roboto Mono"/>
                <a:sym typeface="Roboto Mono"/>
              </a:rPr>
              <a:t>Application of IoT in Traffic Management</a:t>
            </a:r>
            <a:endParaRPr b="1" i="0" sz="1700" u="none" cap="none" strike="noStrike">
              <a:solidFill>
                <a:srgbClr val="000000"/>
              </a:solidFill>
              <a:latin typeface="Roboto Mono"/>
              <a:ea typeface="Roboto Mono"/>
              <a:cs typeface="Roboto Mono"/>
              <a:sym typeface="Roboto Mono"/>
            </a:endParaRPr>
          </a:p>
        </p:txBody>
      </p:sp>
      <p:sp>
        <p:nvSpPr>
          <p:cNvPr id="120" name="Google Shape;120;p9"/>
          <p:cNvSpPr txBox="1"/>
          <p:nvPr/>
        </p:nvSpPr>
        <p:spPr>
          <a:xfrm>
            <a:off x="291175" y="855375"/>
            <a:ext cx="4388100" cy="208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City governments can improve their operations &amp; infrastructure by placing IoT sensors and tracking devices on roads and highways for recording, analyzing, and sharing data in real-time.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Uses of IoT in Traffic Management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An intelligent traffic monitoring system using IoT capabilities has so many factors &amp; use cases, including;</a:t>
            </a:r>
            <a:endParaRPr b="0" i="0" sz="1400" u="none" cap="none" strike="noStrike">
              <a:solidFill>
                <a:srgbClr val="000000"/>
              </a:solidFill>
              <a:latin typeface="Arial"/>
              <a:ea typeface="Arial"/>
              <a:cs typeface="Arial"/>
              <a:sym typeface="Arial"/>
            </a:endParaRPr>
          </a:p>
        </p:txBody>
      </p:sp>
      <p:sp>
        <p:nvSpPr>
          <p:cNvPr id="121" name="Google Shape;121;p9"/>
          <p:cNvSpPr txBox="1"/>
          <p:nvPr/>
        </p:nvSpPr>
        <p:spPr>
          <a:xfrm>
            <a:off x="291185" y="3080322"/>
            <a:ext cx="9144000" cy="1031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Traffic Lights and IoT Control Systems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Parking Enabled through IoT: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Emergency Assistance through IoT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Commute Assistance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390300" y="534375"/>
            <a:ext cx="8363400" cy="455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Arial"/>
                <a:ea typeface="Arial"/>
                <a:cs typeface="Arial"/>
                <a:sym typeface="Arial"/>
              </a:rPr>
              <a:t>Real-time systems in case of trafﬁc managing system take the input of the currentsituation through video surveillance or WSNs and deal with the situation. The trafﬁcsignals are controlled according to the presence of vehicles and are operated536 S.P. Biswas et al.automatically in real time. A real-time optimization model was used by Dotolieet al.</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Arial"/>
                <a:ea typeface="Arial"/>
                <a:cs typeface="Arial"/>
                <a:sym typeface="Arial"/>
              </a:rPr>
              <a:t> </a:t>
            </a:r>
            <a:r>
              <a:rPr b="1" i="0" lang="en-GB" sz="1700" u="none" cap="none" strike="noStrike">
                <a:solidFill>
                  <a:srgbClr val="000000"/>
                </a:solidFill>
                <a:latin typeface="Pacifico"/>
                <a:ea typeface="Pacifico"/>
                <a:cs typeface="Pacifico"/>
                <a:sym typeface="Pacifico"/>
              </a:rPr>
              <a:t>[1]</a:t>
            </a:r>
            <a:r>
              <a:rPr b="0" i="0" lang="en-GB" sz="1700" u="none" cap="none" strike="noStrike">
                <a:solidFill>
                  <a:srgbClr val="000000"/>
                </a:solidFill>
                <a:latin typeface="Arial"/>
                <a:ea typeface="Arial"/>
                <a:cs typeface="Arial"/>
                <a:sym typeface="Arial"/>
              </a:rPr>
              <a:t> that investigated the issue of trafﬁc control in urban areas. The model tookinto considerations the trafﬁc scenarios which also include pedestrians. This tech-nique was applied for analyzing real case studies. Wenjie et al.</a:t>
            </a:r>
            <a:r>
              <a:rPr b="1" i="0" lang="en-GB" sz="1700" u="none" cap="none" strike="noStrike">
                <a:solidFill>
                  <a:srgbClr val="000000"/>
                </a:solidFill>
                <a:latin typeface="Pacifico"/>
                <a:ea typeface="Pacifico"/>
                <a:cs typeface="Pacifico"/>
                <a:sym typeface="Pacifico"/>
              </a:rPr>
              <a:t> </a:t>
            </a:r>
            <a:endParaRPr b="1" i="0" sz="1700" u="none" cap="none" strike="noStrike">
              <a:solidFill>
                <a:srgbClr val="000000"/>
              </a:solidFill>
              <a:latin typeface="Pacifico"/>
              <a:ea typeface="Pacifico"/>
              <a:cs typeface="Pacifico"/>
              <a:sym typeface="Pacifico"/>
            </a:endParaRPr>
          </a:p>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Pacifico"/>
                <a:ea typeface="Pacifico"/>
                <a:cs typeface="Pacifico"/>
                <a:sym typeface="Pacifico"/>
              </a:rPr>
              <a:t>[2]</a:t>
            </a:r>
            <a:r>
              <a:rPr b="0" i="0" lang="en-GB" sz="1700" u="none" cap="none" strike="noStrike">
                <a:solidFill>
                  <a:srgbClr val="000000"/>
                </a:solidFill>
                <a:latin typeface="Arial"/>
                <a:ea typeface="Arial"/>
                <a:cs typeface="Arial"/>
                <a:sym typeface="Arial"/>
              </a:rPr>
              <a:t> concentrate oncalculating the time that a vehicle requires to reach the intersection from a particularpoint, dynamically, by the use of sensors. By this, data performs various calcula-tions to ﬁnd the green light length. Albers et al.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Pacifico"/>
                <a:ea typeface="Pacifico"/>
                <a:cs typeface="Pacifico"/>
                <a:sym typeface="Pacifico"/>
              </a:rPr>
              <a:t>[3]</a:t>
            </a:r>
            <a:r>
              <a:rPr b="0" i="0" lang="en-GB" sz="1700" u="none" cap="none" strike="noStrike">
                <a:solidFill>
                  <a:srgbClr val="000000"/>
                </a:solidFill>
                <a:latin typeface="Arial"/>
                <a:ea typeface="Arial"/>
                <a:cs typeface="Arial"/>
                <a:sym typeface="Arial"/>
              </a:rPr>
              <a:t> used real-time data to monitorcurrent trafﬁcﬂows in a junction so that the trafﬁc could be controlled in a con-venient way. Reliable short-term forecasting video captured in a recorder plays animportant role in monitoring the trafﬁc management system. The data required canbe easily provided by the CCTV cameras that can be beside the roads as perrequirement.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txBox="1"/>
          <p:nvPr/>
        </p:nvSpPr>
        <p:spPr>
          <a:xfrm>
            <a:off x="3373004" y="90084"/>
            <a:ext cx="9144000" cy="44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Roboto Mono"/>
                <a:ea typeface="Roboto Mono"/>
                <a:cs typeface="Roboto Mono"/>
                <a:sym typeface="Roboto Mono"/>
              </a:rPr>
              <a:t>Realtime</a:t>
            </a:r>
            <a:r>
              <a:rPr b="1" i="0" lang="en-GB" sz="1400" u="none" cap="none" strike="noStrike">
                <a:solidFill>
                  <a:srgbClr val="000000"/>
                </a:solidFill>
                <a:latin typeface="Roboto Mono"/>
                <a:ea typeface="Roboto Mono"/>
                <a:cs typeface="Roboto Mono"/>
                <a:sym typeface="Roboto Mono"/>
              </a:rPr>
              <a:t> </a:t>
            </a:r>
            <a:endParaRPr b="1" i="0" sz="1400" u="none" cap="none" strike="noStrike">
              <a:solidFill>
                <a:srgbClr val="000000"/>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nvSpPr>
        <p:spPr>
          <a:xfrm>
            <a:off x="390050" y="521700"/>
            <a:ext cx="6409800" cy="410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Arial"/>
                <a:ea typeface="Arial"/>
                <a:cs typeface="Arial"/>
                <a:sym typeface="Arial"/>
              </a:rPr>
              <a:t>                                         </a:t>
            </a:r>
            <a:r>
              <a:rPr b="1" i="0" lang="en-GB" sz="2000" u="none" cap="none" strike="noStrike">
                <a:solidFill>
                  <a:srgbClr val="000000"/>
                </a:solidFill>
                <a:latin typeface="Roboto Mono"/>
                <a:ea typeface="Roboto Mono"/>
                <a:cs typeface="Roboto Mono"/>
                <a:sym typeface="Roboto Mono"/>
              </a:rPr>
              <a:t>Data Analysis Systems</a:t>
            </a:r>
            <a:endParaRPr b="1" i="0" sz="20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Data analytical systems are those systems that take the present or statistical data,process them in the processor, and then act according to predeﬁned algorithm. Likereal-time systems, it may collect data in real time, but is unable to take any decisionin real time, i.e., it must follow the instructions that are provided to it. Yousef et al.[16] suggested a scheme of solving trafﬁc congestion in terms of the average waitingtime and length of the queue at the isolated intersection and provide efﬁcient ﬂow inglobal trafﬁc control on multiple intersections with the accordance of real-time data.Thus, the data collected can be used in various ways depending on the perspective ofthe user.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nvSpPr>
        <p:spPr>
          <a:xfrm>
            <a:off x="1423204" y="-1"/>
            <a:ext cx="6297600" cy="44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Comfortaa"/>
                <a:ea typeface="Comfortaa"/>
                <a:cs typeface="Comfortaa"/>
                <a:sym typeface="Comfortaa"/>
              </a:rPr>
              <a:t>Hardware Implementation of the Method</a:t>
            </a:r>
            <a:endParaRPr b="1" i="0" sz="1700" u="none" cap="none" strike="noStrike">
              <a:solidFill>
                <a:srgbClr val="000000"/>
              </a:solidFill>
              <a:latin typeface="Comfortaa"/>
              <a:ea typeface="Comfortaa"/>
              <a:cs typeface="Comfortaa"/>
              <a:sym typeface="Comfortaa"/>
            </a:endParaRPr>
          </a:p>
        </p:txBody>
      </p:sp>
      <p:pic>
        <p:nvPicPr>
          <p:cNvPr id="73" name="Google Shape;73;p4"/>
          <p:cNvPicPr preferRelativeResize="0"/>
          <p:nvPr/>
        </p:nvPicPr>
        <p:blipFill rotWithShape="1">
          <a:blip r:embed="rId3">
            <a:alphaModFix/>
          </a:blip>
          <a:srcRect b="30970" l="0" r="-24330" t="39443"/>
          <a:stretch/>
        </p:blipFill>
        <p:spPr>
          <a:xfrm>
            <a:off x="0" y="709025"/>
            <a:ext cx="8951825" cy="4434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nvSpPr>
        <p:spPr>
          <a:xfrm>
            <a:off x="286350" y="760300"/>
            <a:ext cx="85713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000000"/>
                </a:solidFill>
                <a:latin typeface="Arial"/>
                <a:ea typeface="Arial"/>
                <a:cs typeface="Arial"/>
                <a:sym typeface="Arial"/>
              </a:rPr>
              <a:t>Even though the proposed system improves the current traffic monitoring system, there is room for the following improvements that can be added in the near future:</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1) Accident Monitoring</a:t>
            </a:r>
            <a:r>
              <a:rPr b="0" i="0" lang="en-GB" sz="1500" u="none" cap="none" strike="noStrike">
                <a:solidFill>
                  <a:srgbClr val="000000"/>
                </a:solidFill>
                <a:latin typeface="Arial"/>
                <a:ea typeface="Arial"/>
                <a:cs typeface="Arial"/>
                <a:sym typeface="Arial"/>
              </a:rPr>
              <a:t>: Everyone is aware about the frequency of accidents that happen on the road. Whenever such an unforeseen event takes place, it takes a long time to provide assistance to the victim and this leads to many fatalities which could have been somehow prevented. With the help of traffic cameras installed at the junctions, any vehicle that happens to remain stationary in an inapt position (to avoid confusion with parked cars) could be identified as an effected automobile and the emergency services could be notified immediately. This would not only help them to respond faster in these kind of situations but also help in avoiding the resulting traffic jams.</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2) Adaptive System for Emergency Vehicles: </a:t>
            </a:r>
            <a:r>
              <a:rPr b="0" i="0" lang="en-GB" sz="1500" u="none" cap="none" strike="noStrike">
                <a:solidFill>
                  <a:srgbClr val="000000"/>
                </a:solidFill>
                <a:latin typeface="Arial"/>
                <a:ea typeface="Arial"/>
                <a:cs typeface="Arial"/>
                <a:sym typeface="Arial"/>
              </a:rPr>
              <a:t>It is estimated that 1 in 10 patients in India loses his/ her life due to the ambulance being stuck in traffic [10]. This is a huge number and makes us realize how bad the existing traffic management is. To overcome this situation, a model can be trained which will allow the cameras to identify any emergency vehicle and allow it to cross a traffic junction at the earliest.</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Arial"/>
                <a:ea typeface="Arial"/>
                <a:cs typeface="Arial"/>
                <a:sym typeface="Arial"/>
              </a:rPr>
              <a:t>3) Recognizing Traffic Rule Violators:</a:t>
            </a:r>
            <a:r>
              <a:rPr b="0" i="0" lang="en-GB" sz="1500" u="none" cap="none" strike="noStrike">
                <a:solidFill>
                  <a:srgbClr val="000000"/>
                </a:solidFill>
                <a:latin typeface="Arial"/>
                <a:ea typeface="Arial"/>
                <a:cs typeface="Arial"/>
                <a:sym typeface="Arial"/>
              </a:rPr>
              <a:t> Traffic rule violators are a common sight on most traffic junctions. People tend break traffic laws and expect to get away with it without facing any consequences. Not long back, these offenders would be fined by identifying their number plate and sending them an online penalty.</a:t>
            </a:r>
            <a:endParaRPr b="0" i="0" sz="1500" u="none" cap="none" strike="noStrike">
              <a:solidFill>
                <a:srgbClr val="000000"/>
              </a:solidFill>
              <a:latin typeface="Arial"/>
              <a:ea typeface="Arial"/>
              <a:cs typeface="Arial"/>
              <a:sym typeface="Arial"/>
            </a:endParaRPr>
          </a:p>
        </p:txBody>
      </p:sp>
      <p:sp>
        <p:nvSpPr>
          <p:cNvPr id="79" name="Google Shape;79;p5"/>
          <p:cNvSpPr txBox="1"/>
          <p:nvPr/>
        </p:nvSpPr>
        <p:spPr>
          <a:xfrm flipH="1" rot="-1829">
            <a:off x="3497312" y="314661"/>
            <a:ext cx="5073901" cy="44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Lexend"/>
                <a:ea typeface="Lexend"/>
                <a:cs typeface="Lexend"/>
                <a:sym typeface="Lexend"/>
              </a:rPr>
              <a:t>FUTURE WORK</a:t>
            </a:r>
            <a:endParaRPr b="0" i="0" sz="1700" u="none" cap="none" strike="noStrike">
              <a:solidFill>
                <a:srgbClr val="000000"/>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6"/>
          <p:cNvPicPr preferRelativeResize="0"/>
          <p:nvPr/>
        </p:nvPicPr>
        <p:blipFill rotWithShape="1">
          <a:blip r:embed="rId3">
            <a:alphaModFix/>
          </a:blip>
          <a:srcRect b="0" l="0" r="0" t="0"/>
          <a:stretch/>
        </p:blipFill>
        <p:spPr>
          <a:xfrm>
            <a:off x="1143000" y="885654"/>
            <a:ext cx="6858000" cy="4057650"/>
          </a:xfrm>
          <a:prstGeom prst="rect">
            <a:avLst/>
          </a:prstGeom>
          <a:noFill/>
          <a:ln>
            <a:noFill/>
          </a:ln>
        </p:spPr>
      </p:pic>
      <p:sp>
        <p:nvSpPr>
          <p:cNvPr id="85" name="Google Shape;85;p6"/>
          <p:cNvSpPr txBox="1"/>
          <p:nvPr/>
        </p:nvSpPr>
        <p:spPr>
          <a:xfrm>
            <a:off x="3226795" y="200040"/>
            <a:ext cx="9144000" cy="44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GB" sz="1700" u="none" cap="none" strike="noStrike">
                <a:solidFill>
                  <a:srgbClr val="000000"/>
                </a:solidFill>
                <a:latin typeface="Arial"/>
                <a:ea typeface="Arial"/>
                <a:cs typeface="Arial"/>
                <a:sym typeface="Arial"/>
              </a:rPr>
              <a:t>Realtime-monitoring</a:t>
            </a:r>
            <a:r>
              <a:rPr b="0" i="0" lang="en-GB"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f632a1a3a70fddc_0"/>
          <p:cNvSpPr txBox="1"/>
          <p:nvPr/>
        </p:nvSpPr>
        <p:spPr>
          <a:xfrm>
            <a:off x="940950" y="478350"/>
            <a:ext cx="72621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Real-time traffic monitoring typically involves a combination of technologies, including HTML for the user interface. Here's a high-level example of how you could create a basic real-time traffic monitoring system using HTML, JavaScript, and potentially other technologies (such as a backend server and a database):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1. **HTML for Frontend:**</a:t>
            </a:r>
            <a:endParaRPr sz="1600"/>
          </a:p>
          <a:p>
            <a:pPr indent="0" lvl="0" marL="0" rtl="0" algn="l">
              <a:spcBef>
                <a:spcPts val="0"/>
              </a:spcBef>
              <a:spcAft>
                <a:spcPts val="0"/>
              </a:spcAft>
              <a:buNone/>
            </a:pPr>
            <a:r>
              <a:rPr lang="en-GB" sz="1600"/>
              <a:t>   Create an HTML page that will display the real-time traffic data. You can use HTML to structure the layout of your page and provide a canvas or container for displaying the data.</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2. **JavaScript for Real-time Updates:**</a:t>
            </a:r>
            <a:endParaRPr sz="1600"/>
          </a:p>
          <a:p>
            <a:pPr indent="0" lvl="0" marL="0" rtl="0" algn="l">
              <a:spcBef>
                <a:spcPts val="0"/>
              </a:spcBef>
              <a:spcAft>
                <a:spcPts val="0"/>
              </a:spcAft>
              <a:buNone/>
            </a:pPr>
            <a:r>
              <a:rPr lang="en-GB" sz="1600"/>
              <a:t>   Use JavaScript to fetch real-time traffic data from various sources. This data can come from APIs provided by traffic monitoring agencies or sensor networks. Use AJAX requests or modern Fetch API to retrieve this data at regular intervals.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f632a1a3a70fddc_3"/>
          <p:cNvSpPr txBox="1"/>
          <p:nvPr/>
        </p:nvSpPr>
        <p:spPr>
          <a:xfrm>
            <a:off x="796193" y="778048"/>
            <a:ext cx="9144000" cy="4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   ```html</a:t>
            </a:r>
            <a:endParaRPr/>
          </a:p>
          <a:p>
            <a:pPr indent="0" lvl="0" marL="0" rtl="0" algn="l">
              <a:spcBef>
                <a:spcPts val="0"/>
              </a:spcBef>
              <a:spcAft>
                <a:spcPts val="0"/>
              </a:spcAft>
              <a:buNone/>
            </a:pPr>
            <a:r>
              <a:rPr lang="en-GB"/>
              <a:t>   &lt;script&gt;</a:t>
            </a:r>
            <a:endParaRPr/>
          </a:p>
          <a:p>
            <a:pPr indent="0" lvl="0" marL="0" rtl="0" algn="l">
              <a:spcBef>
                <a:spcPts val="0"/>
              </a:spcBef>
              <a:spcAft>
                <a:spcPts val="0"/>
              </a:spcAft>
              <a:buNone/>
            </a:pPr>
            <a:r>
              <a:rPr lang="en-GB"/>
              <a:t>     function updateTrafficData() {</a:t>
            </a:r>
            <a:endParaRPr/>
          </a:p>
          <a:p>
            <a:pPr indent="0" lvl="0" marL="0" rtl="0" algn="l">
              <a:spcBef>
                <a:spcPts val="0"/>
              </a:spcBef>
              <a:spcAft>
                <a:spcPts val="0"/>
              </a:spcAft>
              <a:buNone/>
            </a:pPr>
            <a:r>
              <a:rPr lang="en-GB"/>
              <a:t>       // Use AJAX or Fetch to get real-time traffic data.</a:t>
            </a:r>
            <a:endParaRPr/>
          </a:p>
          <a:p>
            <a:pPr indent="0" lvl="0" marL="0" rtl="0" algn="l">
              <a:spcBef>
                <a:spcPts val="0"/>
              </a:spcBef>
              <a:spcAft>
                <a:spcPts val="0"/>
              </a:spcAft>
              <a:buNone/>
            </a:pPr>
            <a:r>
              <a:rPr lang="en-GB"/>
              <a:t>       fetch('your_traffic_data_api_endpoint')</a:t>
            </a:r>
            <a:endParaRPr/>
          </a:p>
          <a:p>
            <a:pPr indent="0" lvl="0" marL="0" rtl="0" algn="l">
              <a:spcBef>
                <a:spcPts val="0"/>
              </a:spcBef>
              <a:spcAft>
                <a:spcPts val="0"/>
              </a:spcAft>
              <a:buNone/>
            </a:pPr>
            <a:r>
              <a:rPr lang="en-GB"/>
              <a:t>         .then(response =&gt; response.json())</a:t>
            </a:r>
            <a:endParaRPr/>
          </a:p>
          <a:p>
            <a:pPr indent="0" lvl="0" marL="0" rtl="0" algn="l">
              <a:spcBef>
                <a:spcPts val="0"/>
              </a:spcBef>
              <a:spcAft>
                <a:spcPts val="0"/>
              </a:spcAft>
              <a:buNone/>
            </a:pPr>
            <a:r>
              <a:rPr lang="en-GB"/>
              <a:t>         .then(data =&gt; {</a:t>
            </a:r>
            <a:endParaRPr/>
          </a:p>
          <a:p>
            <a:pPr indent="0" lvl="0" marL="0" rtl="0" algn="l">
              <a:spcBef>
                <a:spcPts val="0"/>
              </a:spcBef>
              <a:spcAft>
                <a:spcPts val="0"/>
              </a:spcAft>
              <a:buNone/>
            </a:pPr>
            <a:r>
              <a:rPr lang="en-GB"/>
              <a:t>           // Update the HTML elements with the real-time data.</a:t>
            </a:r>
            <a:endParaRPr/>
          </a:p>
          <a:p>
            <a:pPr indent="0" lvl="0" marL="0" rtl="0" algn="l">
              <a:spcBef>
                <a:spcPts val="0"/>
              </a:spcBef>
              <a:spcAft>
                <a:spcPts val="0"/>
              </a:spcAft>
              <a:buNone/>
            </a:pPr>
            <a:r>
              <a:rPr lang="en-GB"/>
              <a:t>           document.getElementById('traffic-speed').textContent = data.speed;</a:t>
            </a:r>
            <a:endParaRPr/>
          </a:p>
          <a:p>
            <a:pPr indent="0" lvl="0" marL="0" rtl="0" algn="l">
              <a:spcBef>
                <a:spcPts val="0"/>
              </a:spcBef>
              <a:spcAft>
                <a:spcPts val="0"/>
              </a:spcAft>
              <a:buNone/>
            </a:pPr>
            <a:r>
              <a:rPr lang="en-GB"/>
              <a:t>           document.getElementById('traffic-congestion').textContent = data.congestion;</a:t>
            </a:r>
            <a:endParaRPr/>
          </a:p>
          <a:p>
            <a:pPr indent="0" lvl="0" marL="0" rtl="0" algn="l">
              <a:spcBef>
                <a:spcPts val="0"/>
              </a:spcBef>
              <a:spcAft>
                <a:spcPts val="0"/>
              </a:spcAft>
              <a:buNone/>
            </a:pPr>
            <a:r>
              <a:rPr lang="en-GB"/>
              <a:t>           // Add more elements as needed.</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 Update data every x seconds.</a:t>
            </a:r>
            <a:endParaRPr/>
          </a:p>
          <a:p>
            <a:pPr indent="0" lvl="0" marL="0" rtl="0" algn="l">
              <a:spcBef>
                <a:spcPts val="0"/>
              </a:spcBef>
              <a:spcAft>
                <a:spcPts val="0"/>
              </a:spcAft>
              <a:buNone/>
            </a:pPr>
            <a:r>
              <a:rPr lang="en-GB"/>
              <a:t>     setInterval(updateTrafficData, 10000); // Update every 10 seconds.</a:t>
            </a:r>
            <a:endParaRPr/>
          </a:p>
          <a:p>
            <a:pPr indent="0" lvl="0" marL="0" rtl="0" algn="l">
              <a:spcBef>
                <a:spcPts val="0"/>
              </a:spcBef>
              <a:spcAft>
                <a:spcPts val="0"/>
              </a:spcAft>
              <a:buNone/>
            </a:pPr>
            <a:r>
              <a:rPr lang="en-GB"/>
              <a:t>   &lt;/script&gt;</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 name="Google Shape;96;gf632a1a3a70fddc_3"/>
          <p:cNvSpPr txBox="1"/>
          <p:nvPr/>
        </p:nvSpPr>
        <p:spPr>
          <a:xfrm>
            <a:off x="390711" y="285449"/>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Comfortaa"/>
                <a:ea typeface="Comfortaa"/>
                <a:cs typeface="Comfortaa"/>
                <a:sym typeface="Comfortaa"/>
              </a:rPr>
              <a:t>Program </a:t>
            </a:r>
            <a:endParaRPr b="1" sz="20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5630051b5400558d_4"/>
          <p:cNvSpPr txBox="1"/>
          <p:nvPr/>
        </p:nvSpPr>
        <p:spPr>
          <a:xfrm>
            <a:off x="234000" y="257100"/>
            <a:ext cx="8676000" cy="4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3. **Visualize Data:**</a:t>
            </a:r>
            <a:endParaRPr/>
          </a:p>
          <a:p>
            <a:pPr indent="0" lvl="0" marL="0" rtl="0" algn="l">
              <a:spcBef>
                <a:spcPts val="0"/>
              </a:spcBef>
              <a:spcAft>
                <a:spcPts val="0"/>
              </a:spcAft>
              <a:buNone/>
            </a:pPr>
            <a:r>
              <a:rPr lang="en-GB"/>
              <a:t>   Use HTML and CSS to create visual representations of the real-time traffic data. For example, you can display traffic speed, congestion levels, and incidents on a map or in charts. You might also use libraries like Google Maps API for mapping.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4. **Backend Server (Optional):**</a:t>
            </a:r>
            <a:endParaRPr/>
          </a:p>
          <a:p>
            <a:pPr indent="0" lvl="0" marL="0" rtl="0" algn="l">
              <a:spcBef>
                <a:spcPts val="0"/>
              </a:spcBef>
              <a:spcAft>
                <a:spcPts val="0"/>
              </a:spcAft>
              <a:buNone/>
            </a:pPr>
            <a:r>
              <a:rPr lang="en-GB"/>
              <a:t>   If you need to preprocess or store data, you might need a backend server (e.g., using Node.js, Python, or Ruby). The server can fetch and process data from various sources and provide it to the frontend.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5. **Database (Optional):**</a:t>
            </a:r>
            <a:endParaRPr/>
          </a:p>
          <a:p>
            <a:pPr indent="0" lvl="0" marL="0" rtl="0" algn="l">
              <a:spcBef>
                <a:spcPts val="0"/>
              </a:spcBef>
              <a:spcAft>
                <a:spcPts val="0"/>
              </a:spcAft>
              <a:buNone/>
            </a:pPr>
            <a:r>
              <a:rPr lang="en-GB"/>
              <a:t>   If you want to store historical traffic data, you can use a database like MySQL, PostgreSQL, or NoSQL databases. This data can be used for trend analysis and historical comparisons.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6. **Real-time Data Sources:**</a:t>
            </a:r>
            <a:endParaRPr/>
          </a:p>
          <a:p>
            <a:pPr indent="0" lvl="0" marL="0" rtl="0" algn="l">
              <a:spcBef>
                <a:spcPts val="0"/>
              </a:spcBef>
              <a:spcAft>
                <a:spcPts val="0"/>
              </a:spcAft>
              <a:buNone/>
            </a:pPr>
            <a:r>
              <a:rPr lang="en-GB"/>
              <a:t>   Integrate with real-time data sources, such as traffic cameras, GPS data, or official traffic APIs provided by local transportation authorities.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7. **User Interaction:**</a:t>
            </a:r>
            <a:endParaRPr/>
          </a:p>
          <a:p>
            <a:pPr indent="0" lvl="0" marL="0" rtl="0" algn="l">
              <a:spcBef>
                <a:spcPts val="0"/>
              </a:spcBef>
              <a:spcAft>
                <a:spcPts val="0"/>
              </a:spcAft>
              <a:buNone/>
            </a:pPr>
            <a:r>
              <a:rPr lang="en-GB"/>
              <a:t>   You can provide user interaction features, such as filtering by location, traffic incidents, or traffic camera views.</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