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57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A6B"/>
    <a:srgbClr val="1A0064"/>
    <a:srgbClr val="0E0036"/>
    <a:srgbClr val="3175A9"/>
    <a:srgbClr val="280096"/>
    <a:srgbClr val="3A00DA"/>
    <a:srgbClr val="5395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62D5-CA5B-45A8-B99F-0988C136E1AD}" type="datetimeFigureOut">
              <a:rPr lang="fr-FR" smtClean="0"/>
              <a:t>12/07/2016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36FB-B526-455D-8EB1-B3AED15F1B3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annymeyer2@gmail.com" TargetMode="External"/><Relationship Id="rId5" Type="http://schemas.openxmlformats.org/officeDocument/2006/relationships/hyperlink" Target="mailto:Perrier.victor@gmail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8568952" cy="6264696"/>
          </a:xfrm>
          <a:prstGeom prst="rect">
            <a:avLst/>
          </a:prstGeom>
          <a:noFill/>
          <a:ln>
            <a:solidFill>
              <a:srgbClr val="1A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1520" y="5301208"/>
            <a:ext cx="8568952" cy="905222"/>
          </a:xfrm>
          <a:prstGeom prst="rect">
            <a:avLst/>
          </a:prstGeom>
          <a:solidFill>
            <a:srgbClr val="0E0036"/>
          </a:solidFill>
          <a:ln w="19050">
            <a:solidFill>
              <a:srgbClr val="1A0064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defRPr/>
            </a:pPr>
            <a:r>
              <a:rPr lang="fr-FR" sz="1100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Victor Perrier et Fanny Meyer</a:t>
            </a:r>
          </a:p>
          <a:p>
            <a:pPr algn="ctr" eaLnBrk="0" hangingPunct="0">
              <a:defRPr/>
            </a:pPr>
            <a:r>
              <a:rPr lang="fr-FR" sz="1100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Pour le </a:t>
            </a:r>
            <a:r>
              <a:rPr lang="fr-FR" sz="1100" dirty="0" err="1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Meetup</a:t>
            </a:r>
            <a:r>
              <a:rPr lang="fr-FR" sz="1100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 R </a:t>
            </a:r>
            <a:r>
              <a:rPr lang="fr-FR" sz="1100" dirty="0" err="1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Addict</a:t>
            </a:r>
            <a:endParaRPr lang="fr-FR" sz="1100" dirty="0" smtClean="0">
              <a:solidFill>
                <a:schemeClr val="bg1"/>
              </a:solidFill>
              <a:ea typeface="ヒラギノ角ゴ Pro W3"/>
              <a:cs typeface="ヒラギノ角ゴ Pro W3"/>
            </a:endParaRPr>
          </a:p>
          <a:p>
            <a:pPr algn="ctr" eaLnBrk="0" hangingPunct="0">
              <a:defRPr/>
            </a:pPr>
            <a:endParaRPr lang="fr-FR" sz="1100" dirty="0">
              <a:solidFill>
                <a:schemeClr val="bg1"/>
              </a:solidFill>
              <a:ea typeface="ヒラギノ角ゴ Pro W3"/>
              <a:cs typeface="ヒラギノ角ゴ Pro W3"/>
            </a:endParaRPr>
          </a:p>
          <a:p>
            <a:pPr algn="ctr" eaLnBrk="0" hangingPunct="0">
              <a:defRPr/>
            </a:pPr>
            <a:r>
              <a:rPr lang="fr-FR" sz="1100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12 juillet 2016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483768" y="2636912"/>
            <a:ext cx="411514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ts val="3800"/>
              </a:lnSpc>
              <a:defRPr sz="3400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 kern="0" dirty="0" smtClean="0">
                <a:solidFill>
                  <a:srgbClr val="1A0064"/>
                </a:solidFill>
                <a:latin typeface="Arial" pitchFamily="34" charset="0"/>
                <a:ea typeface="+mj-ea"/>
                <a:cs typeface="Arial" pitchFamily="34" charset="0"/>
              </a:rPr>
              <a:t>- </a:t>
            </a:r>
            <a:r>
              <a:rPr lang="fr-FR" sz="3600" kern="0" dirty="0" err="1" smtClean="0">
                <a:solidFill>
                  <a:srgbClr val="1A0064"/>
                </a:solidFill>
                <a:latin typeface="Arial" pitchFamily="34" charset="0"/>
                <a:ea typeface="+mj-ea"/>
                <a:cs typeface="Arial" pitchFamily="34" charset="0"/>
              </a:rPr>
              <a:t>Pimp</a:t>
            </a:r>
            <a:r>
              <a:rPr lang="fr-FR" sz="3600" kern="0" dirty="0" smtClean="0">
                <a:solidFill>
                  <a:srgbClr val="1A0064"/>
                </a:solidFill>
                <a:latin typeface="Arial" pitchFamily="34" charset="0"/>
                <a:ea typeface="+mj-ea"/>
                <a:cs typeface="Arial" pitchFamily="34" charset="0"/>
              </a:rPr>
              <a:t> MY </a:t>
            </a:r>
            <a:r>
              <a:rPr lang="fr-FR" sz="3600" kern="0" dirty="0" err="1" smtClean="0">
                <a:solidFill>
                  <a:srgbClr val="1A0064"/>
                </a:solidFill>
                <a:latin typeface="Arial" pitchFamily="34" charset="0"/>
                <a:ea typeface="+mj-ea"/>
                <a:cs typeface="Arial" pitchFamily="34" charset="0"/>
              </a:rPr>
              <a:t>ShINY</a:t>
            </a:r>
            <a:r>
              <a:rPr lang="fr-FR" sz="3600" kern="0" dirty="0" smtClean="0">
                <a:solidFill>
                  <a:srgbClr val="1A0064"/>
                </a:solidFill>
                <a:latin typeface="Arial" pitchFamily="34" charset="0"/>
                <a:ea typeface="+mj-ea"/>
                <a:cs typeface="Arial" pitchFamily="34" charset="0"/>
              </a:rPr>
              <a:t> -</a:t>
            </a:r>
            <a:endParaRPr lang="fr-FR" sz="3600" kern="0" dirty="0" smtClean="0">
              <a:solidFill>
                <a:srgbClr val="1A0064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50" name="AutoShape 2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2" name="AutoShape 4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1"/>
            <a:ext cx="74065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2386" y="387411"/>
            <a:ext cx="918937" cy="116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8442" y="1239882"/>
            <a:ext cx="1259860" cy="125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2678" y="329016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3175A9"/>
                </a:solidFill>
              </a:rPr>
              <a:t>Shiny</a:t>
            </a:r>
            <a:r>
              <a:rPr lang="fr-FR" sz="2400" b="1" dirty="0" smtClean="0">
                <a:solidFill>
                  <a:srgbClr val="3175A9"/>
                </a:solidFill>
              </a:rPr>
              <a:t> en 2 minutes chrono</a:t>
            </a:r>
            <a:endParaRPr lang="fr-FR" sz="2400" b="1" dirty="0">
              <a:solidFill>
                <a:srgbClr val="3175A9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116632"/>
            <a:ext cx="1087989" cy="108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à coins arrondis 3"/>
          <p:cNvSpPr/>
          <p:nvPr/>
        </p:nvSpPr>
        <p:spPr>
          <a:xfrm>
            <a:off x="899592" y="2710186"/>
            <a:ext cx="3024336" cy="3240360"/>
          </a:xfrm>
          <a:prstGeom prst="roundRect">
            <a:avLst>
              <a:gd name="adj" fmla="val 6777"/>
            </a:avLst>
          </a:prstGeom>
          <a:noFill/>
          <a:ln w="19050">
            <a:solidFill>
              <a:srgbClr val="539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99592" y="2701640"/>
            <a:ext cx="3024336" cy="51260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39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3175A9"/>
                </a:solidFill>
              </a:rPr>
              <a:t>UI</a:t>
            </a:r>
            <a:r>
              <a:rPr lang="fr-FR" dirty="0" smtClean="0">
                <a:solidFill>
                  <a:srgbClr val="3175A9"/>
                </a:solidFill>
              </a:rPr>
              <a:t> (User Interface)</a:t>
            </a:r>
          </a:p>
          <a:p>
            <a:pPr algn="ctr"/>
            <a:r>
              <a:rPr lang="fr-FR" sz="1200" dirty="0" smtClean="0">
                <a:solidFill>
                  <a:srgbClr val="3175A9"/>
                </a:solidFill>
              </a:rPr>
              <a:t>Apparence de l’applicatio</a:t>
            </a:r>
            <a:r>
              <a:rPr lang="fr-FR" sz="1200" dirty="0">
                <a:solidFill>
                  <a:srgbClr val="3175A9"/>
                </a:solidFill>
              </a:rPr>
              <a:t>n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004048" y="2718732"/>
            <a:ext cx="3024336" cy="3240360"/>
          </a:xfrm>
          <a:prstGeom prst="roundRect">
            <a:avLst>
              <a:gd name="adj" fmla="val 6777"/>
            </a:avLst>
          </a:prstGeom>
          <a:noFill/>
          <a:ln w="19050">
            <a:solidFill>
              <a:srgbClr val="539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004048" y="2710186"/>
            <a:ext cx="302433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39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3175A9"/>
                </a:solidFill>
              </a:rPr>
              <a:t>server</a:t>
            </a:r>
            <a:endParaRPr lang="fr-FR" b="1" dirty="0" smtClean="0">
              <a:solidFill>
                <a:srgbClr val="3175A9"/>
              </a:solidFill>
            </a:endParaRPr>
          </a:p>
          <a:p>
            <a:pPr algn="ctr"/>
            <a:r>
              <a:rPr lang="fr-FR" sz="1200" dirty="0" smtClean="0">
                <a:solidFill>
                  <a:srgbClr val="3175A9"/>
                </a:solidFill>
              </a:rPr>
              <a:t>Sortie R à </a:t>
            </a:r>
            <a:r>
              <a:rPr lang="fr-FR" sz="1200" dirty="0">
                <a:solidFill>
                  <a:srgbClr val="3175A9"/>
                </a:solidFill>
              </a:rPr>
              <a:t>i</a:t>
            </a:r>
            <a:r>
              <a:rPr lang="fr-FR" sz="1200" dirty="0" smtClean="0">
                <a:solidFill>
                  <a:srgbClr val="3175A9"/>
                </a:solidFill>
              </a:rPr>
              <a:t>nclure dans l’application</a:t>
            </a:r>
            <a:endParaRPr lang="fr-FR" sz="1200" dirty="0" smtClean="0">
              <a:solidFill>
                <a:srgbClr val="3175A9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1124744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rgbClr val="1F4A6B"/>
                </a:solidFill>
              </a:rPr>
              <a:t>Shiny</a:t>
            </a:r>
            <a:r>
              <a:rPr lang="fr-FR" sz="1600" dirty="0" smtClean="0">
                <a:solidFill>
                  <a:srgbClr val="1F4A6B"/>
                </a:solidFill>
              </a:rPr>
              <a:t> est un package développé par </a:t>
            </a:r>
            <a:r>
              <a:rPr lang="fr-FR" sz="1600" dirty="0" err="1" smtClean="0">
                <a:solidFill>
                  <a:srgbClr val="1F4A6B"/>
                </a:solidFill>
              </a:rPr>
              <a:t>Rstudio</a:t>
            </a:r>
            <a:r>
              <a:rPr lang="fr-FR" sz="1600" dirty="0" smtClean="0">
                <a:solidFill>
                  <a:srgbClr val="1F4A6B"/>
                </a:solidFill>
              </a:rPr>
              <a:t>.</a:t>
            </a:r>
          </a:p>
          <a:p>
            <a:endParaRPr lang="fr-FR" sz="1600" dirty="0" smtClean="0">
              <a:solidFill>
                <a:srgbClr val="1F4A6B"/>
              </a:solidFill>
            </a:endParaRPr>
          </a:p>
          <a:p>
            <a:r>
              <a:rPr lang="fr-FR" sz="1600" b="1" u="sng" dirty="0" smtClean="0">
                <a:solidFill>
                  <a:srgbClr val="1F4A6B"/>
                </a:solidFill>
              </a:rPr>
              <a:t>But</a:t>
            </a:r>
            <a:r>
              <a:rPr lang="fr-FR" sz="1600" dirty="0" smtClean="0">
                <a:solidFill>
                  <a:srgbClr val="1F4A6B"/>
                </a:solidFill>
              </a:rPr>
              <a:t> : Créer des applications web interactives basées sur du code R</a:t>
            </a:r>
          </a:p>
          <a:p>
            <a:r>
              <a:rPr lang="fr-FR" sz="1600" dirty="0" smtClean="0">
                <a:solidFill>
                  <a:srgbClr val="1F4A6B"/>
                </a:solidFill>
                <a:sym typeface="Wingdings" pitchFamily="2" charset="2"/>
              </a:rPr>
              <a:t>	 SANS UTILISATION direct de code HTML, CSS, JavaScript</a:t>
            </a:r>
            <a:endParaRPr lang="fr-FR" sz="1600" dirty="0">
              <a:solidFill>
                <a:srgbClr val="1F4A6B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43608" y="342900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F4A6B"/>
                </a:solidFill>
              </a:rPr>
              <a:t> </a:t>
            </a:r>
            <a:r>
              <a:rPr lang="fr-FR" sz="1400" dirty="0" err="1" smtClean="0">
                <a:solidFill>
                  <a:srgbClr val="1F4A6B"/>
                </a:solidFill>
              </a:rPr>
              <a:t>Layout</a:t>
            </a:r>
            <a:r>
              <a:rPr lang="fr-FR" sz="1400" dirty="0" smtClean="0">
                <a:solidFill>
                  <a:srgbClr val="1F4A6B"/>
                </a:solidFill>
              </a:rPr>
              <a:t>  (apparence): </a:t>
            </a:r>
          </a:p>
          <a:p>
            <a:pPr lvl="1">
              <a:buFont typeface="Wingdings" pitchFamily="2" charset="2"/>
              <a:buChar char="ü"/>
            </a:pPr>
            <a:r>
              <a:rPr lang="fr-FR" sz="1400" dirty="0">
                <a:solidFill>
                  <a:srgbClr val="1F4A6B"/>
                </a:solidFill>
              </a:rPr>
              <a:t> </a:t>
            </a:r>
            <a:r>
              <a:rPr lang="fr-FR" sz="1400" dirty="0" err="1" smtClean="0">
                <a:solidFill>
                  <a:srgbClr val="1F4A6B"/>
                </a:solidFill>
              </a:rPr>
              <a:t>framework</a:t>
            </a:r>
            <a:r>
              <a:rPr lang="fr-FR" sz="1400" dirty="0" smtClean="0">
                <a:solidFill>
                  <a:srgbClr val="1F4A6B"/>
                </a:solidFill>
              </a:rPr>
              <a:t> </a:t>
            </a:r>
            <a:r>
              <a:rPr lang="fr-FR" sz="1400" dirty="0" err="1" smtClean="0">
                <a:solidFill>
                  <a:srgbClr val="1F4A6B"/>
                </a:solidFill>
              </a:rPr>
              <a:t>bootstrap</a:t>
            </a:r>
            <a:r>
              <a:rPr lang="fr-FR" sz="1400" dirty="0" smtClean="0">
                <a:solidFill>
                  <a:srgbClr val="1F4A6B"/>
                </a:solidFill>
              </a:rPr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43608" y="414908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F4A6B"/>
                </a:solidFill>
              </a:rPr>
              <a:t> Inputs: </a:t>
            </a:r>
          </a:p>
          <a:p>
            <a:pPr lvl="1">
              <a:buFont typeface="Wingdings" pitchFamily="2" charset="2"/>
              <a:buChar char="ü"/>
            </a:pPr>
            <a:r>
              <a:rPr lang="fr-FR" sz="1400" dirty="0">
                <a:solidFill>
                  <a:srgbClr val="1F4A6B"/>
                </a:solidFill>
              </a:rPr>
              <a:t> </a:t>
            </a:r>
            <a:r>
              <a:rPr lang="fr-FR" sz="1400" dirty="0" err="1" smtClean="0">
                <a:solidFill>
                  <a:srgbClr val="1F4A6B"/>
                </a:solidFill>
              </a:rPr>
              <a:t>widgets</a:t>
            </a:r>
            <a:r>
              <a:rPr lang="fr-FR" sz="1400" dirty="0" smtClean="0">
                <a:solidFill>
                  <a:srgbClr val="1F4A6B"/>
                </a:solidFill>
              </a:rPr>
              <a:t> (menu …)</a:t>
            </a:r>
          </a:p>
          <a:p>
            <a:pPr lvl="1">
              <a:buFont typeface="Wingdings" pitchFamily="2" charset="2"/>
              <a:buChar char="ü"/>
            </a:pPr>
            <a:r>
              <a:rPr lang="fr-FR" sz="1400" dirty="0">
                <a:solidFill>
                  <a:srgbClr val="1F4A6B"/>
                </a:solidFill>
              </a:rPr>
              <a:t> </a:t>
            </a:r>
            <a:r>
              <a:rPr lang="fr-FR" sz="1400" dirty="0" smtClean="0">
                <a:solidFill>
                  <a:srgbClr val="1F4A6B"/>
                </a:solidFill>
              </a:rPr>
              <a:t>dans un graph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43608" y="50131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F4A6B"/>
                </a:solidFill>
              </a:rPr>
              <a:t> Outputs: </a:t>
            </a:r>
          </a:p>
          <a:p>
            <a:pPr lvl="1">
              <a:buFont typeface="Wingdings" pitchFamily="2" charset="2"/>
              <a:buChar char="ü"/>
            </a:pPr>
            <a:r>
              <a:rPr lang="fr-FR" sz="1400" dirty="0">
                <a:solidFill>
                  <a:srgbClr val="1F4A6B"/>
                </a:solidFill>
              </a:rPr>
              <a:t> </a:t>
            </a:r>
            <a:r>
              <a:rPr lang="fr-FR" sz="1400" dirty="0" smtClean="0">
                <a:solidFill>
                  <a:srgbClr val="1F4A6B"/>
                </a:solidFill>
              </a:rPr>
              <a:t>sortie R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148064" y="350100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F4A6B"/>
                </a:solidFill>
              </a:rPr>
              <a:t> </a:t>
            </a:r>
            <a:r>
              <a:rPr lang="fr-FR" sz="1400" dirty="0" err="1">
                <a:solidFill>
                  <a:srgbClr val="1F4A6B"/>
                </a:solidFill>
              </a:rPr>
              <a:t>o</a:t>
            </a:r>
            <a:r>
              <a:rPr lang="fr-FR" sz="1400" dirty="0" err="1" smtClean="0">
                <a:solidFill>
                  <a:srgbClr val="1F4A6B"/>
                </a:solidFill>
              </a:rPr>
              <a:t>bserveEvent</a:t>
            </a:r>
            <a:endParaRPr lang="fr-FR" sz="1400" dirty="0" smtClean="0">
              <a:solidFill>
                <a:srgbClr val="1F4A6B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48064" y="422108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F4A6B"/>
                </a:solidFill>
              </a:rPr>
              <a:t> </a:t>
            </a:r>
            <a:r>
              <a:rPr lang="fr-FR" sz="1400" dirty="0" err="1" smtClean="0">
                <a:solidFill>
                  <a:srgbClr val="1F4A6B"/>
                </a:solidFill>
              </a:rPr>
              <a:t>reactiveValue</a:t>
            </a:r>
            <a:endParaRPr lang="fr-FR" sz="1400" dirty="0" smtClean="0">
              <a:solidFill>
                <a:srgbClr val="1F4A6B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148064" y="508518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F4A6B"/>
                </a:solidFill>
              </a:rPr>
              <a:t> Outputs</a:t>
            </a:r>
          </a:p>
        </p:txBody>
      </p:sp>
      <p:cxnSp>
        <p:nvCxnSpPr>
          <p:cNvPr id="19" name="Connecteur droit avec flèche 18"/>
          <p:cNvCxnSpPr>
            <a:endCxn id="17" idx="1"/>
          </p:cNvCxnSpPr>
          <p:nvPr/>
        </p:nvCxnSpPr>
        <p:spPr>
          <a:xfrm>
            <a:off x="3563888" y="4581128"/>
            <a:ext cx="1584176" cy="6579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3491880" y="5373216"/>
            <a:ext cx="16561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15" idx="1"/>
          </p:cNvCxnSpPr>
          <p:nvPr/>
        </p:nvCxnSpPr>
        <p:spPr>
          <a:xfrm flipV="1">
            <a:off x="3563888" y="3654897"/>
            <a:ext cx="1584176" cy="71020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724128" y="3789040"/>
            <a:ext cx="0" cy="43204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724128" y="4581128"/>
            <a:ext cx="0" cy="43204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491880" y="5517232"/>
            <a:ext cx="165618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16200000">
            <a:off x="1187624" y="4725144"/>
            <a:ext cx="648072" cy="648072"/>
          </a:xfrm>
          <a:prstGeom prst="arc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563888" y="3789040"/>
            <a:ext cx="1584176" cy="72008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5868144" y="3797666"/>
            <a:ext cx="0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876528" y="4586886"/>
            <a:ext cx="0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3503506" y="5661248"/>
            <a:ext cx="16561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2678" y="33756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280096"/>
                </a:solidFill>
              </a:rPr>
              <a:t>Shiny</a:t>
            </a:r>
            <a:r>
              <a:rPr lang="fr-FR" sz="2400" b="1" dirty="0" smtClean="0">
                <a:solidFill>
                  <a:srgbClr val="280096"/>
                </a:solidFill>
              </a:rPr>
              <a:t> « </a:t>
            </a:r>
            <a:r>
              <a:rPr lang="fr-FR" sz="2400" b="1" dirty="0" err="1" smtClean="0">
                <a:solidFill>
                  <a:srgbClr val="280096"/>
                </a:solidFill>
              </a:rPr>
              <a:t>Pimpé</a:t>
            </a:r>
            <a:r>
              <a:rPr lang="fr-FR" sz="2400" b="1" dirty="0" smtClean="0">
                <a:solidFill>
                  <a:srgbClr val="280096"/>
                </a:solidFill>
              </a:rPr>
              <a:t> » en 2 minutes chrono</a:t>
            </a:r>
            <a:endParaRPr lang="fr-FR" sz="2400" b="1" dirty="0">
              <a:solidFill>
                <a:srgbClr val="280096"/>
              </a:solidFill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2014" y="42730"/>
            <a:ext cx="846929" cy="107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à coins arrondis 7"/>
          <p:cNvSpPr/>
          <p:nvPr/>
        </p:nvSpPr>
        <p:spPr>
          <a:xfrm>
            <a:off x="899592" y="2624726"/>
            <a:ext cx="3024336" cy="3240360"/>
          </a:xfrm>
          <a:prstGeom prst="roundRect">
            <a:avLst>
              <a:gd name="adj" fmla="val 6777"/>
            </a:avLst>
          </a:prstGeom>
          <a:noFill/>
          <a:ln w="19050">
            <a:solidFill>
              <a:srgbClr val="3A0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99592" y="2616180"/>
            <a:ext cx="3024336" cy="51260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A0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280096"/>
                </a:solidFill>
              </a:rPr>
              <a:t>UI</a:t>
            </a:r>
            <a:r>
              <a:rPr lang="fr-FR" dirty="0" smtClean="0">
                <a:solidFill>
                  <a:srgbClr val="280096"/>
                </a:solidFill>
              </a:rPr>
              <a:t> (User Interface)</a:t>
            </a:r>
          </a:p>
          <a:p>
            <a:pPr algn="ctr"/>
            <a:r>
              <a:rPr lang="fr-FR" sz="1200" dirty="0" smtClean="0">
                <a:solidFill>
                  <a:srgbClr val="280096"/>
                </a:solidFill>
              </a:rPr>
              <a:t>Apparence de l’application</a:t>
            </a:r>
            <a:endParaRPr lang="fr-FR" sz="1200" dirty="0">
              <a:solidFill>
                <a:srgbClr val="280096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004048" y="2633272"/>
            <a:ext cx="3024336" cy="3240360"/>
          </a:xfrm>
          <a:prstGeom prst="roundRect">
            <a:avLst>
              <a:gd name="adj" fmla="val 6777"/>
            </a:avLst>
          </a:prstGeom>
          <a:noFill/>
          <a:ln w="19050">
            <a:solidFill>
              <a:srgbClr val="3A0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004048" y="2624726"/>
            <a:ext cx="302433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A0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280096"/>
                </a:solidFill>
              </a:rPr>
              <a:t>server</a:t>
            </a:r>
          </a:p>
          <a:p>
            <a:pPr algn="ctr"/>
            <a:r>
              <a:rPr lang="fr-FR" sz="1200" dirty="0" smtClean="0">
                <a:solidFill>
                  <a:srgbClr val="280096"/>
                </a:solidFill>
              </a:rPr>
              <a:t>Sortie R à inclure dans l’application</a:t>
            </a:r>
            <a:endParaRPr lang="fr-FR" sz="1200" dirty="0" smtClean="0">
              <a:solidFill>
                <a:srgbClr val="280096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27584" y="1052736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rgbClr val="1A0064"/>
                </a:solidFill>
              </a:rPr>
              <a:t>Pimpé</a:t>
            </a:r>
            <a:r>
              <a:rPr lang="fr-FR" sz="1600" dirty="0" smtClean="0">
                <a:solidFill>
                  <a:srgbClr val="1A0064"/>
                </a:solidFill>
              </a:rPr>
              <a:t> du </a:t>
            </a:r>
            <a:r>
              <a:rPr lang="fr-FR" sz="1600" dirty="0" err="1">
                <a:solidFill>
                  <a:srgbClr val="1A0064"/>
                </a:solidFill>
              </a:rPr>
              <a:t>S</a:t>
            </a:r>
            <a:r>
              <a:rPr lang="fr-FR" sz="1600" dirty="0" err="1" smtClean="0">
                <a:solidFill>
                  <a:srgbClr val="1A0064"/>
                </a:solidFill>
              </a:rPr>
              <a:t>hiny</a:t>
            </a:r>
            <a:r>
              <a:rPr lang="fr-FR" sz="1600" dirty="0" smtClean="0">
                <a:solidFill>
                  <a:srgbClr val="1A0064"/>
                </a:solidFill>
              </a:rPr>
              <a:t>,  c’est un peu de savoir faire et de débrouille.</a:t>
            </a:r>
          </a:p>
          <a:p>
            <a:r>
              <a:rPr lang="fr-FR" sz="1600" dirty="0" smtClean="0">
                <a:solidFill>
                  <a:srgbClr val="1A0064"/>
                </a:solidFill>
              </a:rPr>
              <a:t>!!! </a:t>
            </a:r>
            <a:r>
              <a:rPr lang="fr-FR" sz="1600" dirty="0" err="1" smtClean="0">
                <a:solidFill>
                  <a:srgbClr val="1A0064"/>
                </a:solidFill>
              </a:rPr>
              <a:t>Pimp</a:t>
            </a:r>
            <a:r>
              <a:rPr lang="fr-FR" sz="1600" dirty="0" smtClean="0">
                <a:solidFill>
                  <a:srgbClr val="1A0064"/>
                </a:solidFill>
              </a:rPr>
              <a:t> </a:t>
            </a:r>
            <a:r>
              <a:rPr lang="fr-FR" sz="1600" dirty="0" err="1" smtClean="0">
                <a:solidFill>
                  <a:srgbClr val="1A0064"/>
                </a:solidFill>
              </a:rPr>
              <a:t>my</a:t>
            </a:r>
            <a:r>
              <a:rPr lang="fr-FR" sz="1600" dirty="0" smtClean="0">
                <a:solidFill>
                  <a:srgbClr val="1A0064"/>
                </a:solidFill>
              </a:rPr>
              <a:t> </a:t>
            </a:r>
            <a:r>
              <a:rPr lang="fr-FR" sz="1600" dirty="0" err="1" smtClean="0">
                <a:solidFill>
                  <a:srgbClr val="1A0064"/>
                </a:solidFill>
              </a:rPr>
              <a:t>Shiny</a:t>
            </a:r>
            <a:r>
              <a:rPr lang="fr-FR" sz="1600" dirty="0" smtClean="0">
                <a:solidFill>
                  <a:srgbClr val="1A0064"/>
                </a:solidFill>
              </a:rPr>
              <a:t> n’est pas un outil ou un package, c’est du </a:t>
            </a:r>
            <a:r>
              <a:rPr lang="fr-FR" sz="1600" dirty="0" err="1" smtClean="0">
                <a:solidFill>
                  <a:srgbClr val="1A0064"/>
                </a:solidFill>
              </a:rPr>
              <a:t>shiny</a:t>
            </a:r>
            <a:r>
              <a:rPr lang="fr-FR" sz="1600" dirty="0" smtClean="0">
                <a:solidFill>
                  <a:srgbClr val="1A0064"/>
                </a:solidFill>
              </a:rPr>
              <a:t> !!!</a:t>
            </a:r>
          </a:p>
          <a:p>
            <a:endParaRPr lang="fr-FR" sz="1600" dirty="0" smtClean="0">
              <a:solidFill>
                <a:srgbClr val="1A0064"/>
              </a:solidFill>
            </a:endParaRPr>
          </a:p>
          <a:p>
            <a:r>
              <a:rPr lang="fr-FR" sz="1600" b="1" u="sng" dirty="0" smtClean="0">
                <a:solidFill>
                  <a:srgbClr val="1A0064"/>
                </a:solidFill>
              </a:rPr>
              <a:t>But</a:t>
            </a:r>
            <a:r>
              <a:rPr lang="fr-FR" sz="1600" dirty="0" smtClean="0">
                <a:solidFill>
                  <a:srgbClr val="1A0064"/>
                </a:solidFill>
              </a:rPr>
              <a:t> : Créer des applications web interactives EN MIEUX, basées sur du code R</a:t>
            </a:r>
          </a:p>
          <a:p>
            <a:r>
              <a:rPr lang="fr-FR" sz="1600" dirty="0" smtClean="0">
                <a:solidFill>
                  <a:srgbClr val="1A0064"/>
                </a:solidFill>
                <a:sym typeface="Wingdings" pitchFamily="2" charset="2"/>
              </a:rPr>
              <a:t>	 AVEC UTILISATION direct de code HTML, CSS, JavaScript</a:t>
            </a:r>
            <a:endParaRPr lang="fr-FR" sz="1600" dirty="0">
              <a:solidFill>
                <a:srgbClr val="1A0064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43608" y="331426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200" dirty="0" smtClean="0">
                <a:solidFill>
                  <a:srgbClr val="1A0064"/>
                </a:solidFill>
              </a:rPr>
              <a:t> </a:t>
            </a:r>
            <a:r>
              <a:rPr lang="fr-FR" sz="1200" dirty="0" err="1" smtClean="0">
                <a:solidFill>
                  <a:srgbClr val="1A0064"/>
                </a:solidFill>
              </a:rPr>
              <a:t>Layout</a:t>
            </a:r>
            <a:r>
              <a:rPr lang="fr-FR" sz="1200" dirty="0" smtClean="0">
                <a:solidFill>
                  <a:srgbClr val="1A0064"/>
                </a:solidFill>
              </a:rPr>
              <a:t>  (apparence): </a:t>
            </a:r>
          </a:p>
          <a:p>
            <a:pPr lvl="1">
              <a:buFont typeface="Wingdings" pitchFamily="2" charset="2"/>
              <a:buChar char="ü"/>
            </a:pPr>
            <a:r>
              <a:rPr lang="fr-FR" sz="1200" dirty="0">
                <a:solidFill>
                  <a:srgbClr val="1A0064"/>
                </a:solidFill>
              </a:rPr>
              <a:t> </a:t>
            </a:r>
            <a:r>
              <a:rPr lang="fr-FR" sz="1200" dirty="0" err="1" smtClean="0">
                <a:solidFill>
                  <a:srgbClr val="1A0064"/>
                </a:solidFill>
              </a:rPr>
              <a:t>framework</a:t>
            </a:r>
            <a:r>
              <a:rPr lang="fr-FR" sz="1200" dirty="0" smtClean="0">
                <a:solidFill>
                  <a:srgbClr val="1A0064"/>
                </a:solidFill>
              </a:rPr>
              <a:t> </a:t>
            </a:r>
            <a:r>
              <a:rPr lang="fr-FR" sz="1200" dirty="0" err="1" smtClean="0">
                <a:solidFill>
                  <a:srgbClr val="1A0064"/>
                </a:solidFill>
              </a:rPr>
              <a:t>bootstrap</a:t>
            </a:r>
            <a:r>
              <a:rPr lang="fr-FR" sz="1200" dirty="0" smtClean="0">
                <a:solidFill>
                  <a:srgbClr val="1A0064"/>
                </a:solidFill>
              </a:rPr>
              <a:t> avancé :           implémenter des éléments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43608" y="396233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200" dirty="0" smtClean="0">
                <a:solidFill>
                  <a:srgbClr val="1A0064"/>
                </a:solidFill>
              </a:rPr>
              <a:t> Inputs: </a:t>
            </a:r>
          </a:p>
          <a:p>
            <a:pPr lvl="1">
              <a:buFont typeface="Wingdings" pitchFamily="2" charset="2"/>
              <a:buChar char="ü"/>
            </a:pPr>
            <a:r>
              <a:rPr lang="fr-FR" sz="1200" dirty="0">
                <a:solidFill>
                  <a:srgbClr val="1A0064"/>
                </a:solidFill>
              </a:rPr>
              <a:t> </a:t>
            </a:r>
            <a:r>
              <a:rPr lang="fr-FR" sz="1200" dirty="0" err="1" smtClean="0">
                <a:solidFill>
                  <a:srgbClr val="1A0064"/>
                </a:solidFill>
              </a:rPr>
              <a:t>widgets</a:t>
            </a:r>
            <a:r>
              <a:rPr lang="fr-FR" sz="1200" dirty="0" smtClean="0">
                <a:solidFill>
                  <a:srgbClr val="1A0064"/>
                </a:solidFill>
              </a:rPr>
              <a:t> (menu …)</a:t>
            </a:r>
          </a:p>
          <a:p>
            <a:pPr lvl="1">
              <a:buFont typeface="Wingdings" pitchFamily="2" charset="2"/>
              <a:buChar char="ü"/>
            </a:pPr>
            <a:r>
              <a:rPr lang="fr-FR" sz="1200" dirty="0">
                <a:solidFill>
                  <a:srgbClr val="1A0064"/>
                </a:solidFill>
              </a:rPr>
              <a:t> </a:t>
            </a:r>
            <a:r>
              <a:rPr lang="fr-FR" sz="1200" dirty="0" smtClean="0">
                <a:solidFill>
                  <a:srgbClr val="1A0064"/>
                </a:solidFill>
              </a:rPr>
              <a:t>dans un graph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43608" y="461040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200" dirty="0" smtClean="0">
                <a:solidFill>
                  <a:srgbClr val="1A0064"/>
                </a:solidFill>
              </a:rPr>
              <a:t> Outputs: </a:t>
            </a:r>
          </a:p>
          <a:p>
            <a:pPr lvl="1">
              <a:buFont typeface="Wingdings" pitchFamily="2" charset="2"/>
              <a:buChar char="ü"/>
            </a:pPr>
            <a:r>
              <a:rPr lang="fr-FR" sz="1200" dirty="0">
                <a:solidFill>
                  <a:srgbClr val="1A0064"/>
                </a:solidFill>
              </a:rPr>
              <a:t> </a:t>
            </a:r>
            <a:r>
              <a:rPr lang="fr-FR" sz="1200" dirty="0" smtClean="0">
                <a:solidFill>
                  <a:srgbClr val="1A0064"/>
                </a:solidFill>
              </a:rPr>
              <a:t>sortie R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043608" y="509246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200" dirty="0" smtClean="0">
                <a:solidFill>
                  <a:srgbClr val="1A0064"/>
                </a:solidFill>
              </a:rPr>
              <a:t> JavaScript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43608" y="5380496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200" dirty="0" smtClean="0">
                <a:solidFill>
                  <a:srgbClr val="1A0064"/>
                </a:solidFill>
              </a:rPr>
              <a:t> HTML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148064" y="338991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A0064"/>
                </a:solidFill>
              </a:rPr>
              <a:t> </a:t>
            </a:r>
            <a:r>
              <a:rPr lang="fr-FR" sz="1400" dirty="0" err="1">
                <a:solidFill>
                  <a:srgbClr val="1A0064"/>
                </a:solidFill>
              </a:rPr>
              <a:t>o</a:t>
            </a:r>
            <a:r>
              <a:rPr lang="fr-FR" sz="1400" dirty="0" err="1" smtClean="0">
                <a:solidFill>
                  <a:srgbClr val="1A0064"/>
                </a:solidFill>
              </a:rPr>
              <a:t>bserveEvent</a:t>
            </a:r>
            <a:endParaRPr lang="fr-FR" sz="1400" dirty="0" smtClean="0">
              <a:solidFill>
                <a:srgbClr val="1A0064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148064" y="397900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A0064"/>
                </a:solidFill>
              </a:rPr>
              <a:t> </a:t>
            </a:r>
            <a:r>
              <a:rPr lang="fr-FR" sz="1400" dirty="0" err="1" smtClean="0">
                <a:solidFill>
                  <a:srgbClr val="1A0064"/>
                </a:solidFill>
              </a:rPr>
              <a:t>reactiveValue</a:t>
            </a:r>
            <a:endParaRPr lang="fr-FR" sz="1400" dirty="0" smtClean="0">
              <a:solidFill>
                <a:srgbClr val="1A0064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8064" y="515719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A0064"/>
                </a:solidFill>
              </a:rPr>
              <a:t> Outputs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27584" y="60932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200" dirty="0" smtClean="0">
                <a:solidFill>
                  <a:srgbClr val="1A0064"/>
                </a:solidFill>
              </a:rPr>
              <a:t>création input via du code JavaScript (UI/graph)</a:t>
            </a:r>
          </a:p>
          <a:p>
            <a:pPr>
              <a:buFont typeface="Wingdings" pitchFamily="2" charset="2"/>
              <a:buChar char="Ø"/>
            </a:pPr>
            <a:r>
              <a:rPr lang="fr-FR" sz="1200" dirty="0">
                <a:solidFill>
                  <a:srgbClr val="1A0064"/>
                </a:solidFill>
              </a:rPr>
              <a:t> </a:t>
            </a:r>
            <a:r>
              <a:rPr lang="fr-FR" sz="1200" dirty="0" smtClean="0">
                <a:solidFill>
                  <a:srgbClr val="1A0064"/>
                </a:solidFill>
              </a:rPr>
              <a:t>création des inputs en écrivant des </a:t>
            </a:r>
            <a:r>
              <a:rPr lang="fr-FR" sz="1200" dirty="0" err="1" smtClean="0">
                <a:solidFill>
                  <a:srgbClr val="1A0064"/>
                </a:solidFill>
              </a:rPr>
              <a:t>bindings</a:t>
            </a:r>
            <a:r>
              <a:rPr lang="fr-FR" sz="1200" dirty="0" smtClean="0">
                <a:solidFill>
                  <a:srgbClr val="1A0064"/>
                </a:solidFill>
              </a:rPr>
              <a:t> JavaScript + du code HTML adéquats (UI)</a:t>
            </a:r>
            <a:endParaRPr lang="fr-FR" sz="1200" dirty="0">
              <a:solidFill>
                <a:srgbClr val="1A006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76056" y="6131120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200" dirty="0" smtClean="0">
                <a:solidFill>
                  <a:srgbClr val="1A0064"/>
                </a:solidFill>
              </a:rPr>
              <a:t> appeler de JavaScript via des </a:t>
            </a:r>
            <a:r>
              <a:rPr lang="fr-FR" sz="1200" dirty="0" err="1" smtClean="0">
                <a:solidFill>
                  <a:srgbClr val="1A0064"/>
                </a:solidFill>
              </a:rPr>
              <a:t>events</a:t>
            </a:r>
            <a:r>
              <a:rPr lang="fr-FR" sz="1200" dirty="0" smtClean="0">
                <a:solidFill>
                  <a:srgbClr val="1A0064"/>
                </a:solidFill>
              </a:rPr>
              <a:t> </a:t>
            </a:r>
            <a:r>
              <a:rPr lang="fr-FR" sz="1200" dirty="0" err="1" smtClean="0">
                <a:solidFill>
                  <a:srgbClr val="1A0064"/>
                </a:solidFill>
              </a:rPr>
              <a:t>listener</a:t>
            </a:r>
            <a:r>
              <a:rPr lang="fr-FR" sz="1200" dirty="0" smtClean="0">
                <a:solidFill>
                  <a:srgbClr val="1A0064"/>
                </a:solidFill>
              </a:rPr>
              <a:t> (server)</a:t>
            </a:r>
            <a:endParaRPr lang="fr-FR" sz="1200" dirty="0" smtClean="0">
              <a:solidFill>
                <a:srgbClr val="1A0064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148064" y="456809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1A0064"/>
                </a:solidFill>
              </a:rPr>
              <a:t> JavaScript</a:t>
            </a:r>
          </a:p>
        </p:txBody>
      </p:sp>
      <p:cxnSp>
        <p:nvCxnSpPr>
          <p:cNvPr id="25" name="Connecteur droit avec flèche 24"/>
          <p:cNvCxnSpPr>
            <a:endCxn id="19" idx="1"/>
          </p:cNvCxnSpPr>
          <p:nvPr/>
        </p:nvCxnSpPr>
        <p:spPr>
          <a:xfrm flipV="1">
            <a:off x="2987824" y="3543799"/>
            <a:ext cx="2160240" cy="1325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 rot="4239954">
            <a:off x="4896507" y="3080166"/>
            <a:ext cx="2146891" cy="1274299"/>
          </a:xfrm>
          <a:prstGeom prst="arc">
            <a:avLst>
              <a:gd name="adj1" fmla="val 16411092"/>
              <a:gd name="adj2" fmla="val 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/>
              </a:solidFill>
            </a:endParaRPr>
          </a:p>
        </p:txBody>
      </p:sp>
      <p:cxnSp>
        <p:nvCxnSpPr>
          <p:cNvPr id="34" name="Connecteur droit avec flèche 33"/>
          <p:cNvCxnSpPr>
            <a:stCxn id="24" idx="1"/>
          </p:cNvCxnSpPr>
          <p:nvPr/>
        </p:nvCxnSpPr>
        <p:spPr>
          <a:xfrm flipH="1">
            <a:off x="2267744" y="4721987"/>
            <a:ext cx="2880320" cy="795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987824" y="3645024"/>
            <a:ext cx="2160240" cy="132536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5796136" y="3717032"/>
            <a:ext cx="0" cy="28803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4239954">
            <a:off x="4815203" y="3727670"/>
            <a:ext cx="2146891" cy="1274299"/>
          </a:xfrm>
          <a:prstGeom prst="arc">
            <a:avLst>
              <a:gd name="adj1" fmla="val 16411092"/>
              <a:gd name="adj2" fmla="val 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 flipH="1" flipV="1">
            <a:off x="2555776" y="5013176"/>
            <a:ext cx="2592288" cy="28803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rot="16200000">
            <a:off x="203890" y="4113076"/>
            <a:ext cx="1584176" cy="648072"/>
          </a:xfrm>
          <a:prstGeom prst="arc">
            <a:avLst>
              <a:gd name="adj1" fmla="val 10675023"/>
              <a:gd name="adj2" fmla="val 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 rot="16200000">
            <a:off x="522300" y="4310348"/>
            <a:ext cx="1080120" cy="648072"/>
          </a:xfrm>
          <a:prstGeom prst="arc">
            <a:avLst>
              <a:gd name="adj1" fmla="val 10675023"/>
              <a:gd name="adj2" fmla="val 0"/>
            </a:avLst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004048" y="1340768"/>
            <a:ext cx="3744416" cy="5040560"/>
          </a:xfrm>
          <a:prstGeom prst="rect">
            <a:avLst/>
          </a:prstGeom>
          <a:noFill/>
          <a:ln>
            <a:solidFill>
              <a:srgbClr val="280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764704"/>
            <a:ext cx="113496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39552" y="1404310"/>
            <a:ext cx="3744416" cy="4985644"/>
          </a:xfrm>
          <a:prstGeom prst="rect">
            <a:avLst/>
          </a:prstGeom>
          <a:noFill/>
          <a:ln>
            <a:solidFill>
              <a:srgbClr val="539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79442"/>
            <a:ext cx="144802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539552" y="260648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Nos 2 applis  … 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724128" y="2564904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1A0064"/>
                </a:solidFill>
              </a:rPr>
              <a:t>C’est COOOOL</a:t>
            </a:r>
          </a:p>
          <a:p>
            <a:r>
              <a:rPr lang="fr-FR" dirty="0" smtClean="0">
                <a:solidFill>
                  <a:srgbClr val="1A0064"/>
                </a:solidFill>
              </a:rPr>
              <a:t>C’est interactif</a:t>
            </a:r>
          </a:p>
          <a:p>
            <a:r>
              <a:rPr lang="fr-FR" dirty="0" smtClean="0">
                <a:solidFill>
                  <a:srgbClr val="1A0064"/>
                </a:solidFill>
              </a:rPr>
              <a:t>Ça bouge</a:t>
            </a:r>
          </a:p>
          <a:p>
            <a:r>
              <a:rPr lang="fr-FR" dirty="0" smtClean="0">
                <a:solidFill>
                  <a:srgbClr val="1A0064"/>
                </a:solidFill>
              </a:rPr>
              <a:t>C’est plus moderne</a:t>
            </a:r>
          </a:p>
          <a:p>
            <a:r>
              <a:rPr lang="fr-FR" dirty="0" smtClean="0">
                <a:solidFill>
                  <a:srgbClr val="1A0064"/>
                </a:solidFill>
              </a:rPr>
              <a:t>Ç</a:t>
            </a:r>
            <a:r>
              <a:rPr lang="fr-FR" dirty="0" smtClean="0">
                <a:solidFill>
                  <a:srgbClr val="1A0064"/>
                </a:solidFill>
              </a:rPr>
              <a:t>a brille</a:t>
            </a:r>
          </a:p>
          <a:p>
            <a:r>
              <a:rPr lang="fr-FR" dirty="0" smtClean="0">
                <a:solidFill>
                  <a:srgbClr val="1A0064"/>
                </a:solidFill>
              </a:rPr>
              <a:t>Ç</a:t>
            </a:r>
            <a:r>
              <a:rPr lang="fr-FR" dirty="0" smtClean="0">
                <a:solidFill>
                  <a:srgbClr val="1A0064"/>
                </a:solidFill>
              </a:rPr>
              <a:t>a déchire</a:t>
            </a:r>
            <a:endParaRPr lang="fr-FR" dirty="0">
              <a:solidFill>
                <a:srgbClr val="1A0064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364088" y="53012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A0064"/>
                </a:solidFill>
              </a:rPr>
              <a:t>C’est un peu plus compliqué ;)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187624" y="263691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1F4A6B"/>
                </a:solidFill>
              </a:rPr>
              <a:t>C’est la BASE</a:t>
            </a:r>
          </a:p>
          <a:p>
            <a:r>
              <a:rPr lang="fr-FR" dirty="0" smtClean="0">
                <a:solidFill>
                  <a:srgbClr val="1F4A6B"/>
                </a:solidFill>
              </a:rPr>
              <a:t>C’est joli</a:t>
            </a:r>
          </a:p>
          <a:p>
            <a:r>
              <a:rPr lang="fr-FR" dirty="0" smtClean="0">
                <a:solidFill>
                  <a:srgbClr val="1F4A6B"/>
                </a:solidFill>
              </a:rPr>
              <a:t>C’est rapide</a:t>
            </a:r>
          </a:p>
          <a:p>
            <a:r>
              <a:rPr lang="fr-FR" dirty="0" smtClean="0">
                <a:solidFill>
                  <a:srgbClr val="1F4A6B"/>
                </a:solidFill>
              </a:rPr>
              <a:t>C’est simple</a:t>
            </a:r>
          </a:p>
          <a:p>
            <a:r>
              <a:rPr lang="fr-FR" dirty="0" smtClean="0">
                <a:solidFill>
                  <a:srgbClr val="1F4A6B"/>
                </a:solidFill>
              </a:rPr>
              <a:t>C’est dynamique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844824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1844824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725144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4725144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ZoneTexte 23"/>
          <p:cNvSpPr txBox="1"/>
          <p:nvPr/>
        </p:nvSpPr>
        <p:spPr>
          <a:xfrm>
            <a:off x="611560" y="537321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1F4A6B"/>
                </a:solidFill>
              </a:rPr>
              <a:t>Ç</a:t>
            </a:r>
            <a:r>
              <a:rPr lang="fr-FR" dirty="0" smtClean="0">
                <a:solidFill>
                  <a:srgbClr val="1F4A6B"/>
                </a:solidFill>
              </a:rPr>
              <a:t>a fait moins de truc sans </a:t>
            </a:r>
            <a:r>
              <a:rPr lang="fr-FR" dirty="0" err="1" smtClean="0">
                <a:solidFill>
                  <a:srgbClr val="1F4A6B"/>
                </a:solidFill>
              </a:rPr>
              <a:t>Pimpage</a:t>
            </a:r>
            <a:endParaRPr lang="fr-FR" dirty="0">
              <a:solidFill>
                <a:srgbClr val="1F4A6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8568952" cy="6264696"/>
          </a:xfrm>
          <a:prstGeom prst="rect">
            <a:avLst/>
          </a:prstGeom>
          <a:noFill/>
          <a:ln>
            <a:solidFill>
              <a:srgbClr val="1A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1520" y="5301208"/>
            <a:ext cx="8568952" cy="905222"/>
          </a:xfrm>
          <a:prstGeom prst="rect">
            <a:avLst/>
          </a:prstGeom>
          <a:solidFill>
            <a:srgbClr val="0E0036"/>
          </a:solidFill>
          <a:ln w="19050">
            <a:solidFill>
              <a:srgbClr val="1A0064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defRPr/>
            </a:pPr>
            <a:r>
              <a:rPr lang="fr-FR" sz="1100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Victor Perrier et Fanny Meyer</a:t>
            </a:r>
          </a:p>
          <a:p>
            <a:pPr algn="ctr" eaLnBrk="0" hangingPunct="0">
              <a:defRPr/>
            </a:pPr>
            <a:r>
              <a:rPr lang="fr-FR" sz="1100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Pour le </a:t>
            </a:r>
            <a:r>
              <a:rPr lang="fr-FR" sz="1100" dirty="0" err="1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Meetup</a:t>
            </a:r>
            <a:r>
              <a:rPr lang="fr-FR" sz="1100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 R </a:t>
            </a:r>
            <a:r>
              <a:rPr lang="fr-FR" sz="1100" dirty="0" err="1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Addict</a:t>
            </a:r>
            <a:endParaRPr lang="fr-FR" sz="1100" dirty="0" smtClean="0">
              <a:solidFill>
                <a:schemeClr val="bg1"/>
              </a:solidFill>
              <a:ea typeface="ヒラギノ角ゴ Pro W3"/>
              <a:cs typeface="ヒラギノ角ゴ Pro W3"/>
            </a:endParaRPr>
          </a:p>
          <a:p>
            <a:pPr algn="ctr" eaLnBrk="0" hangingPunct="0">
              <a:defRPr/>
            </a:pPr>
            <a:endParaRPr lang="fr-FR" sz="1100" dirty="0">
              <a:solidFill>
                <a:schemeClr val="bg1"/>
              </a:solidFill>
              <a:ea typeface="ヒラギノ角ゴ Pro W3"/>
              <a:cs typeface="ヒラギノ角ゴ Pro W3"/>
            </a:endParaRPr>
          </a:p>
          <a:p>
            <a:pPr algn="ctr" eaLnBrk="0" hangingPunct="0">
              <a:defRPr/>
            </a:pPr>
            <a:r>
              <a:rPr lang="fr-FR" sz="1100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12 juillet 2016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483768" y="2636912"/>
            <a:ext cx="411514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ts val="3800"/>
              </a:lnSpc>
              <a:defRPr sz="3400" cap="all"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  <a:buFontTx/>
              <a:buChar char="-"/>
              <a:defRPr/>
            </a:pPr>
            <a:r>
              <a:rPr lang="fr-FR" sz="3600" kern="0" dirty="0" smtClean="0">
                <a:solidFill>
                  <a:srgbClr val="1A0064"/>
                </a:solidFill>
                <a:latin typeface="Arial" pitchFamily="34" charset="0"/>
                <a:ea typeface="+mj-ea"/>
                <a:cs typeface="Arial" pitchFamily="34" charset="0"/>
              </a:rPr>
              <a:t>MERCI-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2386" y="387411"/>
            <a:ext cx="918937" cy="116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2" y="1239882"/>
            <a:ext cx="1259860" cy="125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AutoShape 2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2" name="AutoShape 4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48681"/>
            <a:ext cx="74065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1907704" y="3861048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1A0064"/>
                </a:solidFill>
              </a:rPr>
              <a:t>Nos mails </a:t>
            </a:r>
          </a:p>
          <a:p>
            <a:r>
              <a:rPr lang="fr-FR" smtClean="0">
                <a:solidFill>
                  <a:srgbClr val="1A0064"/>
                </a:solidFill>
                <a:hlinkClick r:id="rId5"/>
              </a:rPr>
              <a:t>perrier.victor@gmail.com</a:t>
            </a:r>
            <a:r>
              <a:rPr lang="fr-FR" smtClean="0">
                <a:solidFill>
                  <a:srgbClr val="1A0064"/>
                </a:solidFill>
              </a:rPr>
              <a:t> </a:t>
            </a:r>
            <a:r>
              <a:rPr lang="fr-FR" dirty="0" smtClean="0">
                <a:solidFill>
                  <a:srgbClr val="1A0064"/>
                </a:solidFill>
              </a:rPr>
              <a:t>et </a:t>
            </a:r>
            <a:r>
              <a:rPr lang="fr-FR" dirty="0" smtClean="0">
                <a:solidFill>
                  <a:srgbClr val="1A0064"/>
                </a:solidFill>
                <a:hlinkClick r:id="rId6"/>
              </a:rPr>
              <a:t>fannymeyer2@gmail.com</a:t>
            </a:r>
            <a:r>
              <a:rPr lang="fr-FR" dirty="0" smtClean="0">
                <a:solidFill>
                  <a:srgbClr val="1A0064"/>
                </a:solidFill>
              </a:rPr>
              <a:t>  </a:t>
            </a:r>
          </a:p>
          <a:p>
            <a:endParaRPr lang="fr-FR" dirty="0">
              <a:solidFill>
                <a:srgbClr val="1A00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292</Words>
  <Application>Microsoft Office PowerPoint</Application>
  <PresentationFormat>Affichage à l'écran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Fanny MEYER</dc:creator>
  <cp:lastModifiedBy>Fanny MEYER</cp:lastModifiedBy>
  <cp:revision>43</cp:revision>
  <dcterms:created xsi:type="dcterms:W3CDTF">2016-07-12T08:53:34Z</dcterms:created>
  <dcterms:modified xsi:type="dcterms:W3CDTF">2016-07-12T15:57:31Z</dcterms:modified>
</cp:coreProperties>
</file>