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Ασφάλεια Συστημάτων</a:t>
            </a:r>
            <a:br>
              <a:rPr lang="el-GR" b="1" dirty="0" smtClean="0"/>
            </a:br>
            <a:r>
              <a:rPr lang="en-US" b="1" dirty="0" smtClean="0"/>
              <a:t>Online</a:t>
            </a:r>
            <a:r>
              <a:rPr lang="el-GR" b="1" dirty="0" smtClean="0"/>
              <a:t> </a:t>
            </a:r>
            <a:r>
              <a:rPr lang="en-US" b="1" dirty="0" smtClean="0"/>
              <a:t>Tests</a:t>
            </a:r>
            <a:endParaRPr lang="el-GR" b="1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Password Policy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Ορίσαμε ελάχιστο μήκος  κωδικού 10 χαρακτήρες, οι οποίοι πρέπει να περιέχουν τουλάχιστον ένα κεφαλαίο και ένα μικρό  χαρακτήρα και έναν αριθμό.</a:t>
            </a:r>
          </a:p>
          <a:p>
            <a:pPr lvl="0"/>
            <a:r>
              <a:rPr lang="el-GR" b="1" dirty="0" smtClean="0"/>
              <a:t>Μέτρο Ασφάλειας: </a:t>
            </a:r>
            <a:r>
              <a:rPr lang="el-GR" dirty="0" smtClean="0"/>
              <a:t>Με την εντολή </a:t>
            </a:r>
            <a:r>
              <a:rPr lang="en-US" dirty="0" smtClean="0"/>
              <a:t>real</a:t>
            </a:r>
            <a:r>
              <a:rPr lang="el-GR" dirty="0" smtClean="0"/>
              <a:t>_</a:t>
            </a:r>
            <a:r>
              <a:rPr lang="en-US" dirty="0" smtClean="0"/>
              <a:t>escape</a:t>
            </a:r>
            <a:r>
              <a:rPr lang="el-GR" dirty="0" smtClean="0"/>
              <a:t>_</a:t>
            </a:r>
            <a:r>
              <a:rPr lang="en-US" dirty="0" smtClean="0"/>
              <a:t>string</a:t>
            </a:r>
            <a:r>
              <a:rPr lang="el-GR" dirty="0" smtClean="0"/>
              <a:t> αποφεύγουμε τους ειδικούς χαρακτήρες από </a:t>
            </a:r>
            <a:r>
              <a:rPr lang="en-US" dirty="0" smtClean="0"/>
              <a:t>username password </a:t>
            </a:r>
            <a:r>
              <a:rPr lang="el-GR" dirty="0" smtClean="0"/>
              <a:t>κλπ, μετατρέποντάς τους σε </a:t>
            </a:r>
            <a:r>
              <a:rPr lang="en-US" dirty="0" smtClean="0"/>
              <a:t>string</a:t>
            </a:r>
            <a:r>
              <a:rPr lang="el-GR" dirty="0" smtClean="0"/>
              <a:t>. Για να αποφύγουμε ανεπιθύμητες ενέργειες στην βάση δεδομένων.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Forgot Password / Send e-mail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dirty="0" smtClean="0"/>
              <a:t>Πήγαμε στον </a:t>
            </a:r>
            <a:r>
              <a:rPr lang="en-US" dirty="0" err="1" smtClean="0"/>
              <a:t>xampp</a:t>
            </a:r>
            <a:r>
              <a:rPr lang="en-US" dirty="0" smtClean="0"/>
              <a:t> directory </a:t>
            </a:r>
            <a:r>
              <a:rPr lang="el-GR" dirty="0" smtClean="0">
                <a:sym typeface="Wingdings"/>
              </a:rPr>
              <a:t>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php.ini</a:t>
            </a:r>
            <a:endParaRPr lang="el-GR" dirty="0" smtClean="0"/>
          </a:p>
          <a:p>
            <a:r>
              <a:rPr lang="el-GR" dirty="0" smtClean="0"/>
              <a:t>Έπειτα το τροποποιήσαμε προσθέτοντας αυτό το </a:t>
            </a:r>
            <a:r>
              <a:rPr lang="en-US" dirty="0" smtClean="0"/>
              <a:t>command “</a:t>
            </a:r>
            <a:r>
              <a:rPr lang="en-US" dirty="0" err="1" smtClean="0"/>
              <a:t>sendmail_path</a:t>
            </a:r>
            <a:r>
              <a:rPr lang="en-US" dirty="0" smtClean="0"/>
              <a:t> = "\"C:\xampp\sendmail\sendmail.exe\" -t" ” </a:t>
            </a:r>
            <a:endParaRPr lang="el-GR" dirty="0" smtClean="0"/>
          </a:p>
          <a:p>
            <a:r>
              <a:rPr lang="el-GR" dirty="0" smtClean="0"/>
              <a:t>Στην συνέχεια πήγαμε στον φάκελο </a:t>
            </a:r>
            <a:r>
              <a:rPr lang="en-US" dirty="0" err="1" smtClean="0"/>
              <a:t>sendmail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sendmail</a:t>
            </a:r>
            <a:r>
              <a:rPr lang="el-GR" dirty="0" smtClean="0"/>
              <a:t>.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l-GR" dirty="0" smtClean="0"/>
              <a:t>και</a:t>
            </a:r>
          </a:p>
          <a:p>
            <a:r>
              <a:rPr lang="el-GR" dirty="0" smtClean="0"/>
              <a:t>Αντικαταστήσαμε τις παρακάτω εντολές με τις αντίστοιχες δικές μας </a:t>
            </a:r>
          </a:p>
          <a:p>
            <a:r>
              <a:rPr lang="en-US" dirty="0" err="1" smtClean="0"/>
              <a:t>smtp_server</a:t>
            </a:r>
            <a:r>
              <a:rPr lang="en-US" dirty="0" smtClean="0"/>
              <a:t>=smtp.gmail.com</a:t>
            </a:r>
            <a:endParaRPr lang="el-GR" dirty="0" smtClean="0"/>
          </a:p>
          <a:p>
            <a:r>
              <a:rPr lang="en-US" dirty="0" err="1" smtClean="0"/>
              <a:t>smtp_port</a:t>
            </a:r>
            <a:r>
              <a:rPr lang="en-US" dirty="0" smtClean="0"/>
              <a:t>=465</a:t>
            </a:r>
            <a:endParaRPr lang="el-GR" dirty="0" smtClean="0"/>
          </a:p>
          <a:p>
            <a:r>
              <a:rPr lang="en-US" dirty="0" err="1" smtClean="0"/>
              <a:t>smtp_ssl</a:t>
            </a:r>
            <a:r>
              <a:rPr lang="en-US" dirty="0" smtClean="0"/>
              <a:t>=auto</a:t>
            </a:r>
            <a:endParaRPr lang="el-GR" dirty="0" smtClean="0"/>
          </a:p>
          <a:p>
            <a:r>
              <a:rPr lang="en-US" dirty="0" err="1" smtClean="0"/>
              <a:t>error_logfile</a:t>
            </a:r>
            <a:r>
              <a:rPr lang="en-US" dirty="0" smtClean="0"/>
              <a:t>=error.log</a:t>
            </a:r>
            <a:endParaRPr lang="el-GR" dirty="0" smtClean="0"/>
          </a:p>
          <a:p>
            <a:r>
              <a:rPr lang="en-US" dirty="0" err="1" smtClean="0"/>
              <a:t>auth_username</a:t>
            </a:r>
            <a:r>
              <a:rPr lang="en-US" dirty="0" smtClean="0"/>
              <a:t>=your-gmail-username@gmail.com</a:t>
            </a:r>
            <a:endParaRPr lang="el-GR" dirty="0" smtClean="0"/>
          </a:p>
          <a:p>
            <a:r>
              <a:rPr lang="en-US" dirty="0" err="1" smtClean="0"/>
              <a:t>auth_password</a:t>
            </a:r>
            <a:r>
              <a:rPr lang="en-US" dirty="0" smtClean="0"/>
              <a:t>=your-</a:t>
            </a:r>
            <a:r>
              <a:rPr lang="en-US" dirty="0" err="1" smtClean="0"/>
              <a:t>gmail</a:t>
            </a:r>
            <a:r>
              <a:rPr lang="en-US" dirty="0" smtClean="0"/>
              <a:t>-password</a:t>
            </a:r>
            <a:endParaRPr lang="el-GR" dirty="0" smtClean="0"/>
          </a:p>
          <a:p>
            <a:r>
              <a:rPr lang="el-GR" dirty="0" smtClean="0"/>
              <a:t>Τέλος</a:t>
            </a:r>
            <a:r>
              <a:rPr lang="en-US" dirty="0" smtClean="0"/>
              <a:t>  </a:t>
            </a:r>
            <a:r>
              <a:rPr lang="el-GR" dirty="0" smtClean="0"/>
              <a:t>φτιάξαμε ένα </a:t>
            </a:r>
            <a:r>
              <a:rPr lang="en-US" dirty="0" smtClean="0"/>
              <a:t>forgotPassword.php </a:t>
            </a:r>
            <a:r>
              <a:rPr lang="el-GR" dirty="0" smtClean="0"/>
              <a:t>και </a:t>
            </a:r>
            <a:r>
              <a:rPr lang="en-US" dirty="0" err="1" smtClean="0"/>
              <a:t>resetPassword</a:t>
            </a:r>
            <a:endParaRPr lang="el-G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>
                <a:solidFill>
                  <a:srgbClr val="FF0000"/>
                </a:solidFill>
              </a:rPr>
              <a:t>Αντιμετώπιση….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12" name="11 - Θέση περιεχομένου" descr="Στιγμιότυπο οθόνης (4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19055"/>
            <a:ext cx="8229600" cy="408825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>
                <a:solidFill>
                  <a:srgbClr val="FF0000"/>
                </a:solidFill>
              </a:rPr>
              <a:t>Αντιμετώπιση(2)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X-frame-Options Header Not Set: </a:t>
            </a:r>
            <a:r>
              <a:rPr lang="el-GR" dirty="0" smtClean="0"/>
              <a:t>Αντιμετωπίστηκε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Private IP Disclosure: </a:t>
            </a:r>
            <a:r>
              <a:rPr lang="el-GR" dirty="0" smtClean="0"/>
              <a:t>Αντιμετωπίστηκε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X-Content-Type-Options Header Missing:</a:t>
            </a:r>
            <a:r>
              <a:rPr lang="el-GR" b="1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Αντιμετωπίστηκε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Web Browser XSS Protection Not Enabled</a:t>
            </a:r>
            <a:r>
              <a:rPr lang="el-GR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response header)</a:t>
            </a:r>
            <a:r>
              <a:rPr lang="el-GR" b="1" dirty="0" smtClean="0">
                <a:solidFill>
                  <a:srgbClr val="FF0000"/>
                </a:solidFill>
              </a:rPr>
              <a:t>: </a:t>
            </a:r>
            <a:r>
              <a:rPr lang="el-GR" b="1" dirty="0" smtClean="0"/>
              <a:t>Κρισιμότητα: Χαμηλή</a:t>
            </a:r>
          </a:p>
          <a:p>
            <a:pPr>
              <a:buNone/>
            </a:pPr>
            <a:r>
              <a:rPr lang="el-GR" b="1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l-GR" dirty="0" smtClean="0">
                <a:sym typeface="Wingdings" pitchFamily="2" charset="2"/>
              </a:rPr>
              <a:t>Πλέον τα </a:t>
            </a:r>
            <a:r>
              <a:rPr lang="en-US" dirty="0" smtClean="0">
                <a:sym typeface="Wingdings" pitchFamily="2" charset="2"/>
              </a:rPr>
              <a:t>web-browser </a:t>
            </a:r>
            <a:r>
              <a:rPr lang="el-GR" dirty="0" smtClean="0">
                <a:sym typeface="Wingdings" pitchFamily="2" charset="2"/>
              </a:rPr>
              <a:t>έχουν ισχυρό </a:t>
            </a:r>
            <a:r>
              <a:rPr lang="en-US" dirty="0" smtClean="0">
                <a:sym typeface="Wingdings" pitchFamily="2" charset="2"/>
              </a:rPr>
              <a:t>Content-Security-Policy </a:t>
            </a:r>
            <a:r>
              <a:rPr lang="el-GR" dirty="0" smtClean="0">
                <a:sym typeface="Wingdings" pitchFamily="2" charset="2"/>
              </a:rPr>
              <a:t>και αποφεύγονται τέτοιου είδους ενέργειες(</a:t>
            </a:r>
            <a:r>
              <a:rPr lang="en-US" dirty="0" smtClean="0">
                <a:sym typeface="Wingdings" pitchFamily="2" charset="2"/>
              </a:rPr>
              <a:t>inline </a:t>
            </a:r>
            <a:r>
              <a:rPr lang="en-US" dirty="0" err="1" smtClean="0">
                <a:sym typeface="Wingdings" pitchFamily="2" charset="2"/>
              </a:rPr>
              <a:t>javascript</a:t>
            </a:r>
            <a:r>
              <a:rPr lang="en-US" dirty="0" smtClean="0">
                <a:sym typeface="Wingdings" pitchFamily="2" charset="2"/>
              </a:rPr>
              <a:t>)</a:t>
            </a:r>
            <a:r>
              <a:rPr lang="el-GR" dirty="0" smtClean="0">
                <a:sym typeface="Wingdings" pitchFamily="2" charset="2"/>
              </a:rPr>
              <a:t>. Οπότε το αποδεχτήκαμε σαν κίνδυνο.</a:t>
            </a:r>
            <a:endParaRPr lang="el-GR" dirty="0" smtClean="0"/>
          </a:p>
          <a:p>
            <a:pPr>
              <a:buNone/>
            </a:pP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Bruteforce</a:t>
            </a:r>
            <a:r>
              <a:rPr lang="en-US" b="1" dirty="0" smtClean="0">
                <a:solidFill>
                  <a:srgbClr val="FF0000"/>
                </a:solidFill>
              </a:rPr>
              <a:t> protection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Πήραμε μέτρα ασφάλειας, ώστε αν ένας συγκεκριμένο </a:t>
            </a:r>
            <a:r>
              <a:rPr lang="en-US" dirty="0" smtClean="0"/>
              <a:t>username </a:t>
            </a:r>
            <a:r>
              <a:rPr lang="el-GR" dirty="0" smtClean="0"/>
              <a:t>κάνει 3 φορές λάθος τον κωδικό του, τρώει </a:t>
            </a:r>
            <a:r>
              <a:rPr lang="en-US" dirty="0" smtClean="0"/>
              <a:t>ban </a:t>
            </a:r>
            <a:r>
              <a:rPr lang="el-GR" dirty="0" smtClean="0"/>
              <a:t>για 10 λεπτά.</a:t>
            </a:r>
          </a:p>
          <a:p>
            <a:r>
              <a:rPr lang="el-GR" dirty="0" smtClean="0"/>
              <a:t>Μετά από αυτά, μπορεί να ξαναδοκιμάσει με άλλες 3 προσπάθειες… κλπ.</a:t>
            </a:r>
          </a:p>
          <a:p>
            <a:r>
              <a:rPr lang="en-US" dirty="0" err="1" smtClean="0"/>
              <a:t>Recaptcha</a:t>
            </a:r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Forced HTTPS Access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Δημιουργήσαμε ένα αρχείο με ονομασία κ κατάληξη «</a:t>
            </a:r>
            <a:r>
              <a:rPr lang="el-GR" dirty="0" err="1" smtClean="0"/>
              <a:t>forceHttps.htaccess</a:t>
            </a:r>
            <a:r>
              <a:rPr lang="el-GR" dirty="0" smtClean="0"/>
              <a:t>» το οποίο αυτόματα κάνει </a:t>
            </a:r>
            <a:r>
              <a:rPr lang="en-US" dirty="0" smtClean="0"/>
              <a:t>redirect se https </a:t>
            </a:r>
            <a:r>
              <a:rPr lang="en-US" dirty="0" err="1" smtClean="0"/>
              <a:t>url</a:t>
            </a:r>
            <a:r>
              <a:rPr lang="el-GR" dirty="0" smtClean="0"/>
              <a:t>, ακόμη και αν δε το βάλει ο </a:t>
            </a:r>
            <a:r>
              <a:rPr lang="en-US" dirty="0" smtClean="0"/>
              <a:t>user </a:t>
            </a:r>
            <a:r>
              <a:rPr lang="el-GR" dirty="0" smtClean="0"/>
              <a:t>ή αν δοκιμάσει να το σβήσει.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The End!</a:t>
            </a:r>
            <a:endParaRPr lang="el-GR" sz="5400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Τίτλος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439718"/>
          </a:xfrm>
        </p:spPr>
        <p:txBody>
          <a:bodyPr>
            <a:noAutofit/>
          </a:bodyPr>
          <a:lstStyle/>
          <a:p>
            <a:r>
              <a:rPr lang="el-GR" sz="3600" b="1" dirty="0" smtClean="0">
                <a:solidFill>
                  <a:srgbClr val="FF0000"/>
                </a:solidFill>
              </a:rPr>
              <a:t>  Χαρτογράφηση</a:t>
            </a:r>
            <a:endParaRPr lang="el-GR" sz="3600" b="1" dirty="0">
              <a:solidFill>
                <a:srgbClr val="FF0000"/>
              </a:solidFill>
            </a:endParaRP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785794"/>
            <a:ext cx="4038600" cy="5340369"/>
          </a:xfrm>
        </p:spPr>
        <p:txBody>
          <a:bodyPr>
            <a:normAutofit fontScale="32500" lnSpcReduction="20000"/>
          </a:bodyPr>
          <a:lstStyle/>
          <a:p>
            <a:r>
              <a:rPr lang="el-GR" b="1" u="sng" dirty="0" smtClean="0"/>
              <a:t>ΧΑΡΤΟΓΡΑΦΗΣΗ Ι</a:t>
            </a:r>
            <a:endParaRPr lang="el-GR" dirty="0" smtClean="0"/>
          </a:p>
          <a:p>
            <a:r>
              <a:rPr lang="el-GR" dirty="0" smtClean="0"/>
              <a:t> </a:t>
            </a:r>
          </a:p>
          <a:p>
            <a:pPr lvl="0"/>
            <a:r>
              <a:rPr lang="el-GR" b="1" dirty="0" smtClean="0"/>
              <a:t>Μισθοδοσία – Λογιστήριο	</a:t>
            </a:r>
            <a:endParaRPr lang="el-GR" dirty="0" smtClean="0"/>
          </a:p>
          <a:p>
            <a:r>
              <a:rPr lang="el-GR" dirty="0" smtClean="0"/>
              <a:t>	Δεδομένα:</a:t>
            </a:r>
          </a:p>
          <a:p>
            <a:pPr lvl="0"/>
            <a:r>
              <a:rPr lang="el-GR" dirty="0" smtClean="0"/>
              <a:t>Προσωπικά δεδομένα υπαλλήλων</a:t>
            </a:r>
          </a:p>
          <a:p>
            <a:pPr lvl="0"/>
            <a:r>
              <a:rPr lang="el-GR" dirty="0" smtClean="0"/>
              <a:t>Προσωπικά δεδομένα πελατών</a:t>
            </a:r>
          </a:p>
          <a:p>
            <a:pPr lvl="0"/>
            <a:r>
              <a:rPr lang="el-GR" dirty="0" smtClean="0"/>
              <a:t>Τιμολόγια</a:t>
            </a:r>
          </a:p>
          <a:p>
            <a:pPr lvl="0"/>
            <a:r>
              <a:rPr lang="el-GR" dirty="0" smtClean="0"/>
              <a:t>Συμβάσεις.</a:t>
            </a:r>
          </a:p>
          <a:p>
            <a:r>
              <a:rPr lang="el-GR" dirty="0" smtClean="0"/>
              <a:t> </a:t>
            </a:r>
          </a:p>
          <a:p>
            <a:r>
              <a:rPr lang="en-US" dirty="0" smtClean="0"/>
              <a:t> </a:t>
            </a:r>
            <a:endParaRPr lang="el-GR" dirty="0" smtClean="0"/>
          </a:p>
          <a:p>
            <a:r>
              <a:rPr lang="en-US" dirty="0" smtClean="0"/>
              <a:t> </a:t>
            </a:r>
            <a:endParaRPr lang="el-GR" dirty="0" smtClean="0"/>
          </a:p>
          <a:p>
            <a:pPr lvl="0"/>
            <a:r>
              <a:rPr lang="el-GR" b="1" dirty="0" smtClean="0"/>
              <a:t>Συστήματα:</a:t>
            </a:r>
            <a:endParaRPr lang="el-GR" dirty="0" smtClean="0"/>
          </a:p>
          <a:p>
            <a:r>
              <a:rPr lang="en-US" b="1" u="sng" dirty="0" smtClean="0"/>
              <a:t>(1) Main Network:</a:t>
            </a:r>
            <a:endParaRPr lang="el-GR" dirty="0" smtClean="0"/>
          </a:p>
          <a:p>
            <a:r>
              <a:rPr lang="en-US" dirty="0" smtClean="0"/>
              <a:t>– Main Router – HW Router</a:t>
            </a:r>
            <a:endParaRPr lang="el-GR" dirty="0" smtClean="0"/>
          </a:p>
          <a:p>
            <a:r>
              <a:rPr lang="en-US" dirty="0" smtClean="0"/>
              <a:t>– Main Switch – HW Switch</a:t>
            </a:r>
            <a:endParaRPr lang="el-GR" dirty="0" smtClean="0"/>
          </a:p>
          <a:p>
            <a:r>
              <a:rPr lang="en-US" dirty="0" smtClean="0"/>
              <a:t>– Firewall – Firewall SW </a:t>
            </a:r>
            <a:endParaRPr lang="el-GR" dirty="0" smtClean="0"/>
          </a:p>
          <a:p>
            <a:r>
              <a:rPr lang="el-GR" dirty="0" smtClean="0"/>
              <a:t> </a:t>
            </a:r>
          </a:p>
          <a:p>
            <a:r>
              <a:rPr lang="el-GR" b="1" u="sng" dirty="0" smtClean="0"/>
              <a:t>(2) </a:t>
            </a:r>
            <a:r>
              <a:rPr lang="en-US" b="1" u="sng" dirty="0" smtClean="0"/>
              <a:t>ERP System:</a:t>
            </a:r>
            <a:endParaRPr lang="el-GR" dirty="0" smtClean="0"/>
          </a:p>
          <a:p>
            <a:pPr lvl="0"/>
            <a:r>
              <a:rPr lang="en-US" dirty="0" smtClean="0"/>
              <a:t>Application Server</a:t>
            </a:r>
            <a:endParaRPr lang="el-GR" dirty="0" smtClean="0"/>
          </a:p>
          <a:p>
            <a:r>
              <a:rPr lang="en-US" dirty="0" smtClean="0"/>
              <a:t>- DELL Computer System – HW Server</a:t>
            </a:r>
            <a:endParaRPr lang="el-GR" dirty="0" smtClean="0"/>
          </a:p>
          <a:p>
            <a:r>
              <a:rPr lang="en-US" dirty="0" smtClean="0"/>
              <a:t>- Linux Server – OS</a:t>
            </a:r>
            <a:endParaRPr lang="el-GR" dirty="0" smtClean="0"/>
          </a:p>
          <a:p>
            <a:r>
              <a:rPr lang="en-US" dirty="0" smtClean="0"/>
              <a:t>- ERP Software</a:t>
            </a:r>
            <a:endParaRPr lang="el-GR" dirty="0" smtClean="0"/>
          </a:p>
          <a:p>
            <a:r>
              <a:rPr lang="el-GR" dirty="0" smtClean="0"/>
              <a:t> </a:t>
            </a:r>
          </a:p>
          <a:p>
            <a:r>
              <a:rPr lang="el-GR" dirty="0" smtClean="0"/>
              <a:t> </a:t>
            </a:r>
          </a:p>
          <a:p>
            <a:pPr lvl="0"/>
            <a:r>
              <a:rPr lang="en-US" dirty="0" smtClean="0"/>
              <a:t>DB Server</a:t>
            </a:r>
            <a:endParaRPr lang="el-GR" dirty="0" smtClean="0"/>
          </a:p>
          <a:p>
            <a:r>
              <a:rPr lang="en-US" dirty="0" smtClean="0"/>
              <a:t>- DELL Computer System</a:t>
            </a:r>
            <a:endParaRPr lang="el-GR" dirty="0" smtClean="0"/>
          </a:p>
          <a:p>
            <a:r>
              <a:rPr lang="en-US" dirty="0" smtClean="0"/>
              <a:t>- Linux Server</a:t>
            </a:r>
            <a:endParaRPr lang="el-GR" dirty="0" smtClean="0"/>
          </a:p>
          <a:p>
            <a:r>
              <a:rPr lang="en-US" dirty="0" smtClean="0"/>
              <a:t>- SQL Server 2008 – DB Server SW</a:t>
            </a:r>
            <a:endParaRPr lang="el-GR" dirty="0" smtClean="0"/>
          </a:p>
          <a:p>
            <a:r>
              <a:rPr lang="en-US" dirty="0" smtClean="0"/>
              <a:t> </a:t>
            </a:r>
            <a:endParaRPr lang="el-GR" dirty="0" smtClean="0"/>
          </a:p>
          <a:p>
            <a:r>
              <a:rPr lang="en-US" b="1" u="sng" dirty="0" smtClean="0"/>
              <a:t>(3) Workstations:</a:t>
            </a:r>
            <a:endParaRPr lang="el-GR" dirty="0" smtClean="0"/>
          </a:p>
          <a:p>
            <a:r>
              <a:rPr lang="en-US" dirty="0" smtClean="0"/>
              <a:t>– Windows 10 – OS</a:t>
            </a:r>
            <a:endParaRPr lang="el-GR" dirty="0" smtClean="0"/>
          </a:p>
          <a:p>
            <a:r>
              <a:rPr lang="en-US" dirty="0" smtClean="0"/>
              <a:t>– DELL – HW – Workstation</a:t>
            </a:r>
            <a:endParaRPr lang="el-GR" dirty="0" smtClean="0"/>
          </a:p>
          <a:p>
            <a:r>
              <a:rPr lang="en-US" dirty="0" smtClean="0"/>
              <a:t>– Office 2007 – SW</a:t>
            </a:r>
            <a:endParaRPr lang="el-GR" dirty="0"/>
          </a:p>
        </p:txBody>
      </p:sp>
      <p:sp>
        <p:nvSpPr>
          <p:cNvPr id="7" name="6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785794"/>
            <a:ext cx="4038600" cy="5340369"/>
          </a:xfrm>
        </p:spPr>
        <p:txBody>
          <a:bodyPr>
            <a:normAutofit fontScale="32500" lnSpcReduction="20000"/>
          </a:bodyPr>
          <a:lstStyle/>
          <a:p>
            <a:r>
              <a:rPr lang="el-GR" b="1" u="sng" dirty="0" smtClean="0"/>
              <a:t>ΧΑΡΤΟΓΡΑΦΗΣΗ Ι</a:t>
            </a:r>
            <a:r>
              <a:rPr lang="en-US" b="1" u="sng" dirty="0" smtClean="0"/>
              <a:t>I</a:t>
            </a:r>
            <a:endParaRPr lang="el-GR" dirty="0" smtClean="0"/>
          </a:p>
          <a:p>
            <a:r>
              <a:rPr lang="el-GR" dirty="0" smtClean="0"/>
              <a:t> </a:t>
            </a:r>
          </a:p>
          <a:p>
            <a:pPr lvl="0"/>
            <a:r>
              <a:rPr lang="en-US" b="1" dirty="0" smtClean="0"/>
              <a:t>Web Site</a:t>
            </a:r>
            <a:endParaRPr lang="el-GR" dirty="0" smtClean="0"/>
          </a:p>
          <a:p>
            <a:r>
              <a:rPr lang="el-GR" dirty="0" smtClean="0"/>
              <a:t>	</a:t>
            </a:r>
            <a:r>
              <a:rPr lang="en-US" dirty="0" smtClean="0"/>
              <a:t>	</a:t>
            </a:r>
            <a:r>
              <a:rPr lang="el-GR" dirty="0" smtClean="0"/>
              <a:t>Δεδομένα:</a:t>
            </a:r>
          </a:p>
          <a:p>
            <a:pPr lvl="0"/>
            <a:r>
              <a:rPr lang="el-GR" dirty="0" smtClean="0"/>
              <a:t>Πηγαίος κώδικας</a:t>
            </a:r>
          </a:p>
          <a:p>
            <a:pPr lvl="0"/>
            <a:r>
              <a:rPr lang="en-US" dirty="0" smtClean="0"/>
              <a:t>Configuration Data</a:t>
            </a:r>
            <a:endParaRPr lang="el-GR" dirty="0" smtClean="0"/>
          </a:p>
          <a:p>
            <a:r>
              <a:rPr lang="el-GR" dirty="0" smtClean="0"/>
              <a:t> </a:t>
            </a:r>
          </a:p>
          <a:p>
            <a:r>
              <a:rPr lang="el-GR" dirty="0" smtClean="0"/>
              <a:t> </a:t>
            </a:r>
          </a:p>
          <a:p>
            <a:r>
              <a:rPr lang="el-GR" dirty="0" smtClean="0"/>
              <a:t> </a:t>
            </a:r>
          </a:p>
          <a:p>
            <a:pPr lvl="0"/>
            <a:r>
              <a:rPr lang="el-GR" b="1" dirty="0" smtClean="0"/>
              <a:t>Συστήματα:</a:t>
            </a:r>
            <a:endParaRPr lang="el-GR" dirty="0" smtClean="0"/>
          </a:p>
          <a:p>
            <a:r>
              <a:rPr lang="el-GR" dirty="0" smtClean="0"/>
              <a:t> </a:t>
            </a:r>
          </a:p>
          <a:p>
            <a:r>
              <a:rPr lang="en-US" b="1" u="sng" dirty="0" smtClean="0"/>
              <a:t>(1) Main Network:</a:t>
            </a:r>
            <a:endParaRPr lang="el-GR" dirty="0" smtClean="0"/>
          </a:p>
          <a:p>
            <a:r>
              <a:rPr lang="en-US" dirty="0" smtClean="0"/>
              <a:t>– Main Router – HW Router</a:t>
            </a:r>
            <a:endParaRPr lang="el-GR" dirty="0" smtClean="0"/>
          </a:p>
          <a:p>
            <a:r>
              <a:rPr lang="en-US" dirty="0" smtClean="0"/>
              <a:t>– Main Switch – HW Switch</a:t>
            </a:r>
            <a:endParaRPr lang="el-GR" dirty="0" smtClean="0"/>
          </a:p>
          <a:p>
            <a:r>
              <a:rPr lang="en-US" dirty="0" smtClean="0"/>
              <a:t>– Firewall – Firewall SW </a:t>
            </a:r>
            <a:endParaRPr lang="el-GR" dirty="0" smtClean="0"/>
          </a:p>
          <a:p>
            <a:r>
              <a:rPr lang="el-GR" dirty="0" smtClean="0"/>
              <a:t> </a:t>
            </a:r>
          </a:p>
          <a:p>
            <a:r>
              <a:rPr lang="en-US" b="1" u="sng" dirty="0" smtClean="0"/>
              <a:t>(2) Web Server:</a:t>
            </a:r>
            <a:endParaRPr lang="el-GR" dirty="0" smtClean="0"/>
          </a:p>
          <a:p>
            <a:r>
              <a:rPr lang="en-US" dirty="0" smtClean="0"/>
              <a:t>- DELL Server – HW</a:t>
            </a:r>
            <a:endParaRPr lang="el-GR" dirty="0" smtClean="0"/>
          </a:p>
          <a:p>
            <a:r>
              <a:rPr lang="en-US" dirty="0" smtClean="0"/>
              <a:t>- Kali Linux 2017.2 – OS</a:t>
            </a:r>
            <a:endParaRPr lang="el-GR" dirty="0" smtClean="0"/>
          </a:p>
          <a:p>
            <a:r>
              <a:rPr lang="en-US" dirty="0" smtClean="0"/>
              <a:t>- Apache Server – Web Server SW</a:t>
            </a:r>
            <a:endParaRPr lang="el-GR" dirty="0" smtClean="0"/>
          </a:p>
          <a:p>
            <a:r>
              <a:rPr lang="en-US" dirty="0" smtClean="0"/>
              <a:t> </a:t>
            </a:r>
            <a:endParaRPr lang="el-GR" dirty="0" smtClean="0"/>
          </a:p>
          <a:p>
            <a:r>
              <a:rPr lang="en-US" dirty="0" smtClean="0"/>
              <a:t> </a:t>
            </a:r>
            <a:endParaRPr lang="el-GR" dirty="0" smtClean="0"/>
          </a:p>
          <a:p>
            <a:r>
              <a:rPr lang="en-US" dirty="0" smtClean="0"/>
              <a:t> </a:t>
            </a:r>
            <a:endParaRPr lang="el-GR" dirty="0" smtClean="0"/>
          </a:p>
          <a:p>
            <a:r>
              <a:rPr lang="en-US" dirty="0" smtClean="0"/>
              <a:t> </a:t>
            </a:r>
            <a:endParaRPr lang="el-GR" dirty="0" smtClean="0"/>
          </a:p>
          <a:p>
            <a:r>
              <a:rPr lang="en-US" b="1" u="sng" dirty="0" smtClean="0"/>
              <a:t>(3) DB Server:</a:t>
            </a:r>
            <a:endParaRPr lang="el-GR" dirty="0" smtClean="0"/>
          </a:p>
          <a:p>
            <a:r>
              <a:rPr lang="en-US" dirty="0" smtClean="0"/>
              <a:t>– DELL Server – HW </a:t>
            </a:r>
            <a:endParaRPr lang="el-GR" dirty="0" smtClean="0"/>
          </a:p>
          <a:p>
            <a:r>
              <a:rPr lang="en-US" dirty="0" smtClean="0"/>
              <a:t>– Kali Linux 2017.2 – OS</a:t>
            </a:r>
            <a:endParaRPr lang="el-GR" dirty="0" smtClean="0"/>
          </a:p>
          <a:p>
            <a:r>
              <a:rPr lang="en-US" dirty="0" smtClean="0"/>
              <a:t>– </a:t>
            </a:r>
            <a:r>
              <a:rPr lang="en-US" dirty="0" err="1" smtClean="0"/>
              <a:t>MySQL</a:t>
            </a:r>
            <a:r>
              <a:rPr lang="en-US" dirty="0" smtClean="0"/>
              <a:t> Server – DB Server SW </a:t>
            </a:r>
            <a:endParaRPr lang="el-GR" dirty="0" smtClean="0"/>
          </a:p>
          <a:p>
            <a:r>
              <a:rPr lang="en-US" dirty="0" smtClean="0"/>
              <a:t> </a:t>
            </a:r>
            <a:endParaRPr lang="el-GR" dirty="0" smtClean="0"/>
          </a:p>
          <a:p>
            <a:r>
              <a:rPr lang="en-US" b="1" u="sng" dirty="0" smtClean="0"/>
              <a:t>(4) Admin Workstation:</a:t>
            </a:r>
            <a:endParaRPr lang="el-GR" dirty="0" smtClean="0"/>
          </a:p>
          <a:p>
            <a:r>
              <a:rPr lang="en-US" dirty="0" smtClean="0"/>
              <a:t>– Windows 10 – OS</a:t>
            </a:r>
            <a:endParaRPr lang="el-GR" dirty="0" smtClean="0"/>
          </a:p>
          <a:p>
            <a:r>
              <a:rPr lang="en-US" dirty="0" smtClean="0"/>
              <a:t>– Office 2007 – SW 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Δημιουργία πιστοποιητικού </a:t>
            </a:r>
            <a:r>
              <a:rPr lang="en-US" b="1" dirty="0" smtClean="0">
                <a:solidFill>
                  <a:srgbClr val="FF0000"/>
                </a:solidFill>
              </a:rPr>
              <a:t>Web Server, </a:t>
            </a:r>
            <a:r>
              <a:rPr lang="el-GR" b="1" dirty="0" smtClean="0">
                <a:solidFill>
                  <a:srgbClr val="FF0000"/>
                </a:solidFill>
              </a:rPr>
              <a:t>με χρήση </a:t>
            </a:r>
            <a:r>
              <a:rPr lang="en-US" b="1" dirty="0" smtClean="0">
                <a:solidFill>
                  <a:srgbClr val="FF0000"/>
                </a:solidFill>
              </a:rPr>
              <a:t>Open SSL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Δημιουργία αυτό-υπογεγραμμένου πιστοποιητικού για την Αρχή Πιστοποίησης και ιδιωτικού και δημόσιου κλειδιού, με </a:t>
            </a:r>
            <a:r>
              <a:rPr lang="en-US" sz="2400" dirty="0" smtClean="0"/>
              <a:t>RSA</a:t>
            </a:r>
            <a:r>
              <a:rPr lang="el-GR" sz="2400" dirty="0" smtClean="0"/>
              <a:t>,</a:t>
            </a:r>
            <a:r>
              <a:rPr lang="en-US" sz="2400" dirty="0" err="1" smtClean="0"/>
              <a:t>sha</a:t>
            </a:r>
            <a:r>
              <a:rPr lang="el-GR" sz="2400" dirty="0" smtClean="0"/>
              <a:t>1, διάρκειας 4 ετών</a:t>
            </a:r>
            <a:r>
              <a:rPr lang="en-US" sz="2400" dirty="0" smtClean="0"/>
              <a:t>.</a:t>
            </a:r>
          </a:p>
          <a:p>
            <a:r>
              <a:rPr lang="el-GR" sz="2400" dirty="0" smtClean="0"/>
              <a:t>Δημιουργία Ιδιωτικού κλειδιού και αυτό-υπογεγραμμένου πιστοποιητικού για κάθε χρήστη της σελίδας.</a:t>
            </a:r>
          </a:p>
          <a:p>
            <a:r>
              <a:rPr lang="el-GR" sz="2400" dirty="0" smtClean="0"/>
              <a:t>Δημιουργία πιστοποιητικού χρήστη και υπογραφή του από την </a:t>
            </a:r>
            <a:r>
              <a:rPr lang="en-US" sz="2400" dirty="0" smtClean="0"/>
              <a:t>CA</a:t>
            </a:r>
            <a:r>
              <a:rPr lang="el-GR" sz="2400" dirty="0" smtClean="0"/>
              <a:t>, διάρκειας 2 ετών.</a:t>
            </a:r>
          </a:p>
          <a:p>
            <a:endParaRPr lang="el-GR" sz="2400" dirty="0" smtClean="0"/>
          </a:p>
          <a:p>
            <a:endParaRPr lang="el-GR" sz="2400" dirty="0" smtClean="0"/>
          </a:p>
          <a:p>
            <a:endParaRPr lang="el-GR" sz="2400" dirty="0" smtClean="0"/>
          </a:p>
          <a:p>
            <a:endParaRPr lang="el-G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LDAP</a:t>
            </a:r>
            <a:endParaRPr lang="el-GR" sz="4000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Δημιουργία της δομής του </a:t>
            </a:r>
            <a:r>
              <a:rPr lang="en-US" dirty="0" err="1" smtClean="0"/>
              <a:t>LDAP:Admins,Users</a:t>
            </a:r>
            <a:r>
              <a:rPr lang="en-US" dirty="0" smtClean="0"/>
              <a:t> </a:t>
            </a:r>
            <a:r>
              <a:rPr lang="el-GR" dirty="0" smtClean="0"/>
              <a:t>και τα </a:t>
            </a:r>
            <a:r>
              <a:rPr lang="en-US" dirty="0" smtClean="0"/>
              <a:t>Attributes </a:t>
            </a:r>
            <a:r>
              <a:rPr lang="el-GR" dirty="0" smtClean="0"/>
              <a:t>αυτών.</a:t>
            </a:r>
            <a:endParaRPr lang="en-US" dirty="0" smtClean="0"/>
          </a:p>
          <a:p>
            <a:r>
              <a:rPr lang="el-GR" dirty="0" smtClean="0"/>
              <a:t>Σκοπός είναι να γίνεται το </a:t>
            </a:r>
            <a:r>
              <a:rPr lang="en-US" dirty="0" smtClean="0"/>
              <a:t>Login,</a:t>
            </a:r>
            <a:r>
              <a:rPr lang="el-GR" dirty="0" smtClean="0"/>
              <a:t> </a:t>
            </a:r>
            <a:r>
              <a:rPr lang="en-US" dirty="0" smtClean="0"/>
              <a:t>Register </a:t>
            </a:r>
            <a:r>
              <a:rPr lang="el-GR" dirty="0" smtClean="0"/>
              <a:t>μέσω αυτού.</a:t>
            </a:r>
          </a:p>
          <a:p>
            <a:r>
              <a:rPr lang="el-GR" dirty="0" smtClean="0"/>
              <a:t>Προσθέσαμε τα </a:t>
            </a:r>
            <a:r>
              <a:rPr lang="en-US" dirty="0" smtClean="0"/>
              <a:t>certificate </a:t>
            </a:r>
            <a:r>
              <a:rPr lang="el-GR" dirty="0" smtClean="0"/>
              <a:t>του κάθε χρήστη μέσα στον </a:t>
            </a:r>
            <a:r>
              <a:rPr lang="en-US" dirty="0" smtClean="0"/>
              <a:t>LDAP.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/>
          </a:bodyPr>
          <a:lstStyle/>
          <a:p>
            <a:r>
              <a:rPr lang="el-GR" sz="4000" b="1" dirty="0" smtClean="0">
                <a:solidFill>
                  <a:srgbClr val="FF0000"/>
                </a:solidFill>
              </a:rPr>
              <a:t>Τεχνικός Έλεγχος Αδυναμιών</a:t>
            </a:r>
            <a:endParaRPr lang="el-GR" sz="4000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Εργαλεία που χρησιμοποιήθηκαν για τον </a:t>
            </a:r>
            <a:r>
              <a:rPr lang="el-GR" dirty="0" err="1" smtClean="0"/>
              <a:t>έλεγεχο</a:t>
            </a:r>
            <a:r>
              <a:rPr lang="el-GR" dirty="0" smtClean="0"/>
              <a:t>: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Nmap</a:t>
            </a:r>
            <a:r>
              <a:rPr lang="en-US" dirty="0" smtClean="0"/>
              <a:t> – </a:t>
            </a:r>
            <a:r>
              <a:rPr lang="el-GR" dirty="0" smtClean="0"/>
              <a:t>Για την χαρτογράφηση του συστήματος και συλλογή πληροφοριών.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Nessus</a:t>
            </a:r>
            <a:r>
              <a:rPr lang="en-US" dirty="0" smtClean="0"/>
              <a:t> – </a:t>
            </a:r>
            <a:r>
              <a:rPr lang="el-GR" dirty="0" smtClean="0"/>
              <a:t>Ανίχνευση αδυναμιών σε επίπεδο υποδομής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OWASP-ZAP</a:t>
            </a:r>
            <a:r>
              <a:rPr lang="el-GR" dirty="0" smtClean="0"/>
              <a:t> - Ανίχνευση αδυναμιών της </a:t>
            </a:r>
            <a:r>
              <a:rPr lang="en-US" dirty="0" smtClean="0"/>
              <a:t>Web </a:t>
            </a:r>
            <a:r>
              <a:rPr lang="el-GR" dirty="0" smtClean="0"/>
              <a:t>εφαρμογής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Αδυναμίες που εντοπίστηκαν από το </a:t>
            </a:r>
            <a:r>
              <a:rPr lang="en-US" b="1" dirty="0" err="1" smtClean="0">
                <a:solidFill>
                  <a:srgbClr val="FF0000"/>
                </a:solidFill>
              </a:rPr>
              <a:t>Nessus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5" name="4 - Θέση περιεχομένου" descr="Στιγμιότυπο οθόνης (4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28613"/>
            <a:ext cx="8229600" cy="346913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Αντιμετώπιση Αδυναμιών του </a:t>
            </a:r>
            <a:r>
              <a:rPr lang="en-US" b="1" dirty="0" err="1" smtClean="0">
                <a:solidFill>
                  <a:srgbClr val="FF0000"/>
                </a:solidFill>
              </a:rPr>
              <a:t>Nessus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HTTP TRACE</a:t>
            </a:r>
            <a:r>
              <a:rPr lang="el-GR" sz="2400" b="1" dirty="0" smtClean="0">
                <a:solidFill>
                  <a:srgbClr val="FF0000"/>
                </a:solidFill>
              </a:rPr>
              <a:t> / </a:t>
            </a:r>
            <a:r>
              <a:rPr lang="en-US" sz="2400" b="1" dirty="0" smtClean="0">
                <a:solidFill>
                  <a:srgbClr val="FF0000"/>
                </a:solidFill>
              </a:rPr>
              <a:t>TRACK Methods Allowed</a:t>
            </a:r>
            <a:r>
              <a:rPr lang="el-GR" sz="2400" b="1" dirty="0" smtClean="0">
                <a:solidFill>
                  <a:srgbClr val="FF0000"/>
                </a:solidFill>
              </a:rPr>
              <a:t>: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l-GR" sz="2400" dirty="0" smtClean="0"/>
              <a:t>Πήγαμε στο </a:t>
            </a:r>
            <a:r>
              <a:rPr lang="en-US" sz="2400" dirty="0" smtClean="0"/>
              <a:t>path</a:t>
            </a:r>
            <a:r>
              <a:rPr lang="el-GR" sz="2400" dirty="0" smtClean="0"/>
              <a:t>: </a:t>
            </a:r>
            <a:r>
              <a:rPr lang="en-US" sz="2400" dirty="0" smtClean="0"/>
              <a:t>C</a:t>
            </a:r>
            <a:r>
              <a:rPr lang="el-GR" sz="2400" dirty="0" smtClean="0"/>
              <a:t>:\</a:t>
            </a:r>
            <a:r>
              <a:rPr lang="en-US" sz="2400" dirty="0" err="1" smtClean="0"/>
              <a:t>xampp</a:t>
            </a:r>
            <a:r>
              <a:rPr lang="el-GR" sz="2400" dirty="0" smtClean="0"/>
              <a:t>\</a:t>
            </a:r>
            <a:r>
              <a:rPr lang="en-US" sz="2400" dirty="0" smtClean="0"/>
              <a:t>apache</a:t>
            </a:r>
            <a:r>
              <a:rPr lang="el-GR" sz="2400" dirty="0" smtClean="0"/>
              <a:t>\</a:t>
            </a:r>
            <a:r>
              <a:rPr lang="en-US" sz="2400" dirty="0" smtClean="0"/>
              <a:t>conf</a:t>
            </a:r>
            <a:r>
              <a:rPr lang="el-GR" sz="2400" dirty="0" smtClean="0"/>
              <a:t>\</a:t>
            </a:r>
            <a:r>
              <a:rPr lang="en-US" sz="2400" dirty="0" err="1" smtClean="0"/>
              <a:t>httpd</a:t>
            </a:r>
            <a:r>
              <a:rPr lang="el-GR" sz="2400" dirty="0" smtClean="0"/>
              <a:t>.</a:t>
            </a:r>
            <a:r>
              <a:rPr lang="en-US" sz="2400" dirty="0" smtClean="0"/>
              <a:t>conf</a:t>
            </a:r>
            <a:endParaRPr lang="el-GR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l-GR" sz="2400" dirty="0" smtClean="0"/>
              <a:t>Επεξεργαστήκαμε το αρχείο</a:t>
            </a:r>
            <a:r>
              <a:rPr lang="en-US" sz="2400" dirty="0" smtClean="0"/>
              <a:t> “</a:t>
            </a:r>
            <a:r>
              <a:rPr lang="en-US" sz="2400" dirty="0" err="1" smtClean="0"/>
              <a:t>httpd.conf</a:t>
            </a:r>
            <a:r>
              <a:rPr lang="en-US" sz="2400" dirty="0" smtClean="0"/>
              <a:t>”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l-GR" sz="2400" dirty="0" smtClean="0"/>
              <a:t>και προσθέσαμε την εντολή </a:t>
            </a:r>
            <a:r>
              <a:rPr lang="el-GR" sz="2400" b="1" dirty="0" smtClean="0"/>
              <a:t>“</a:t>
            </a:r>
            <a:r>
              <a:rPr lang="en-US" sz="2400" b="1" dirty="0" err="1" smtClean="0"/>
              <a:t>TraceEnable</a:t>
            </a:r>
            <a:r>
              <a:rPr lang="en-US" sz="2400" b="1" dirty="0" smtClean="0"/>
              <a:t> off</a:t>
            </a:r>
            <a:r>
              <a:rPr lang="el-GR" b="1" dirty="0" smtClean="0"/>
              <a:t>” </a:t>
            </a:r>
          </a:p>
          <a:p>
            <a:r>
              <a:rPr lang="el-GR" sz="2400" b="1" dirty="0" smtClean="0">
                <a:solidFill>
                  <a:srgbClr val="FF0000"/>
                </a:solidFill>
              </a:rPr>
              <a:t>SMB </a:t>
            </a:r>
            <a:r>
              <a:rPr lang="el-GR" sz="2400" b="1" dirty="0" err="1" smtClean="0">
                <a:solidFill>
                  <a:srgbClr val="FF0000"/>
                </a:solidFill>
              </a:rPr>
              <a:t>Signing</a:t>
            </a:r>
            <a:r>
              <a:rPr lang="el-GR" sz="2400" b="1" dirty="0" smtClean="0">
                <a:solidFill>
                  <a:srgbClr val="FF0000"/>
                </a:solidFill>
              </a:rPr>
              <a:t> </a:t>
            </a:r>
            <a:r>
              <a:rPr lang="el-GR" sz="2400" b="1" dirty="0" err="1" smtClean="0">
                <a:solidFill>
                  <a:srgbClr val="FF0000"/>
                </a:solidFill>
              </a:rPr>
              <a:t>Disabled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2400" dirty="0" smtClean="0"/>
              <a:t>Στον σύστημα  στο οποίο τρέχει η σελίδα έχει </a:t>
            </a:r>
            <a:r>
              <a:rPr lang="en-US" sz="2400" dirty="0" smtClean="0"/>
              <a:t>disabled SMB</a:t>
            </a:r>
            <a:r>
              <a:rPr lang="el-GR" sz="2400" dirty="0" smtClean="0"/>
              <a:t>(</a:t>
            </a:r>
            <a:r>
              <a:rPr lang="en-US" sz="2400" dirty="0" smtClean="0"/>
              <a:t>Service message block</a:t>
            </a:r>
            <a:r>
              <a:rPr lang="el-GR" sz="2400" dirty="0" smtClean="0"/>
              <a:t>) και εμείς κάναμε τις παρακάτω ενέργειες για να το ενεργοποιήσουμε 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Cmd</a:t>
            </a:r>
            <a:endParaRPr lang="el-GR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l-GR" sz="2400" dirty="0" smtClean="0"/>
              <a:t>Πληκτρολογούμε </a:t>
            </a:r>
            <a:r>
              <a:rPr lang="en-US" sz="2400" dirty="0" smtClean="0"/>
              <a:t>“regedit.exe”</a:t>
            </a:r>
            <a:endParaRPr lang="el-GR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l-GR" sz="2400" dirty="0" smtClean="0"/>
              <a:t>Βρίσκουμε το </a:t>
            </a:r>
            <a:r>
              <a:rPr lang="en-US" sz="2400" dirty="0" err="1" smtClean="0"/>
              <a:t>hlkey_local_machine</a:t>
            </a:r>
            <a:endParaRPr lang="el-GR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l-GR" sz="2400" dirty="0" smtClean="0"/>
              <a:t>Πάμε στο </a:t>
            </a:r>
            <a:r>
              <a:rPr lang="en-US" sz="2400" dirty="0" smtClean="0"/>
              <a:t>system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current control </a:t>
            </a:r>
            <a:r>
              <a:rPr lang="en-US" sz="2400" dirty="0" err="1" smtClean="0"/>
              <a:t>set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service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lanmanserver</a:t>
            </a:r>
            <a:endParaRPr lang="el-GR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l-GR" sz="2400" dirty="0" smtClean="0"/>
              <a:t>Πάμε στις μεταβλητές(δεξί παράθυρο) και δημιουργούμε μια νέα μεταβλητή τύπου </a:t>
            </a:r>
            <a:r>
              <a:rPr lang="en-US" sz="2400" dirty="0" smtClean="0"/>
              <a:t>DWORD</a:t>
            </a:r>
            <a:r>
              <a:rPr lang="el-GR" sz="2400" dirty="0" smtClean="0"/>
              <a:t> 32-</a:t>
            </a:r>
            <a:r>
              <a:rPr lang="en-US" sz="2400" dirty="0" smtClean="0"/>
              <a:t>bit </a:t>
            </a:r>
            <a:r>
              <a:rPr lang="el-GR" sz="2400" dirty="0" smtClean="0"/>
              <a:t>με ονομασία </a:t>
            </a:r>
            <a:r>
              <a:rPr lang="en-US" sz="2400" dirty="0" smtClean="0"/>
              <a:t>SMB</a:t>
            </a:r>
            <a:r>
              <a:rPr lang="el-GR" sz="2400" dirty="0" smtClean="0"/>
              <a:t>1.</a:t>
            </a:r>
          </a:p>
          <a:p>
            <a:pPr marL="457200" lvl="0" indent="-457200">
              <a:buFont typeface="+mj-lt"/>
              <a:buAutoNum type="arabicPeriod"/>
            </a:pPr>
            <a:r>
              <a:rPr lang="el-GR" sz="2400" dirty="0" smtClean="0"/>
              <a:t>Την τροποποιούμε και της βάζουμε την τιμή 1(</a:t>
            </a:r>
            <a:r>
              <a:rPr lang="el-GR" sz="2400" dirty="0" err="1" smtClean="0"/>
              <a:t>Enable=1</a:t>
            </a:r>
            <a:r>
              <a:rPr lang="el-GR" sz="2400" dirty="0" smtClean="0"/>
              <a:t> , Disable=0).</a:t>
            </a:r>
          </a:p>
          <a:p>
            <a:pPr marL="457200" indent="-457200">
              <a:buNone/>
            </a:pPr>
            <a:r>
              <a:rPr lang="en-US" sz="2400" dirty="0" smtClean="0"/>
              <a:t>	</a:t>
            </a:r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l-GR" sz="2400" dirty="0" smtClean="0"/>
              <a:t>Με αυτό τον τρόπο μπλοκάρουμε το ‘</a:t>
            </a:r>
            <a:r>
              <a:rPr lang="en-US" sz="2400" dirty="0" smtClean="0"/>
              <a:t>eternal blue </a:t>
            </a:r>
            <a:r>
              <a:rPr lang="el-GR" sz="2400" dirty="0" smtClean="0"/>
              <a:t>‘ </a:t>
            </a:r>
            <a:r>
              <a:rPr lang="en-US" sz="2400" dirty="0" smtClean="0"/>
              <a:t>exploit </a:t>
            </a:r>
            <a:r>
              <a:rPr lang="el-GR" sz="2400" dirty="0" smtClean="0"/>
              <a:t>το οποίο χρησιμοποιεί αυτό το </a:t>
            </a:r>
            <a:r>
              <a:rPr lang="en-US" sz="2400" dirty="0" err="1" smtClean="0"/>
              <a:t>smb</a:t>
            </a:r>
            <a:r>
              <a:rPr lang="el-GR" sz="2400" dirty="0" smtClean="0"/>
              <a:t> </a:t>
            </a:r>
            <a:r>
              <a:rPr lang="el-GR" sz="2400" dirty="0" err="1" smtClean="0"/>
              <a:t>port</a:t>
            </a:r>
            <a:r>
              <a:rPr lang="el-GR" sz="2400" dirty="0" smtClean="0"/>
              <a:t> για να πάρει πρόσβαση στο σύστημα.</a:t>
            </a:r>
          </a:p>
          <a:p>
            <a:pPr>
              <a:buNone/>
            </a:pPr>
            <a:endParaRPr lang="el-GR" sz="2400" b="1" dirty="0" smtClean="0">
              <a:solidFill>
                <a:srgbClr val="FF0000"/>
              </a:solidFill>
            </a:endParaRPr>
          </a:p>
          <a:p>
            <a:endParaRPr lang="el-GR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Αδυναμίες που εντοπίστηκαν από το </a:t>
            </a:r>
            <a:r>
              <a:rPr lang="en-US" b="1" dirty="0" smtClean="0">
                <a:solidFill>
                  <a:srgbClr val="FF0000"/>
                </a:solidFill>
              </a:rPr>
              <a:t>OWASP-ZAP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X-frame-Options Header Not Set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l-GR" sz="2000" b="1" dirty="0" smtClean="0">
                <a:sym typeface="Wingdings" pitchFamily="2" charset="2"/>
              </a:rPr>
              <a:t>Μέτρια Κρισιμότητα: </a:t>
            </a:r>
            <a:r>
              <a:rPr lang="el-GR" sz="2000" dirty="0" smtClean="0">
                <a:sym typeface="Wingdings" pitchFamily="2" charset="2"/>
              </a:rPr>
              <a:t>Κίνδυνος από </a:t>
            </a:r>
            <a:r>
              <a:rPr lang="en-US" sz="2000" dirty="0" smtClean="0">
                <a:sym typeface="Wingdings" pitchFamily="2" charset="2"/>
              </a:rPr>
              <a:t>click jacking </a:t>
            </a:r>
            <a:r>
              <a:rPr lang="el-GR" sz="2000" dirty="0" smtClean="0">
                <a:sym typeface="Wingdings" pitchFamily="2" charset="2"/>
              </a:rPr>
              <a:t>επιθέσεις</a:t>
            </a:r>
          </a:p>
          <a:p>
            <a:r>
              <a:rPr lang="el-GR" sz="2000" b="1" dirty="0" err="1" smtClean="0">
                <a:solidFill>
                  <a:srgbClr val="FF0000"/>
                </a:solidFill>
              </a:rPr>
              <a:t>Private</a:t>
            </a:r>
            <a:r>
              <a:rPr lang="el-GR" sz="2000" b="1" dirty="0" smtClean="0">
                <a:solidFill>
                  <a:srgbClr val="FF0000"/>
                </a:solidFill>
              </a:rPr>
              <a:t> IP </a:t>
            </a:r>
            <a:r>
              <a:rPr lang="el-GR" sz="2000" b="1" dirty="0" err="1" smtClean="0">
                <a:solidFill>
                  <a:srgbClr val="FF0000"/>
                </a:solidFill>
              </a:rPr>
              <a:t>Disclosure</a:t>
            </a:r>
            <a:r>
              <a:rPr lang="el-GR" sz="2000" b="1" dirty="0" smtClean="0">
                <a:solidFill>
                  <a:srgbClr val="FF0000"/>
                </a:solidFill>
              </a:rPr>
              <a:t> </a:t>
            </a:r>
            <a:r>
              <a:rPr lang="el-GR" sz="2000" dirty="0" smtClean="0">
                <a:sym typeface="Wingdings" pitchFamily="2" charset="2"/>
              </a:rPr>
              <a:t> </a:t>
            </a:r>
            <a:r>
              <a:rPr lang="el-GR" sz="2000" b="1" dirty="0" smtClean="0">
                <a:sym typeface="Wingdings" pitchFamily="2" charset="2"/>
              </a:rPr>
              <a:t>Χαμηλή Κρισιμότητα: </a:t>
            </a:r>
            <a:r>
              <a:rPr lang="el-GR" sz="2000" dirty="0" smtClean="0">
                <a:sym typeface="Wingdings" pitchFamily="2" charset="2"/>
              </a:rPr>
              <a:t>Έκθεση πληροφοριών που ενδέχεται να βοηθήσουν τον κακόβουλο χρήστη για περαιτέρω επιθέσεις με στόχο τα εσωτερικά συστήματα.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Web Browser XSS Protection Not Enabled</a:t>
            </a:r>
            <a:r>
              <a:rPr lang="el-GR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response header)</a:t>
            </a:r>
            <a:r>
              <a:rPr lang="el-GR" sz="2000" dirty="0" smtClean="0">
                <a:sym typeface="Wingdings" pitchFamily="2" charset="2"/>
              </a:rPr>
              <a:t> </a:t>
            </a:r>
            <a:r>
              <a:rPr lang="el-GR" sz="2000" b="1" dirty="0" smtClean="0">
                <a:sym typeface="Wingdings" pitchFamily="2" charset="2"/>
              </a:rPr>
              <a:t>Χαμηλή Κρισιμότητα: </a:t>
            </a:r>
            <a:r>
              <a:rPr lang="el-GR" sz="2000" dirty="0" smtClean="0">
                <a:sym typeface="Wingdings" pitchFamily="2" charset="2"/>
              </a:rPr>
              <a:t>Είναι χαρακτηριστικό των </a:t>
            </a:r>
            <a:r>
              <a:rPr lang="en-US" sz="2000" dirty="0" smtClean="0">
                <a:sym typeface="Wingdings" pitchFamily="2" charset="2"/>
              </a:rPr>
              <a:t>Internet Explorer, Chrome </a:t>
            </a:r>
            <a:r>
              <a:rPr lang="el-GR" sz="2000" dirty="0" smtClean="0">
                <a:sym typeface="Wingdings" pitchFamily="2" charset="2"/>
              </a:rPr>
              <a:t>και </a:t>
            </a:r>
            <a:r>
              <a:rPr lang="en-US" sz="2000" dirty="0" smtClean="0">
                <a:sym typeface="Wingdings" pitchFamily="2" charset="2"/>
              </a:rPr>
              <a:t>Safari Browser, </a:t>
            </a:r>
            <a:r>
              <a:rPr lang="el-GR" sz="2000" dirty="0" smtClean="0">
                <a:sym typeface="Wingdings" pitchFamily="2" charset="2"/>
              </a:rPr>
              <a:t>το οποίο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l-GR" sz="2000" dirty="0" smtClean="0">
                <a:sym typeface="Wingdings" pitchFamily="2" charset="2"/>
              </a:rPr>
              <a:t>σταματάει τη σελίδα από το να φορτώσει όταν εντοπίζεται </a:t>
            </a:r>
            <a:r>
              <a:rPr lang="en-US" sz="2000" dirty="0" smtClean="0">
                <a:sym typeface="Wingdings" pitchFamily="2" charset="2"/>
              </a:rPr>
              <a:t>reflected cross-site scripting </a:t>
            </a:r>
            <a:r>
              <a:rPr lang="el-GR" sz="2000" dirty="0" smtClean="0">
                <a:sym typeface="Wingdings" pitchFamily="2" charset="2"/>
              </a:rPr>
              <a:t>επιθέσεις.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X-Content-Type-Options Header Missing</a:t>
            </a:r>
            <a:r>
              <a:rPr lang="el-GR" sz="2000" b="1" dirty="0" smtClean="0">
                <a:solidFill>
                  <a:srgbClr val="FF0000"/>
                </a:solidFill>
              </a:rPr>
              <a:t> </a:t>
            </a:r>
            <a:r>
              <a:rPr lang="el-GR" sz="2000" dirty="0" smtClean="0">
                <a:sym typeface="Wingdings" pitchFamily="2" charset="2"/>
              </a:rPr>
              <a:t> </a:t>
            </a:r>
            <a:r>
              <a:rPr lang="el-GR" sz="2000" b="1" dirty="0" smtClean="0">
                <a:sym typeface="Wingdings" pitchFamily="2" charset="2"/>
              </a:rPr>
              <a:t>Χαμηλή Κρισιμότητα</a:t>
            </a:r>
            <a:r>
              <a:rPr lang="el-GR" sz="20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l-GR" sz="2000" dirty="0" smtClean="0"/>
              <a:t>	επιτρέπει στις παλαιότερες εκδόσεις του Internet Explorer και του </a:t>
            </a:r>
            <a:r>
              <a:rPr lang="el-GR" sz="2000" dirty="0" err="1" smtClean="0"/>
              <a:t>Chrome</a:t>
            </a:r>
            <a:r>
              <a:rPr lang="el-GR" sz="2000" dirty="0" smtClean="0"/>
              <a:t> να εκτελούν παρεμβολές MIME-</a:t>
            </a:r>
            <a:r>
              <a:rPr lang="en-US" sz="2000" dirty="0" smtClean="0"/>
              <a:t>sniffing</a:t>
            </a:r>
            <a:r>
              <a:rPr lang="el-GR" sz="2000" dirty="0" smtClean="0"/>
              <a:t> στο </a:t>
            </a:r>
            <a:r>
              <a:rPr lang="en-US" sz="2000" dirty="0" smtClean="0"/>
              <a:t>response body</a:t>
            </a:r>
            <a:r>
              <a:rPr lang="el-GR" sz="2000" dirty="0" smtClean="0"/>
              <a:t>, ενδεχομένως προκαλώντας την ερμηνεία και εμφάνιση του </a:t>
            </a:r>
            <a:r>
              <a:rPr lang="en-US" sz="2000" dirty="0" smtClean="0"/>
              <a:t>response body</a:t>
            </a:r>
            <a:r>
              <a:rPr lang="el-GR" sz="2000" dirty="0" smtClean="0"/>
              <a:t> ως τύπο περιεχομένου διαφορετικό από τον δηλωμένο τύπο περιεχομένου. Οι τρέχουσες (αρχές του 2014) και οι παλαιότερες εκδόσεις του </a:t>
            </a:r>
            <a:r>
              <a:rPr lang="el-GR" sz="2000" dirty="0" err="1" smtClean="0"/>
              <a:t>Firefox</a:t>
            </a:r>
            <a:r>
              <a:rPr lang="el-GR" sz="2000" dirty="0" smtClean="0"/>
              <a:t> θα χρησιμοποιούν τον δηλωμένο τύπο περιεχομένου (εάν έχει οριστεί), αντί να εκτελούν MIME-</a:t>
            </a:r>
            <a:r>
              <a:rPr lang="el-GR" sz="2000" dirty="0" err="1" smtClean="0"/>
              <a:t>sniffing</a:t>
            </a:r>
            <a:r>
              <a:rPr lang="el-GR" sz="2000" dirty="0" smtClean="0"/>
              <a:t>.</a:t>
            </a:r>
          </a:p>
          <a:p>
            <a:endParaRPr lang="el-GR" sz="2000" dirty="0" smtClean="0">
              <a:sym typeface="Wingdings" pitchFamily="2" charset="2"/>
            </a:endParaRPr>
          </a:p>
          <a:p>
            <a:endParaRPr lang="el-GR" sz="2000" dirty="0" smtClean="0">
              <a:sym typeface="Wingdings" pitchFamily="2" charset="2"/>
            </a:endParaRPr>
          </a:p>
          <a:p>
            <a:endParaRPr lang="el-GR" sz="2000" dirty="0" smtClean="0"/>
          </a:p>
          <a:p>
            <a:endParaRPr lang="el-GR" sz="2000" dirty="0" smtClean="0"/>
          </a:p>
          <a:p>
            <a:endParaRPr lang="el-GR" sz="2000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Αντιμετώπιση Αδυναμιών του </a:t>
            </a:r>
            <a:r>
              <a:rPr lang="en-US" b="1" dirty="0" smtClean="0">
                <a:solidFill>
                  <a:srgbClr val="FF0000"/>
                </a:solidFill>
              </a:rPr>
              <a:t>OWASP-ZAP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X-frame-Options Header Not Set: </a:t>
            </a:r>
            <a:endParaRPr lang="el-GR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l-GR" sz="2000" dirty="0" smtClean="0"/>
              <a:t>	Πήγαμε στο </a:t>
            </a:r>
            <a:r>
              <a:rPr lang="en-US" sz="2000" dirty="0" smtClean="0"/>
              <a:t>path: C:\xampp\apache\conf\httpd.conf</a:t>
            </a:r>
            <a:r>
              <a:rPr lang="el-GR" sz="2000" dirty="0" smtClean="0"/>
              <a:t>.</a:t>
            </a:r>
          </a:p>
          <a:p>
            <a:pPr>
              <a:buNone/>
            </a:pPr>
            <a:r>
              <a:rPr lang="el-GR" sz="2000" dirty="0" smtClean="0"/>
              <a:t>	Επεξεργαστήκαμε το αρχείο και προσθέσαμε την εντολή</a:t>
            </a:r>
            <a:r>
              <a:rPr lang="en-US" sz="2000" dirty="0" smtClean="0"/>
              <a:t> “ Header always append X-Frame-Options SAMEORIGIN ” .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Για προστασία από </a:t>
            </a:r>
            <a:r>
              <a:rPr lang="en-US" sz="2000" dirty="0" smtClean="0"/>
              <a:t>click jacking attacks</a:t>
            </a:r>
            <a:r>
              <a:rPr lang="el-GR" sz="2000" dirty="0" smtClean="0"/>
              <a:t>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Private IP Disclosure: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l-GR" sz="2000" dirty="0" smtClean="0"/>
              <a:t>Πήγαμε στο </a:t>
            </a:r>
            <a:r>
              <a:rPr lang="en-US" sz="2000" dirty="0" smtClean="0"/>
              <a:t>path: C:\xampp\apache\conf\httpd.conf.</a:t>
            </a:r>
            <a:endParaRPr lang="el-GR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l-GR" sz="2000" dirty="0" smtClean="0"/>
              <a:t>Επεξεργαστήκαμε το αρχείο και προσθέσαμε την εντολή “</a:t>
            </a:r>
            <a:r>
              <a:rPr lang="en-US" sz="2000" dirty="0" err="1" smtClean="0"/>
              <a:t>UseCanonicalName</a:t>
            </a:r>
            <a:r>
              <a:rPr lang="en-US" sz="2000" dirty="0" smtClean="0"/>
              <a:t> Off</a:t>
            </a:r>
            <a:r>
              <a:rPr lang="el-GR" sz="2000" dirty="0" smtClean="0"/>
              <a:t> ”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X-Content-Type-Options Header Missing:</a:t>
            </a:r>
            <a:endParaRPr lang="el-GR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l-GR" sz="2000" dirty="0" smtClean="0"/>
              <a:t>	</a:t>
            </a:r>
            <a:r>
              <a:rPr lang="en-US" sz="2000" dirty="0" smtClean="0"/>
              <a:t> </a:t>
            </a:r>
            <a:r>
              <a:rPr lang="el-GR" sz="2000" dirty="0" smtClean="0"/>
              <a:t>Πήγαμε στο </a:t>
            </a:r>
            <a:r>
              <a:rPr lang="en-US" sz="2000" dirty="0" smtClean="0"/>
              <a:t>path: C:\xampp\apache\conf\httpd.conf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	Επεξεργαστήκαμε το αρχείο και προσθέσαμε την εντολή “ </a:t>
            </a:r>
            <a:r>
              <a:rPr lang="en-US" sz="2000" dirty="0" smtClean="0"/>
              <a:t>Header set X</a:t>
            </a:r>
            <a:r>
              <a:rPr lang="el-GR" sz="2000" dirty="0" smtClean="0"/>
              <a:t>-</a:t>
            </a:r>
            <a:r>
              <a:rPr lang="en-US" sz="2000" dirty="0" smtClean="0"/>
              <a:t>Content</a:t>
            </a:r>
            <a:r>
              <a:rPr lang="el-GR" sz="2000" dirty="0" smtClean="0"/>
              <a:t>-</a:t>
            </a:r>
            <a:r>
              <a:rPr lang="en-US" sz="2000" dirty="0" smtClean="0"/>
              <a:t>Type</a:t>
            </a:r>
            <a:r>
              <a:rPr lang="el-GR" sz="2000" dirty="0" smtClean="0"/>
              <a:t>-</a:t>
            </a:r>
            <a:r>
              <a:rPr lang="en-US" sz="2000" dirty="0" smtClean="0"/>
              <a:t>Options </a:t>
            </a:r>
            <a:r>
              <a:rPr lang="en-US" sz="2000" dirty="0" err="1" smtClean="0"/>
              <a:t>nosniff</a:t>
            </a:r>
            <a:r>
              <a:rPr lang="el-GR" sz="2000" dirty="0" smtClean="0"/>
              <a:t>”.</a:t>
            </a:r>
          </a:p>
          <a:p>
            <a:pPr>
              <a:buNone/>
            </a:pPr>
            <a:endParaRPr lang="el-G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489</Words>
  <PresentationFormat>Προβολή στην οθόνη (4:3)</PresentationFormat>
  <Paragraphs>149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Θέμα του Office</vt:lpstr>
      <vt:lpstr>Ασφάλεια Συστημάτων Online Tests</vt:lpstr>
      <vt:lpstr>  Χαρτογράφηση</vt:lpstr>
      <vt:lpstr>Δημιουργία πιστοποιητικού Web Server, με χρήση Open SSL</vt:lpstr>
      <vt:lpstr>LDAP</vt:lpstr>
      <vt:lpstr>Τεχνικός Έλεγχος Αδυναμιών</vt:lpstr>
      <vt:lpstr>Αδυναμίες που εντοπίστηκαν από το Nessus</vt:lpstr>
      <vt:lpstr>Αντιμετώπιση Αδυναμιών του Nessus</vt:lpstr>
      <vt:lpstr>Αδυναμίες που εντοπίστηκαν από το OWASP-ZAP</vt:lpstr>
      <vt:lpstr>Αντιμετώπιση Αδυναμιών του OWASP-ZAP</vt:lpstr>
      <vt:lpstr>Password Policy</vt:lpstr>
      <vt:lpstr>Forgot Password / Send e-mail</vt:lpstr>
      <vt:lpstr>Αντιμετώπιση….</vt:lpstr>
      <vt:lpstr>Αντιμετώπιση(2)</vt:lpstr>
      <vt:lpstr>Bruteforce protection</vt:lpstr>
      <vt:lpstr>Forced HTTPS Access</vt:lpstr>
      <vt:lpstr>The End!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Ασφάλεια Συστημάτων Online Tests</dc:title>
  <dc:creator>PANOS-PC</dc:creator>
  <cp:lastModifiedBy>root</cp:lastModifiedBy>
  <cp:revision>34</cp:revision>
  <dcterms:created xsi:type="dcterms:W3CDTF">2018-01-26T09:17:08Z</dcterms:created>
  <dcterms:modified xsi:type="dcterms:W3CDTF">2021-02-28T23:40:08Z</dcterms:modified>
</cp:coreProperties>
</file>