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3" r:id="rId7"/>
    <p:sldId id="264" r:id="rId8"/>
    <p:sldId id="265" r:id="rId9"/>
    <p:sldId id="266" r:id="rId10"/>
    <p:sldId id="267" r:id="rId11"/>
    <p:sldId id="261" r:id="rId12"/>
    <p:sldId id="262"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210"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B9D8ECF-8E0C-489C-A49B-D1FA094B9D42}" type="datetimeFigureOut">
              <a:rPr lang="en-GB" smtClean="0"/>
              <a:t>02/09/2024</a:t>
            </a:fld>
            <a:endParaRPr lang="en-GB"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GB"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9E81254-2111-4670-9D21-BFF66090E357}" type="slidenum">
              <a:rPr lang="en-GB" smtClean="0"/>
              <a:t>‹#›</a:t>
            </a:fld>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9D8ECF-8E0C-489C-A49B-D1FA094B9D42}" type="datetimeFigureOut">
              <a:rPr lang="en-GB" smtClean="0"/>
              <a:t>02/09/2024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E81254-2111-4670-9D21-BFF66090E357}"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9D8ECF-8E0C-489C-A49B-D1FA094B9D42}" type="datetimeFigureOut">
              <a:rPr lang="en-GB" smtClean="0"/>
              <a:t>02/09/2024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E81254-2111-4670-9D21-BFF66090E357}"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DB9D8ECF-8E0C-489C-A49B-D1FA094B9D42}" type="datetimeFigureOut">
              <a:rPr lang="en-GB" smtClean="0"/>
              <a:t>02/09/2024</a:t>
            </a:fld>
            <a:endParaRPr lang="en-GB" dirty="0"/>
          </a:p>
        </p:txBody>
      </p:sp>
      <p:sp>
        <p:nvSpPr>
          <p:cNvPr id="9" name="Slide Number Placeholder 8"/>
          <p:cNvSpPr>
            <a:spLocks noGrp="1"/>
          </p:cNvSpPr>
          <p:nvPr>
            <p:ph type="sldNum" sz="quarter" idx="15"/>
          </p:nvPr>
        </p:nvSpPr>
        <p:spPr/>
        <p:txBody>
          <a:bodyPr rtlCol="0"/>
          <a:lstStyle/>
          <a:p>
            <a:fld id="{79E81254-2111-4670-9D21-BFF66090E357}" type="slidenum">
              <a:rPr lang="en-GB" smtClean="0"/>
              <a:t>‹#›</a:t>
            </a:fld>
            <a:endParaRPr lang="en-GB" dirty="0"/>
          </a:p>
        </p:txBody>
      </p:sp>
      <p:sp>
        <p:nvSpPr>
          <p:cNvPr id="10" name="Footer Placeholder 9"/>
          <p:cNvSpPr>
            <a:spLocks noGrp="1"/>
          </p:cNvSpPr>
          <p:nvPr>
            <p:ph type="ftr" sz="quarter" idx="16"/>
          </p:nvPr>
        </p:nvSpPr>
        <p:spPr/>
        <p:txBody>
          <a:bodyPr rtlCol="0"/>
          <a:lstStyle/>
          <a:p>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B9D8ECF-8E0C-489C-A49B-D1FA094B9D42}" type="datetimeFigureOut">
              <a:rPr lang="en-GB" smtClean="0"/>
              <a:t>02/09/2024</a:t>
            </a:fld>
            <a:endParaRPr lang="en-GB"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GB"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Slide Number Placeholder 5"/>
          <p:cNvSpPr>
            <a:spLocks noGrp="1"/>
          </p:cNvSpPr>
          <p:nvPr>
            <p:ph type="sldNum" sz="quarter" idx="12"/>
          </p:nvPr>
        </p:nvSpPr>
        <p:spPr bwMode="auto">
          <a:xfrm>
            <a:off x="1340616" y="4928702"/>
            <a:ext cx="609600" cy="517524"/>
          </a:xfrm>
        </p:spPr>
        <p:txBody>
          <a:bodyPr/>
          <a:lstStyle/>
          <a:p>
            <a:fld id="{79E81254-2111-4670-9D21-BFF66090E357}" type="slidenum">
              <a:rPr lang="en-GB" smtClean="0"/>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B9D8ECF-8E0C-489C-A49B-D1FA094B9D42}" type="datetimeFigureOut">
              <a:rPr lang="en-GB" smtClean="0"/>
              <a:t>02/09/2024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E81254-2111-4670-9D21-BFF66090E357}" type="slidenum">
              <a:rPr lang="en-GB" smtClean="0"/>
              <a:t>‹#›</a:t>
            </a:fld>
            <a:endParaRPr lang="en-GB"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DB9D8ECF-8E0C-489C-A49B-D1FA094B9D42}" type="datetimeFigureOut">
              <a:rPr lang="en-GB" smtClean="0"/>
              <a:t>02/09/2024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9E81254-2111-4670-9D21-BFF66090E357}" type="slidenum">
              <a:rPr lang="en-GB" smtClean="0"/>
              <a:t>‹#›</a:t>
            </a:fld>
            <a:endParaRPr lang="en-GB"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DB9D8ECF-8E0C-489C-A49B-D1FA094B9D42}" type="datetimeFigureOut">
              <a:rPr lang="en-GB" smtClean="0"/>
              <a:t>02/09/2024</a:t>
            </a:fld>
            <a:endParaRPr lang="en-GB" dirty="0"/>
          </a:p>
        </p:txBody>
      </p:sp>
      <p:sp>
        <p:nvSpPr>
          <p:cNvPr id="7" name="Slide Number Placeholder 6"/>
          <p:cNvSpPr>
            <a:spLocks noGrp="1"/>
          </p:cNvSpPr>
          <p:nvPr>
            <p:ph type="sldNum" sz="quarter" idx="11"/>
          </p:nvPr>
        </p:nvSpPr>
        <p:spPr/>
        <p:txBody>
          <a:bodyPr rtlCol="0"/>
          <a:lstStyle/>
          <a:p>
            <a:fld id="{79E81254-2111-4670-9D21-BFF66090E357}" type="slidenum">
              <a:rPr lang="en-GB" smtClean="0"/>
              <a:t>‹#›</a:t>
            </a:fld>
            <a:endParaRPr lang="en-GB" dirty="0"/>
          </a:p>
        </p:txBody>
      </p:sp>
      <p:sp>
        <p:nvSpPr>
          <p:cNvPr id="8" name="Footer Placeholder 7"/>
          <p:cNvSpPr>
            <a:spLocks noGrp="1"/>
          </p:cNvSpPr>
          <p:nvPr>
            <p:ph type="ftr" sz="quarter" idx="12"/>
          </p:nvPr>
        </p:nvSpPr>
        <p:spPr/>
        <p:txBody>
          <a:bodyPr rtlCol="0"/>
          <a:lstStyle/>
          <a:p>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D8ECF-8E0C-489C-A49B-D1FA094B9D42}" type="datetimeFigureOut">
              <a:rPr lang="en-GB" smtClean="0"/>
              <a:t>02/09/2024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9E81254-2111-4670-9D21-BFF66090E357}"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B9D8ECF-8E0C-489C-A49B-D1FA094B9D42}" type="datetimeFigureOut">
              <a:rPr lang="en-GB" smtClean="0"/>
              <a:t>02/09/2024</a:t>
            </a:fld>
            <a:endParaRPr lang="en-GB" dirty="0"/>
          </a:p>
        </p:txBody>
      </p:sp>
      <p:sp>
        <p:nvSpPr>
          <p:cNvPr id="22" name="Slide Number Placeholder 21"/>
          <p:cNvSpPr>
            <a:spLocks noGrp="1"/>
          </p:cNvSpPr>
          <p:nvPr>
            <p:ph type="sldNum" sz="quarter" idx="15"/>
          </p:nvPr>
        </p:nvSpPr>
        <p:spPr/>
        <p:txBody>
          <a:bodyPr rtlCol="0"/>
          <a:lstStyle/>
          <a:p>
            <a:fld id="{79E81254-2111-4670-9D21-BFF66090E357}" type="slidenum">
              <a:rPr lang="en-GB" smtClean="0"/>
              <a:t>‹#›</a:t>
            </a:fld>
            <a:endParaRPr lang="en-GB" dirty="0"/>
          </a:p>
        </p:txBody>
      </p:sp>
      <p:sp>
        <p:nvSpPr>
          <p:cNvPr id="23" name="Footer Placeholder 22"/>
          <p:cNvSpPr>
            <a:spLocks noGrp="1"/>
          </p:cNvSpPr>
          <p:nvPr>
            <p:ph type="ftr" sz="quarter" idx="16"/>
          </p:nvPr>
        </p:nvSpPr>
        <p:spPr/>
        <p:txBody>
          <a:bodyPr rtlCol="0"/>
          <a:lstStyle/>
          <a:p>
            <a:endParaRPr lang="en-GB"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dirty="0"/>
              <a:t>Click icon to add picture</a:t>
            </a:r>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B9D8ECF-8E0C-489C-A49B-D1FA094B9D42}" type="datetimeFigureOut">
              <a:rPr lang="en-GB" smtClean="0"/>
              <a:t>02/09/2024</a:t>
            </a:fld>
            <a:endParaRPr lang="en-GB" dirty="0"/>
          </a:p>
        </p:txBody>
      </p:sp>
      <p:sp>
        <p:nvSpPr>
          <p:cNvPr id="18" name="Slide Number Placeholder 17"/>
          <p:cNvSpPr>
            <a:spLocks noGrp="1"/>
          </p:cNvSpPr>
          <p:nvPr>
            <p:ph type="sldNum" sz="quarter" idx="11"/>
          </p:nvPr>
        </p:nvSpPr>
        <p:spPr/>
        <p:txBody>
          <a:bodyPr rtlCol="0"/>
          <a:lstStyle/>
          <a:p>
            <a:fld id="{79E81254-2111-4670-9D21-BFF66090E357}" type="slidenum">
              <a:rPr lang="en-GB" smtClean="0"/>
              <a:t>‹#›</a:t>
            </a:fld>
            <a:endParaRPr lang="en-GB" dirty="0"/>
          </a:p>
        </p:txBody>
      </p:sp>
      <p:sp>
        <p:nvSpPr>
          <p:cNvPr id="21" name="Footer Placeholder 20"/>
          <p:cNvSpPr>
            <a:spLocks noGrp="1"/>
          </p:cNvSpPr>
          <p:nvPr>
            <p:ph type="ftr" sz="quarter" idx="12"/>
          </p:nvPr>
        </p:nvSpPr>
        <p:spPr/>
        <p:txBody>
          <a:bodyPr rtlCol="0"/>
          <a:lstStyle/>
          <a:p>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B9D8ECF-8E0C-489C-A49B-D1FA094B9D42}" type="datetimeFigureOut">
              <a:rPr lang="en-GB" smtClean="0"/>
              <a:t>02/09/2024</a:t>
            </a:fld>
            <a:endParaRPr lang="en-GB"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GB"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9E81254-2111-4670-9D21-BFF66090E357}"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GB" sz="7200" dirty="0"/>
              <a:t>Health care</a:t>
            </a:r>
          </a:p>
        </p:txBody>
      </p:sp>
      <p:sp>
        <p:nvSpPr>
          <p:cNvPr id="3" name="Subtitle 2"/>
          <p:cNvSpPr>
            <a:spLocks noGrp="1"/>
          </p:cNvSpPr>
          <p:nvPr>
            <p:ph type="subTitle" idx="1"/>
          </p:nvPr>
        </p:nvSpPr>
        <p:spPr/>
        <p:txBody>
          <a:bodyPr/>
          <a:lstStyle/>
          <a:p>
            <a:r>
              <a:rPr lang="en-GB" dirty="0"/>
              <a:t>Medical Costs</a:t>
            </a:r>
          </a:p>
          <a:p>
            <a:endParaRPr lang="en-GB" dirty="0"/>
          </a:p>
        </p:txBody>
      </p:sp>
      <p:pic>
        <p:nvPicPr>
          <p:cNvPr id="4" name="Picture 3"/>
          <p:cNvPicPr>
            <a:picLocks noChangeAspect="1"/>
          </p:cNvPicPr>
          <p:nvPr/>
        </p:nvPicPr>
        <p:blipFill>
          <a:blip r:embed="rId2"/>
          <a:stretch>
            <a:fillRect/>
          </a:stretch>
        </p:blipFill>
        <p:spPr>
          <a:xfrm>
            <a:off x="6084168" y="5045528"/>
            <a:ext cx="2955358" cy="1763486"/>
          </a:xfrm>
          <a:prstGeom prst="rect">
            <a:avLst/>
          </a:prstGeom>
        </p:spPr>
      </p:pic>
    </p:spTree>
    <p:extLst>
      <p:ext uri="{BB962C8B-B14F-4D97-AF65-F5344CB8AC3E}">
        <p14:creationId xmlns:p14="http://schemas.microsoft.com/office/powerpoint/2010/main" val="549020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043D-1E33-E3E7-AA22-6620D958B7FC}"/>
              </a:ext>
            </a:extLst>
          </p:cNvPr>
          <p:cNvSpPr>
            <a:spLocks noGrp="1"/>
          </p:cNvSpPr>
          <p:nvPr>
            <p:ph type="title"/>
          </p:nvPr>
        </p:nvSpPr>
        <p:spPr/>
        <p:txBody>
          <a:bodyPr/>
          <a:lstStyle/>
          <a:p>
            <a:r>
              <a:rPr lang="en-US" dirty="0"/>
              <a:t>Kafka streaming – real time data processing</a:t>
            </a:r>
            <a:endParaRPr lang="en-GB" dirty="0"/>
          </a:p>
        </p:txBody>
      </p:sp>
      <p:pic>
        <p:nvPicPr>
          <p:cNvPr id="4" name="Content Placeholder 7">
            <a:extLst>
              <a:ext uri="{FF2B5EF4-FFF2-40B4-BE49-F238E27FC236}">
                <a16:creationId xmlns:a16="http://schemas.microsoft.com/office/drawing/2014/main" id="{C9D037D4-B418-B511-6F90-873AC266A062}"/>
              </a:ext>
            </a:extLst>
          </p:cNvPr>
          <p:cNvPicPr>
            <a:picLocks noGrp="1" noChangeAspect="1"/>
          </p:cNvPicPr>
          <p:nvPr>
            <p:ph sz="quarter" idx="1"/>
          </p:nvPr>
        </p:nvPicPr>
        <p:blipFill>
          <a:blip r:embed="rId2"/>
          <a:stretch>
            <a:fillRect/>
          </a:stretch>
        </p:blipFill>
        <p:spPr>
          <a:xfrm>
            <a:off x="827584" y="1628800"/>
            <a:ext cx="6120680" cy="3456384"/>
          </a:xfrm>
          <a:prstGeom prst="rect">
            <a:avLst/>
          </a:prstGeom>
        </p:spPr>
      </p:pic>
      <p:pic>
        <p:nvPicPr>
          <p:cNvPr id="5" name="Picture 4">
            <a:extLst>
              <a:ext uri="{FF2B5EF4-FFF2-40B4-BE49-F238E27FC236}">
                <a16:creationId xmlns:a16="http://schemas.microsoft.com/office/drawing/2014/main" id="{B09AEF5B-F47B-0DFC-36F7-2B939AF73C3C}"/>
              </a:ext>
            </a:extLst>
          </p:cNvPr>
          <p:cNvPicPr>
            <a:picLocks noChangeAspect="1"/>
          </p:cNvPicPr>
          <p:nvPr/>
        </p:nvPicPr>
        <p:blipFill>
          <a:blip r:embed="rId3"/>
          <a:stretch>
            <a:fillRect/>
          </a:stretch>
        </p:blipFill>
        <p:spPr>
          <a:xfrm>
            <a:off x="6300192" y="4755375"/>
            <a:ext cx="1871634" cy="1835055"/>
          </a:xfrm>
          <a:prstGeom prst="rect">
            <a:avLst/>
          </a:prstGeom>
        </p:spPr>
      </p:pic>
    </p:spTree>
    <p:extLst>
      <p:ext uri="{BB962C8B-B14F-4D97-AF65-F5344CB8AC3E}">
        <p14:creationId xmlns:p14="http://schemas.microsoft.com/office/powerpoint/2010/main" val="218992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99AD-0F48-DF62-DCF4-90FA07BE3E59}"/>
              </a:ext>
            </a:extLst>
          </p:cNvPr>
          <p:cNvSpPr>
            <a:spLocks noGrp="1"/>
          </p:cNvSpPr>
          <p:nvPr>
            <p:ph type="title"/>
          </p:nvPr>
        </p:nvSpPr>
        <p:spPr/>
        <p:txBody>
          <a:bodyPr/>
          <a:lstStyle/>
          <a:p>
            <a:r>
              <a:rPr lang="en-US" dirty="0"/>
              <a:t>Technologies &amp; application</a:t>
            </a:r>
            <a:endParaRPr lang="en-GB" dirty="0"/>
          </a:p>
        </p:txBody>
      </p:sp>
      <p:graphicFrame>
        <p:nvGraphicFramePr>
          <p:cNvPr id="8" name="Content Placeholder 7">
            <a:extLst>
              <a:ext uri="{FF2B5EF4-FFF2-40B4-BE49-F238E27FC236}">
                <a16:creationId xmlns:a16="http://schemas.microsoft.com/office/drawing/2014/main" id="{B872AE6C-20FA-3C95-B3FF-E32BE53D6B13}"/>
              </a:ext>
            </a:extLst>
          </p:cNvPr>
          <p:cNvGraphicFramePr>
            <a:graphicFrameLocks noGrp="1"/>
          </p:cNvGraphicFramePr>
          <p:nvPr>
            <p:ph sz="quarter" idx="1"/>
            <p:extLst>
              <p:ext uri="{D42A27DB-BD31-4B8C-83A1-F6EECF244321}">
                <p14:modId xmlns:p14="http://schemas.microsoft.com/office/powerpoint/2010/main" val="1344718276"/>
              </p:ext>
            </p:extLst>
          </p:nvPr>
        </p:nvGraphicFramePr>
        <p:xfrm>
          <a:off x="457200" y="1452530"/>
          <a:ext cx="7467600" cy="5232400"/>
        </p:xfrm>
        <a:graphic>
          <a:graphicData uri="http://schemas.openxmlformats.org/drawingml/2006/table">
            <a:tbl>
              <a:tblPr firstRow="1" bandRow="1">
                <a:tableStyleId>{5C22544A-7EE6-4342-B048-85BDC9FD1C3A}</a:tableStyleId>
              </a:tblPr>
              <a:tblGrid>
                <a:gridCol w="2170584">
                  <a:extLst>
                    <a:ext uri="{9D8B030D-6E8A-4147-A177-3AD203B41FA5}">
                      <a16:colId xmlns:a16="http://schemas.microsoft.com/office/drawing/2014/main" val="1597726268"/>
                    </a:ext>
                  </a:extLst>
                </a:gridCol>
                <a:gridCol w="5297016">
                  <a:extLst>
                    <a:ext uri="{9D8B030D-6E8A-4147-A177-3AD203B41FA5}">
                      <a16:colId xmlns:a16="http://schemas.microsoft.com/office/drawing/2014/main" val="1599118030"/>
                    </a:ext>
                  </a:extLst>
                </a:gridCol>
              </a:tblGrid>
              <a:tr h="370840">
                <a:tc>
                  <a:txBody>
                    <a:bodyPr/>
                    <a:lstStyle/>
                    <a:p>
                      <a:r>
                        <a:rPr lang="en-US" dirty="0"/>
                        <a:t>Technology</a:t>
                      </a:r>
                      <a:endParaRPr lang="en-GB" dirty="0"/>
                    </a:p>
                  </a:txBody>
                  <a:tcPr/>
                </a:tc>
                <a:tc>
                  <a:txBody>
                    <a:bodyPr/>
                    <a:lstStyle/>
                    <a:p>
                      <a:r>
                        <a:rPr lang="en-US" dirty="0"/>
                        <a:t>Description</a:t>
                      </a:r>
                      <a:endParaRPr lang="en-GB" dirty="0"/>
                    </a:p>
                  </a:txBody>
                  <a:tcPr/>
                </a:tc>
                <a:extLst>
                  <a:ext uri="{0D108BD9-81ED-4DB2-BD59-A6C34878D82A}">
                    <a16:rowId xmlns:a16="http://schemas.microsoft.com/office/drawing/2014/main" val="4256792508"/>
                  </a:ext>
                </a:extLst>
              </a:tr>
              <a:tr h="370840">
                <a:tc>
                  <a:txBody>
                    <a:bodyPr/>
                    <a:lstStyle/>
                    <a:p>
                      <a:r>
                        <a:rPr lang="en-US" dirty="0"/>
                        <a:t>Spark-Scala</a:t>
                      </a:r>
                      <a:endParaRPr lang="en-GB" dirty="0"/>
                    </a:p>
                  </a:txBody>
                  <a:tcPr/>
                </a:tc>
                <a:tc>
                  <a:txBody>
                    <a:bodyPr/>
                    <a:lstStyle/>
                    <a:p>
                      <a:r>
                        <a:rPr lang="en-US" dirty="0"/>
                        <a:t>Utilized within IntelliJ IDEA for data cleaning</a:t>
                      </a:r>
                      <a:endParaRPr lang="en-GB" dirty="0"/>
                    </a:p>
                  </a:txBody>
                  <a:tcPr/>
                </a:tc>
                <a:extLst>
                  <a:ext uri="{0D108BD9-81ED-4DB2-BD59-A6C34878D82A}">
                    <a16:rowId xmlns:a16="http://schemas.microsoft.com/office/drawing/2014/main" val="833248472"/>
                  </a:ext>
                </a:extLst>
              </a:tr>
              <a:tr h="370840">
                <a:tc>
                  <a:txBody>
                    <a:bodyPr/>
                    <a:lstStyle/>
                    <a:p>
                      <a:r>
                        <a:rPr lang="en-US" dirty="0"/>
                        <a:t>PySpark</a:t>
                      </a:r>
                      <a:endParaRPr lang="en-GB" dirty="0"/>
                    </a:p>
                  </a:txBody>
                  <a:tcPr/>
                </a:tc>
                <a:tc>
                  <a:txBody>
                    <a:bodyPr/>
                    <a:lstStyle/>
                    <a:p>
                      <a:r>
                        <a:rPr lang="en-US" dirty="0"/>
                        <a:t>Utilized within python for full load and incremental load operation</a:t>
                      </a:r>
                      <a:endParaRPr lang="en-GB" dirty="0"/>
                    </a:p>
                  </a:txBody>
                  <a:tcPr/>
                </a:tc>
                <a:extLst>
                  <a:ext uri="{0D108BD9-81ED-4DB2-BD59-A6C34878D82A}">
                    <a16:rowId xmlns:a16="http://schemas.microsoft.com/office/drawing/2014/main" val="2410806205"/>
                  </a:ext>
                </a:extLst>
              </a:tr>
              <a:tr h="370840">
                <a:tc>
                  <a:txBody>
                    <a:bodyPr/>
                    <a:lstStyle/>
                    <a:p>
                      <a:r>
                        <a:rPr lang="en-US" dirty="0"/>
                        <a:t>Python</a:t>
                      </a:r>
                      <a:endParaRPr lang="en-GB" dirty="0"/>
                    </a:p>
                  </a:txBody>
                  <a:tcPr/>
                </a:tc>
                <a:tc>
                  <a:txBody>
                    <a:bodyPr/>
                    <a:lstStyle/>
                    <a:p>
                      <a:r>
                        <a:rPr lang="en-US" dirty="0"/>
                        <a:t>Utilized for connecting to DB and create tables and move data to cluster and for data visualization</a:t>
                      </a:r>
                      <a:endParaRPr lang="en-GB" dirty="0"/>
                    </a:p>
                  </a:txBody>
                  <a:tcPr/>
                </a:tc>
                <a:extLst>
                  <a:ext uri="{0D108BD9-81ED-4DB2-BD59-A6C34878D82A}">
                    <a16:rowId xmlns:a16="http://schemas.microsoft.com/office/drawing/2014/main" val="2716237655"/>
                  </a:ext>
                </a:extLst>
              </a:tr>
              <a:tr h="370840">
                <a:tc>
                  <a:txBody>
                    <a:bodyPr/>
                    <a:lstStyle/>
                    <a:p>
                      <a:r>
                        <a:rPr lang="en-US" dirty="0"/>
                        <a:t>Hadoop cluster</a:t>
                      </a:r>
                      <a:endParaRPr lang="en-GB" dirty="0"/>
                    </a:p>
                  </a:txBody>
                  <a:tcPr/>
                </a:tc>
                <a:tc>
                  <a:txBody>
                    <a:bodyPr/>
                    <a:lstStyle/>
                    <a:p>
                      <a:r>
                        <a:rPr lang="en-US" dirty="0"/>
                        <a:t>Managed and interacted for distributed storage and processing of large datasets.</a:t>
                      </a:r>
                      <a:endParaRPr lang="en-GB" dirty="0"/>
                    </a:p>
                  </a:txBody>
                  <a:tcPr/>
                </a:tc>
                <a:extLst>
                  <a:ext uri="{0D108BD9-81ED-4DB2-BD59-A6C34878D82A}">
                    <a16:rowId xmlns:a16="http://schemas.microsoft.com/office/drawing/2014/main" val="2867660208"/>
                  </a:ext>
                </a:extLst>
              </a:tr>
              <a:tr h="370840">
                <a:tc>
                  <a:txBody>
                    <a:bodyPr/>
                    <a:lstStyle/>
                    <a:p>
                      <a:r>
                        <a:rPr lang="en-US" dirty="0"/>
                        <a:t>Hive</a:t>
                      </a:r>
                      <a:endParaRPr lang="en-GB" dirty="0"/>
                    </a:p>
                  </a:txBody>
                  <a:tcPr/>
                </a:tc>
                <a:tc>
                  <a:txBody>
                    <a:bodyPr/>
                    <a:lstStyle/>
                    <a:p>
                      <a:r>
                        <a:rPr lang="en-US" dirty="0"/>
                        <a:t>Utilized for data warehousing and querying large datasets in Hadoop Distributed File systems(HDFS)</a:t>
                      </a:r>
                    </a:p>
                  </a:txBody>
                  <a:tcPr/>
                </a:tc>
                <a:extLst>
                  <a:ext uri="{0D108BD9-81ED-4DB2-BD59-A6C34878D82A}">
                    <a16:rowId xmlns:a16="http://schemas.microsoft.com/office/drawing/2014/main" val="2261236935"/>
                  </a:ext>
                </a:extLst>
              </a:tr>
              <a:tr h="370840">
                <a:tc>
                  <a:txBody>
                    <a:bodyPr/>
                    <a:lstStyle/>
                    <a:p>
                      <a:r>
                        <a:rPr lang="en-US" dirty="0"/>
                        <a:t>Postgresql</a:t>
                      </a:r>
                      <a:endParaRPr lang="en-GB" dirty="0"/>
                    </a:p>
                  </a:txBody>
                  <a:tcPr/>
                </a:tc>
                <a:tc>
                  <a:txBody>
                    <a:bodyPr/>
                    <a:lstStyle/>
                    <a:p>
                      <a:r>
                        <a:rPr lang="en-US" dirty="0"/>
                        <a:t>Relational Database Management System</a:t>
                      </a:r>
                    </a:p>
                  </a:txBody>
                  <a:tcPr/>
                </a:tc>
                <a:extLst>
                  <a:ext uri="{0D108BD9-81ED-4DB2-BD59-A6C34878D82A}">
                    <a16:rowId xmlns:a16="http://schemas.microsoft.com/office/drawing/2014/main" val="3349539964"/>
                  </a:ext>
                </a:extLst>
              </a:tr>
              <a:tr h="370840">
                <a:tc>
                  <a:txBody>
                    <a:bodyPr/>
                    <a:lstStyle/>
                    <a:p>
                      <a:r>
                        <a:rPr lang="en-US" dirty="0"/>
                        <a:t>Scoop </a:t>
                      </a:r>
                      <a:endParaRPr lang="en-GB" dirty="0"/>
                    </a:p>
                  </a:txBody>
                  <a:tcPr/>
                </a:tc>
                <a:tc>
                  <a:txBody>
                    <a:bodyPr/>
                    <a:lstStyle/>
                    <a:p>
                      <a:r>
                        <a:rPr lang="en-US" dirty="0"/>
                        <a:t>Injection tool used to inject data from source to HDFS</a:t>
                      </a:r>
                    </a:p>
                  </a:txBody>
                  <a:tcPr/>
                </a:tc>
                <a:extLst>
                  <a:ext uri="{0D108BD9-81ED-4DB2-BD59-A6C34878D82A}">
                    <a16:rowId xmlns:a16="http://schemas.microsoft.com/office/drawing/2014/main" val="2015671214"/>
                  </a:ext>
                </a:extLst>
              </a:tr>
              <a:tr h="370840">
                <a:tc>
                  <a:txBody>
                    <a:bodyPr/>
                    <a:lstStyle/>
                    <a:p>
                      <a:r>
                        <a:rPr lang="en-US" dirty="0"/>
                        <a:t>MobaXterm</a:t>
                      </a:r>
                      <a:endParaRPr lang="en-GB" dirty="0"/>
                    </a:p>
                  </a:txBody>
                  <a:tcPr/>
                </a:tc>
                <a:tc>
                  <a:txBody>
                    <a:bodyPr/>
                    <a:lstStyle/>
                    <a:p>
                      <a:r>
                        <a:rPr lang="en-US" dirty="0"/>
                        <a:t>Platform for interacting with Hadoop cluster</a:t>
                      </a:r>
                    </a:p>
                  </a:txBody>
                  <a:tcPr/>
                </a:tc>
                <a:extLst>
                  <a:ext uri="{0D108BD9-81ED-4DB2-BD59-A6C34878D82A}">
                    <a16:rowId xmlns:a16="http://schemas.microsoft.com/office/drawing/2014/main" val="971454870"/>
                  </a:ext>
                </a:extLst>
              </a:tr>
            </a:tbl>
          </a:graphicData>
        </a:graphic>
      </p:graphicFrame>
    </p:spTree>
    <p:extLst>
      <p:ext uri="{BB962C8B-B14F-4D97-AF65-F5344CB8AC3E}">
        <p14:creationId xmlns:p14="http://schemas.microsoft.com/office/powerpoint/2010/main" val="256578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61805-BADF-78F4-1AD3-39A2E1A51995}"/>
              </a:ext>
            </a:extLst>
          </p:cNvPr>
          <p:cNvSpPr>
            <a:spLocks noGrp="1"/>
          </p:cNvSpPr>
          <p:nvPr>
            <p:ph type="title"/>
          </p:nvPr>
        </p:nvSpPr>
        <p:spPr/>
        <p:txBody>
          <a:bodyPr/>
          <a:lstStyle/>
          <a:p>
            <a:r>
              <a:rPr lang="en-US" dirty="0"/>
              <a:t>Challenges Faced</a:t>
            </a:r>
            <a:endParaRPr lang="en-GB" dirty="0"/>
          </a:p>
        </p:txBody>
      </p:sp>
      <p:sp>
        <p:nvSpPr>
          <p:cNvPr id="3" name="Content Placeholder 2">
            <a:extLst>
              <a:ext uri="{FF2B5EF4-FFF2-40B4-BE49-F238E27FC236}">
                <a16:creationId xmlns:a16="http://schemas.microsoft.com/office/drawing/2014/main" id="{1336541E-91B4-6CF1-0EA7-0D3B6BAE3A29}"/>
              </a:ext>
            </a:extLst>
          </p:cNvPr>
          <p:cNvSpPr>
            <a:spLocks noGrp="1"/>
          </p:cNvSpPr>
          <p:nvPr>
            <p:ph sz="quarter" idx="1"/>
          </p:nvPr>
        </p:nvSpPr>
        <p:spPr/>
        <p:txBody>
          <a:bodyPr/>
          <a:lstStyle/>
          <a:p>
            <a:r>
              <a:rPr lang="en-US" dirty="0"/>
              <a:t>Connecting PostgreSQL using JDBC driver in the Hadoop cluster</a:t>
            </a:r>
          </a:p>
          <a:p>
            <a:r>
              <a:rPr lang="en-US" dirty="0"/>
              <a:t>Incremental load – while appending incremental data to the existing files in the Hadoop system</a:t>
            </a:r>
          </a:p>
          <a:p>
            <a:r>
              <a:rPr lang="en-US" dirty="0"/>
              <a:t>Faced issues executing PostgreSQL-connector python library in pyspark</a:t>
            </a:r>
          </a:p>
          <a:p>
            <a:r>
              <a:rPr lang="en-US" dirty="0"/>
              <a:t>While running Jenkins faced issues for authentication to the Jenkins user.</a:t>
            </a:r>
          </a:p>
          <a:p>
            <a:endParaRPr lang="en-US" dirty="0"/>
          </a:p>
        </p:txBody>
      </p:sp>
      <p:pic>
        <p:nvPicPr>
          <p:cNvPr id="4" name="Picture 3">
            <a:extLst>
              <a:ext uri="{FF2B5EF4-FFF2-40B4-BE49-F238E27FC236}">
                <a16:creationId xmlns:a16="http://schemas.microsoft.com/office/drawing/2014/main" id="{B3F21D6B-D74F-D767-056E-B645B415158C}"/>
              </a:ext>
            </a:extLst>
          </p:cNvPr>
          <p:cNvPicPr>
            <a:picLocks noChangeAspect="1"/>
          </p:cNvPicPr>
          <p:nvPr/>
        </p:nvPicPr>
        <p:blipFill>
          <a:blip r:embed="rId2"/>
          <a:stretch>
            <a:fillRect/>
          </a:stretch>
        </p:blipFill>
        <p:spPr>
          <a:xfrm>
            <a:off x="6797224" y="4726715"/>
            <a:ext cx="1871634" cy="1835055"/>
          </a:xfrm>
          <a:prstGeom prst="rect">
            <a:avLst/>
          </a:prstGeom>
        </p:spPr>
      </p:pic>
    </p:spTree>
    <p:extLst>
      <p:ext uri="{BB962C8B-B14F-4D97-AF65-F5344CB8AC3E}">
        <p14:creationId xmlns:p14="http://schemas.microsoft.com/office/powerpoint/2010/main" val="4251204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8B0C-05C9-8CC7-94A8-867947C6E384}"/>
              </a:ext>
            </a:extLst>
          </p:cNvPr>
          <p:cNvSpPr>
            <a:spLocks noGrp="1"/>
          </p:cNvSpPr>
          <p:nvPr>
            <p:ph type="title"/>
          </p:nvPr>
        </p:nvSpPr>
        <p:spPr/>
        <p:txBody>
          <a:bodyPr/>
          <a:lstStyle/>
          <a:p>
            <a:r>
              <a:rPr lang="en-US" dirty="0"/>
              <a:t>Future enhancements</a:t>
            </a:r>
            <a:endParaRPr lang="en-GB" dirty="0"/>
          </a:p>
        </p:txBody>
      </p:sp>
      <p:sp>
        <p:nvSpPr>
          <p:cNvPr id="3" name="Content Placeholder 2">
            <a:extLst>
              <a:ext uri="{FF2B5EF4-FFF2-40B4-BE49-F238E27FC236}">
                <a16:creationId xmlns:a16="http://schemas.microsoft.com/office/drawing/2014/main" id="{AB7B95D1-4445-5CFB-E327-50D56E7AB240}"/>
              </a:ext>
            </a:extLst>
          </p:cNvPr>
          <p:cNvSpPr>
            <a:spLocks noGrp="1"/>
          </p:cNvSpPr>
          <p:nvPr>
            <p:ph sz="quarter" idx="1"/>
          </p:nvPr>
        </p:nvSpPr>
        <p:spPr/>
        <p:txBody>
          <a:bodyPr/>
          <a:lstStyle/>
          <a:p>
            <a:r>
              <a:rPr lang="en-GB" dirty="0"/>
              <a:t>Curated data can be stored in HBase, as it provides low latency</a:t>
            </a:r>
          </a:p>
          <a:p>
            <a:r>
              <a:rPr lang="en-GB" dirty="0"/>
              <a:t>Delta Lake enables efficient updates and deletes, facilitating incremental updates to data without rewriting the entire dataset. This saves processing time and resources, especially for large datasets.</a:t>
            </a:r>
          </a:p>
          <a:p>
            <a:r>
              <a:rPr lang="en-GB" dirty="0"/>
              <a:t>Using Docker and Kubernetes streamlines deployment, scaling, and management for improved efficiency and resource utilization</a:t>
            </a:r>
          </a:p>
        </p:txBody>
      </p:sp>
      <p:pic>
        <p:nvPicPr>
          <p:cNvPr id="4" name="Picture 3">
            <a:extLst>
              <a:ext uri="{FF2B5EF4-FFF2-40B4-BE49-F238E27FC236}">
                <a16:creationId xmlns:a16="http://schemas.microsoft.com/office/drawing/2014/main" id="{F98D97B7-665E-F7A9-0699-E333BCFA149C}"/>
              </a:ext>
            </a:extLst>
          </p:cNvPr>
          <p:cNvPicPr>
            <a:picLocks noChangeAspect="1"/>
          </p:cNvPicPr>
          <p:nvPr/>
        </p:nvPicPr>
        <p:blipFill>
          <a:blip r:embed="rId2"/>
          <a:stretch>
            <a:fillRect/>
          </a:stretch>
        </p:blipFill>
        <p:spPr>
          <a:xfrm>
            <a:off x="6844602" y="4821459"/>
            <a:ext cx="1871634" cy="1835055"/>
          </a:xfrm>
          <a:prstGeom prst="rect">
            <a:avLst/>
          </a:prstGeom>
        </p:spPr>
      </p:pic>
    </p:spTree>
    <p:extLst>
      <p:ext uri="{BB962C8B-B14F-4D97-AF65-F5344CB8AC3E}">
        <p14:creationId xmlns:p14="http://schemas.microsoft.com/office/powerpoint/2010/main" val="163095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407A3B-E3EC-C59F-7C33-4FEA6EA9D2B6}"/>
              </a:ext>
            </a:extLst>
          </p:cNvPr>
          <p:cNvSpPr>
            <a:spLocks noGrp="1"/>
          </p:cNvSpPr>
          <p:nvPr>
            <p:ph type="title"/>
          </p:nvPr>
        </p:nvSpPr>
        <p:spPr>
          <a:xfrm>
            <a:off x="1043608" y="2132856"/>
            <a:ext cx="7467600" cy="1143000"/>
          </a:xfrm>
        </p:spPr>
        <p:txBody>
          <a:bodyPr/>
          <a:lstStyle/>
          <a:p>
            <a:r>
              <a:rPr lang="en-GB" dirty="0"/>
              <a:t>                </a:t>
            </a:r>
            <a:r>
              <a:rPr lang="en-GB" sz="4000" dirty="0"/>
              <a:t>Questions?</a:t>
            </a:r>
          </a:p>
        </p:txBody>
      </p:sp>
      <p:pic>
        <p:nvPicPr>
          <p:cNvPr id="5" name="Picture 4">
            <a:extLst>
              <a:ext uri="{FF2B5EF4-FFF2-40B4-BE49-F238E27FC236}">
                <a16:creationId xmlns:a16="http://schemas.microsoft.com/office/drawing/2014/main" id="{DDD0C0E9-DDC2-D3F4-8A04-CF527D1F87B5}"/>
              </a:ext>
            </a:extLst>
          </p:cNvPr>
          <p:cNvPicPr>
            <a:picLocks noChangeAspect="1"/>
          </p:cNvPicPr>
          <p:nvPr/>
        </p:nvPicPr>
        <p:blipFill>
          <a:blip r:embed="rId2"/>
          <a:stretch>
            <a:fillRect/>
          </a:stretch>
        </p:blipFill>
        <p:spPr>
          <a:xfrm>
            <a:off x="6844602" y="4821459"/>
            <a:ext cx="1871634" cy="1835055"/>
          </a:xfrm>
          <a:prstGeom prst="rect">
            <a:avLst/>
          </a:prstGeom>
        </p:spPr>
      </p:pic>
    </p:spTree>
    <p:extLst>
      <p:ext uri="{BB962C8B-B14F-4D97-AF65-F5344CB8AC3E}">
        <p14:creationId xmlns:p14="http://schemas.microsoft.com/office/powerpoint/2010/main" val="3621415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Medical Costs</a:t>
            </a:r>
            <a:endParaRPr lang="en-GB" dirty="0"/>
          </a:p>
        </p:txBody>
      </p:sp>
      <p:sp>
        <p:nvSpPr>
          <p:cNvPr id="3" name="Content Placeholder 2"/>
          <p:cNvSpPr>
            <a:spLocks noGrp="1"/>
          </p:cNvSpPr>
          <p:nvPr>
            <p:ph sz="quarter" idx="1"/>
          </p:nvPr>
        </p:nvSpPr>
        <p:spPr/>
        <p:txBody>
          <a:bodyPr/>
          <a:lstStyle/>
          <a:p>
            <a:r>
              <a:rPr lang="en-GB" sz="2000" dirty="0"/>
              <a:t>Medical costs refer to the expenses incurred for medical services and treatments. These costs can vary widely depending on several factors, including the type of medical services, geographic location, patient demographics, and individual health conditions.</a:t>
            </a:r>
          </a:p>
          <a:p>
            <a:endParaRPr lang="en-GB" sz="2000" dirty="0"/>
          </a:p>
          <a:p>
            <a:r>
              <a:rPr lang="en-GB" sz="2000" dirty="0"/>
              <a:t>It includes various attributes such as age, sex, BMI, number of children, smoking status, and region. These attributes are essential in understanding the factors that influence medical costs and can be used for predictive modelling, statistical analysis, and research purposes</a:t>
            </a:r>
            <a:r>
              <a:rPr lang="en-GB" dirty="0"/>
              <a:t>.</a:t>
            </a:r>
          </a:p>
          <a:p>
            <a:endParaRPr lang="en-GB" dirty="0"/>
          </a:p>
        </p:txBody>
      </p:sp>
      <p:pic>
        <p:nvPicPr>
          <p:cNvPr id="4" name="Picture 3"/>
          <p:cNvPicPr>
            <a:picLocks noChangeAspect="1"/>
          </p:cNvPicPr>
          <p:nvPr/>
        </p:nvPicPr>
        <p:blipFill>
          <a:blip r:embed="rId2"/>
          <a:stretch>
            <a:fillRect/>
          </a:stretch>
        </p:blipFill>
        <p:spPr>
          <a:xfrm>
            <a:off x="7288287" y="5373216"/>
            <a:ext cx="1867161" cy="1368152"/>
          </a:xfrm>
          <a:prstGeom prst="rect">
            <a:avLst/>
          </a:prstGeom>
        </p:spPr>
      </p:pic>
    </p:spTree>
    <p:extLst>
      <p:ext uri="{BB962C8B-B14F-4D97-AF65-F5344CB8AC3E}">
        <p14:creationId xmlns:p14="http://schemas.microsoft.com/office/powerpoint/2010/main" val="692167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case</a:t>
            </a:r>
          </a:p>
        </p:txBody>
      </p:sp>
      <p:sp>
        <p:nvSpPr>
          <p:cNvPr id="3" name="Content Placeholder 2"/>
          <p:cNvSpPr>
            <a:spLocks noGrp="1"/>
          </p:cNvSpPr>
          <p:nvPr>
            <p:ph sz="quarter" idx="1"/>
          </p:nvPr>
        </p:nvSpPr>
        <p:spPr/>
        <p:txBody>
          <a:bodyPr>
            <a:normAutofit/>
          </a:bodyPr>
          <a:lstStyle/>
          <a:p>
            <a:r>
              <a:rPr lang="en-GB" b="1" dirty="0"/>
              <a:t>Trend Analysis of Medical Costs by Age: </a:t>
            </a:r>
            <a:endParaRPr lang="en-GB" dirty="0"/>
          </a:p>
          <a:p>
            <a:pPr lvl="1"/>
            <a:r>
              <a:rPr lang="en-GB" dirty="0"/>
              <a:t>Analize how medical costs vary across different age groups to identify which age groups incur the highest expenses and for which types of services</a:t>
            </a:r>
          </a:p>
          <a:p>
            <a:r>
              <a:rPr lang="en-GB" b="1" dirty="0"/>
              <a:t>Impact of BMI on Medical Costs: </a:t>
            </a:r>
            <a:endParaRPr lang="en-GB" dirty="0"/>
          </a:p>
          <a:p>
            <a:pPr lvl="1"/>
            <a:r>
              <a:rPr lang="en-GB" dirty="0"/>
              <a:t>Investigate the correlation between BMI and medical costs to understand how weight management programs could potentially reduce healthcare expenses.</a:t>
            </a:r>
          </a:p>
          <a:p>
            <a:r>
              <a:rPr lang="en-GB" b="1" dirty="0"/>
              <a:t>Smoking and Medical Costs:</a:t>
            </a:r>
            <a:r>
              <a:rPr lang="en-GB" dirty="0"/>
              <a:t> </a:t>
            </a:r>
          </a:p>
          <a:p>
            <a:pPr lvl="1"/>
            <a:r>
              <a:rPr lang="en-GB" dirty="0"/>
              <a:t>Compare the medical costs of smokers versus non-smokers to quantify the financial impact of smoking on healthcare systems.</a:t>
            </a:r>
          </a:p>
          <a:p>
            <a:pPr lvl="2"/>
            <a:endParaRPr lang="en-GB" dirty="0"/>
          </a:p>
          <a:p>
            <a:pPr marL="365760" lvl="1" indent="0">
              <a:buNone/>
            </a:pPr>
            <a:endParaRPr lang="en-GB" dirty="0"/>
          </a:p>
          <a:p>
            <a:pPr lvl="1"/>
            <a:endParaRPr lang="en-GB" dirty="0"/>
          </a:p>
          <a:p>
            <a:pPr lvl="1"/>
            <a:endParaRPr lang="en-GB" dirty="0"/>
          </a:p>
          <a:p>
            <a:pPr marL="365760" lvl="1" indent="0">
              <a:buNone/>
            </a:pPr>
            <a:endParaRPr lang="en-GB" dirty="0"/>
          </a:p>
          <a:p>
            <a:endParaRPr lang="en-GB" dirty="0"/>
          </a:p>
        </p:txBody>
      </p:sp>
    </p:spTree>
    <p:extLst>
      <p:ext uri="{BB962C8B-B14F-4D97-AF65-F5344CB8AC3E}">
        <p14:creationId xmlns:p14="http://schemas.microsoft.com/office/powerpoint/2010/main" val="125727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18058"/>
          </a:xfrm>
        </p:spPr>
        <p:txBody>
          <a:bodyPr>
            <a:normAutofit fontScale="90000"/>
          </a:bodyPr>
          <a:lstStyle/>
          <a:p>
            <a:r>
              <a:rPr lang="en-GB" dirty="0"/>
              <a:t>Data model – star schema</a:t>
            </a:r>
          </a:p>
        </p:txBody>
      </p:sp>
      <p:sp>
        <p:nvSpPr>
          <p:cNvPr id="3" name="Content Placeholder 2"/>
          <p:cNvSpPr>
            <a:spLocks noGrp="1"/>
          </p:cNvSpPr>
          <p:nvPr>
            <p:ph sz="quarter" idx="1"/>
          </p:nvPr>
        </p:nvSpPr>
        <p:spPr>
          <a:xfrm>
            <a:off x="251520" y="980728"/>
            <a:ext cx="8208912" cy="5493224"/>
          </a:xfrm>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11" name="Picture 10"/>
          <p:cNvPicPr>
            <a:picLocks noChangeAspect="1"/>
          </p:cNvPicPr>
          <p:nvPr/>
        </p:nvPicPr>
        <p:blipFill>
          <a:blip r:embed="rId2"/>
          <a:stretch>
            <a:fillRect/>
          </a:stretch>
        </p:blipFill>
        <p:spPr>
          <a:xfrm>
            <a:off x="6804248" y="5373216"/>
            <a:ext cx="1867161" cy="1368152"/>
          </a:xfrm>
          <a:prstGeom prst="rect">
            <a:avLst/>
          </a:prstGeom>
        </p:spPr>
      </p:pic>
      <p:pic>
        <p:nvPicPr>
          <p:cNvPr id="2050" name="Picture 2">
            <a:extLst>
              <a:ext uri="{FF2B5EF4-FFF2-40B4-BE49-F238E27FC236}">
                <a16:creationId xmlns:a16="http://schemas.microsoft.com/office/drawing/2014/main" id="{3DAC7D72-2E00-0DDD-8FC8-D75AB8314E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836712"/>
            <a:ext cx="4464496" cy="543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84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to end flow of project</a:t>
            </a:r>
            <a:endParaRPr lang="en-GB" dirty="0"/>
          </a:p>
        </p:txBody>
      </p:sp>
      <p:pic>
        <p:nvPicPr>
          <p:cNvPr id="4" name="Picture 3">
            <a:extLst>
              <a:ext uri="{FF2B5EF4-FFF2-40B4-BE49-F238E27FC236}">
                <a16:creationId xmlns:a16="http://schemas.microsoft.com/office/drawing/2014/main" id="{F7A90E6F-D070-BAF9-578D-DD8DC2B0AF22}"/>
              </a:ext>
            </a:extLst>
          </p:cNvPr>
          <p:cNvPicPr>
            <a:picLocks noChangeAspect="1"/>
          </p:cNvPicPr>
          <p:nvPr/>
        </p:nvPicPr>
        <p:blipFill>
          <a:blip r:embed="rId2"/>
          <a:stretch>
            <a:fillRect/>
          </a:stretch>
        </p:blipFill>
        <p:spPr>
          <a:xfrm>
            <a:off x="6991219" y="5373216"/>
            <a:ext cx="1867161" cy="1368152"/>
          </a:xfrm>
          <a:prstGeom prst="rect">
            <a:avLst/>
          </a:prstGeom>
        </p:spPr>
      </p:pic>
      <p:pic>
        <p:nvPicPr>
          <p:cNvPr id="1028" name="Picture 4">
            <a:extLst>
              <a:ext uri="{FF2B5EF4-FFF2-40B4-BE49-F238E27FC236}">
                <a16:creationId xmlns:a16="http://schemas.microsoft.com/office/drawing/2014/main" id="{3BBDDF0D-629D-6174-3DBC-3EBF270DC1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425" y="1316922"/>
            <a:ext cx="7677150" cy="553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15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A1712-3286-1096-640E-8A3F6925D057}"/>
              </a:ext>
            </a:extLst>
          </p:cNvPr>
          <p:cNvSpPr>
            <a:spLocks noGrp="1"/>
          </p:cNvSpPr>
          <p:nvPr>
            <p:ph type="title"/>
          </p:nvPr>
        </p:nvSpPr>
        <p:spPr/>
        <p:txBody>
          <a:bodyPr/>
          <a:lstStyle/>
          <a:p>
            <a:r>
              <a:rPr lang="en-US" dirty="0"/>
              <a:t>Raw data injected into data lake</a:t>
            </a:r>
            <a:endParaRPr lang="en-GB" dirty="0"/>
          </a:p>
        </p:txBody>
      </p:sp>
      <p:pic>
        <p:nvPicPr>
          <p:cNvPr id="5" name="Content Placeholder 4">
            <a:extLst>
              <a:ext uri="{FF2B5EF4-FFF2-40B4-BE49-F238E27FC236}">
                <a16:creationId xmlns:a16="http://schemas.microsoft.com/office/drawing/2014/main" id="{86B24579-A34A-9CB7-1D0F-841E1F9941F6}"/>
              </a:ext>
            </a:extLst>
          </p:cNvPr>
          <p:cNvPicPr>
            <a:picLocks noGrp="1" noChangeAspect="1"/>
          </p:cNvPicPr>
          <p:nvPr>
            <p:ph sz="quarter" idx="1"/>
          </p:nvPr>
        </p:nvPicPr>
        <p:blipFill>
          <a:blip r:embed="rId2"/>
          <a:stretch>
            <a:fillRect/>
          </a:stretch>
        </p:blipFill>
        <p:spPr>
          <a:xfrm>
            <a:off x="453677" y="1628800"/>
            <a:ext cx="7467600" cy="4148666"/>
          </a:xfrm>
        </p:spPr>
      </p:pic>
    </p:spTree>
    <p:extLst>
      <p:ext uri="{BB962C8B-B14F-4D97-AF65-F5344CB8AC3E}">
        <p14:creationId xmlns:p14="http://schemas.microsoft.com/office/powerpoint/2010/main" val="328905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0BA5-4F26-C42D-47B9-74C2CD86810A}"/>
              </a:ext>
            </a:extLst>
          </p:cNvPr>
          <p:cNvSpPr>
            <a:spLocks noGrp="1"/>
          </p:cNvSpPr>
          <p:nvPr>
            <p:ph type="title"/>
          </p:nvPr>
        </p:nvSpPr>
        <p:spPr/>
        <p:txBody>
          <a:bodyPr/>
          <a:lstStyle/>
          <a:p>
            <a:r>
              <a:rPr lang="en-US" dirty="0"/>
              <a:t>Full Load and incremental load</a:t>
            </a:r>
            <a:endParaRPr lang="en-GB" dirty="0"/>
          </a:p>
        </p:txBody>
      </p:sp>
      <p:pic>
        <p:nvPicPr>
          <p:cNvPr id="5" name="Content Placeholder 4">
            <a:extLst>
              <a:ext uri="{FF2B5EF4-FFF2-40B4-BE49-F238E27FC236}">
                <a16:creationId xmlns:a16="http://schemas.microsoft.com/office/drawing/2014/main" id="{4F85F35C-00FD-11A2-DE46-C48100A564FE}"/>
              </a:ext>
            </a:extLst>
          </p:cNvPr>
          <p:cNvPicPr>
            <a:picLocks noGrp="1" noChangeAspect="1"/>
          </p:cNvPicPr>
          <p:nvPr>
            <p:ph sz="quarter" idx="1"/>
          </p:nvPr>
        </p:nvPicPr>
        <p:blipFill>
          <a:blip r:embed="rId2"/>
          <a:stretch>
            <a:fillRect/>
          </a:stretch>
        </p:blipFill>
        <p:spPr>
          <a:xfrm>
            <a:off x="457200" y="1556792"/>
            <a:ext cx="7467600" cy="2885885"/>
          </a:xfrm>
        </p:spPr>
      </p:pic>
      <p:pic>
        <p:nvPicPr>
          <p:cNvPr id="7" name="Picture 6">
            <a:extLst>
              <a:ext uri="{FF2B5EF4-FFF2-40B4-BE49-F238E27FC236}">
                <a16:creationId xmlns:a16="http://schemas.microsoft.com/office/drawing/2014/main" id="{3E029C3C-80D6-CE36-C00E-054D0F875B94}"/>
              </a:ext>
            </a:extLst>
          </p:cNvPr>
          <p:cNvPicPr>
            <a:picLocks noChangeAspect="1"/>
          </p:cNvPicPr>
          <p:nvPr/>
        </p:nvPicPr>
        <p:blipFill>
          <a:blip r:embed="rId3"/>
          <a:stretch>
            <a:fillRect/>
          </a:stretch>
        </p:blipFill>
        <p:spPr>
          <a:xfrm>
            <a:off x="323528" y="4653136"/>
            <a:ext cx="7910949" cy="1471973"/>
          </a:xfrm>
          <a:prstGeom prst="rect">
            <a:avLst/>
          </a:prstGeom>
        </p:spPr>
      </p:pic>
    </p:spTree>
    <p:extLst>
      <p:ext uri="{BB962C8B-B14F-4D97-AF65-F5344CB8AC3E}">
        <p14:creationId xmlns:p14="http://schemas.microsoft.com/office/powerpoint/2010/main" val="197999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6023-2868-8263-E6EB-D4A07ACB8D7E}"/>
              </a:ext>
            </a:extLst>
          </p:cNvPr>
          <p:cNvSpPr>
            <a:spLocks noGrp="1"/>
          </p:cNvSpPr>
          <p:nvPr>
            <p:ph type="title"/>
          </p:nvPr>
        </p:nvSpPr>
        <p:spPr/>
        <p:txBody>
          <a:bodyPr/>
          <a:lstStyle/>
          <a:p>
            <a:r>
              <a:rPr lang="en-US" dirty="0"/>
              <a:t>After full load</a:t>
            </a:r>
            <a:endParaRPr lang="en-GB" dirty="0"/>
          </a:p>
        </p:txBody>
      </p:sp>
      <p:sp>
        <p:nvSpPr>
          <p:cNvPr id="9" name="Content Placeholder 8">
            <a:extLst>
              <a:ext uri="{FF2B5EF4-FFF2-40B4-BE49-F238E27FC236}">
                <a16:creationId xmlns:a16="http://schemas.microsoft.com/office/drawing/2014/main" id="{FF4142C0-3F3E-9CE1-07A1-3E5413A2736A}"/>
              </a:ext>
            </a:extLst>
          </p:cNvPr>
          <p:cNvSpPr>
            <a:spLocks noGrp="1"/>
          </p:cNvSpPr>
          <p:nvPr>
            <p:ph sz="quarter" idx="1"/>
          </p:nvPr>
        </p:nvSpPr>
        <p:spPr/>
        <p:txBody>
          <a:bodyPr/>
          <a:lstStyle/>
          <a:p>
            <a:r>
              <a:rPr lang="en-US" dirty="0"/>
              <a:t>Data in respective directories</a:t>
            </a:r>
          </a:p>
          <a:p>
            <a:endParaRPr lang="en-GB" dirty="0"/>
          </a:p>
        </p:txBody>
      </p:sp>
      <p:pic>
        <p:nvPicPr>
          <p:cNvPr id="10" name="Picture 9" descr="A black screen with many small colored lines&#10;&#10;Description automatically generated with medium confidence">
            <a:extLst>
              <a:ext uri="{FF2B5EF4-FFF2-40B4-BE49-F238E27FC236}">
                <a16:creationId xmlns:a16="http://schemas.microsoft.com/office/drawing/2014/main" id="{86555495-7769-0E40-9AA9-E6C8EDE58B63}"/>
              </a:ext>
            </a:extLst>
          </p:cNvPr>
          <p:cNvPicPr>
            <a:picLocks noChangeAspect="1"/>
          </p:cNvPicPr>
          <p:nvPr/>
        </p:nvPicPr>
        <p:blipFill>
          <a:blip r:embed="rId2"/>
          <a:stretch>
            <a:fillRect/>
          </a:stretch>
        </p:blipFill>
        <p:spPr>
          <a:xfrm>
            <a:off x="899592" y="2160227"/>
            <a:ext cx="5731510" cy="1320165"/>
          </a:xfrm>
          <a:prstGeom prst="rect">
            <a:avLst/>
          </a:prstGeom>
        </p:spPr>
      </p:pic>
      <p:pic>
        <p:nvPicPr>
          <p:cNvPr id="11" name="Picture 10">
            <a:extLst>
              <a:ext uri="{FF2B5EF4-FFF2-40B4-BE49-F238E27FC236}">
                <a16:creationId xmlns:a16="http://schemas.microsoft.com/office/drawing/2014/main" id="{5BEEAD47-7819-1BAE-2596-E534BCB775C4}"/>
              </a:ext>
            </a:extLst>
          </p:cNvPr>
          <p:cNvPicPr>
            <a:picLocks noChangeAspect="1"/>
          </p:cNvPicPr>
          <p:nvPr/>
        </p:nvPicPr>
        <p:blipFill>
          <a:blip r:embed="rId3"/>
          <a:stretch>
            <a:fillRect/>
          </a:stretch>
        </p:blipFill>
        <p:spPr>
          <a:xfrm>
            <a:off x="904486" y="3717032"/>
            <a:ext cx="5731510" cy="1944216"/>
          </a:xfrm>
          <a:prstGeom prst="rect">
            <a:avLst/>
          </a:prstGeom>
        </p:spPr>
      </p:pic>
      <p:pic>
        <p:nvPicPr>
          <p:cNvPr id="12" name="Picture 11">
            <a:extLst>
              <a:ext uri="{FF2B5EF4-FFF2-40B4-BE49-F238E27FC236}">
                <a16:creationId xmlns:a16="http://schemas.microsoft.com/office/drawing/2014/main" id="{6200CA43-E791-897E-C0A7-BF9322E31692}"/>
              </a:ext>
            </a:extLst>
          </p:cNvPr>
          <p:cNvPicPr>
            <a:picLocks noChangeAspect="1"/>
          </p:cNvPicPr>
          <p:nvPr/>
        </p:nvPicPr>
        <p:blipFill>
          <a:blip r:embed="rId4"/>
          <a:stretch>
            <a:fillRect/>
          </a:stretch>
        </p:blipFill>
        <p:spPr>
          <a:xfrm>
            <a:off x="6815166" y="4869160"/>
            <a:ext cx="1871634" cy="1835055"/>
          </a:xfrm>
          <a:prstGeom prst="rect">
            <a:avLst/>
          </a:prstGeom>
        </p:spPr>
      </p:pic>
    </p:spTree>
    <p:extLst>
      <p:ext uri="{BB962C8B-B14F-4D97-AF65-F5344CB8AC3E}">
        <p14:creationId xmlns:p14="http://schemas.microsoft.com/office/powerpoint/2010/main" val="852858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FCA2C-83E8-069D-BF78-4614EE0DF0F2}"/>
              </a:ext>
            </a:extLst>
          </p:cNvPr>
          <p:cNvSpPr>
            <a:spLocks noGrp="1"/>
          </p:cNvSpPr>
          <p:nvPr>
            <p:ph type="title"/>
          </p:nvPr>
        </p:nvSpPr>
        <p:spPr/>
        <p:txBody>
          <a:bodyPr/>
          <a:lstStyle/>
          <a:p>
            <a:r>
              <a:rPr lang="en-US" dirty="0"/>
              <a:t>After incremental load</a:t>
            </a:r>
            <a:endParaRPr lang="en-GB" dirty="0"/>
          </a:p>
        </p:txBody>
      </p:sp>
      <p:sp>
        <p:nvSpPr>
          <p:cNvPr id="6" name="Content Placeholder 5">
            <a:extLst>
              <a:ext uri="{FF2B5EF4-FFF2-40B4-BE49-F238E27FC236}">
                <a16:creationId xmlns:a16="http://schemas.microsoft.com/office/drawing/2014/main" id="{15B8215A-5A4C-E911-C858-F28FB64F69CC}"/>
              </a:ext>
            </a:extLst>
          </p:cNvPr>
          <p:cNvSpPr>
            <a:spLocks noGrp="1"/>
          </p:cNvSpPr>
          <p:nvPr>
            <p:ph sz="quarter" idx="1"/>
          </p:nvPr>
        </p:nvSpPr>
        <p:spPr/>
        <p:txBody>
          <a:bodyPr/>
          <a:lstStyle/>
          <a:p>
            <a:r>
              <a:rPr lang="en-US" dirty="0"/>
              <a:t>Highlighted the incremental data</a:t>
            </a:r>
            <a:endParaRPr lang="en-GB" dirty="0"/>
          </a:p>
        </p:txBody>
      </p:sp>
      <p:pic>
        <p:nvPicPr>
          <p:cNvPr id="7" name="Picture 6">
            <a:extLst>
              <a:ext uri="{FF2B5EF4-FFF2-40B4-BE49-F238E27FC236}">
                <a16:creationId xmlns:a16="http://schemas.microsoft.com/office/drawing/2014/main" id="{8AAA5585-BB84-71DF-EAD2-F486E0632375}"/>
              </a:ext>
            </a:extLst>
          </p:cNvPr>
          <p:cNvPicPr>
            <a:picLocks noChangeAspect="1"/>
          </p:cNvPicPr>
          <p:nvPr/>
        </p:nvPicPr>
        <p:blipFill>
          <a:blip r:embed="rId2"/>
          <a:stretch>
            <a:fillRect/>
          </a:stretch>
        </p:blipFill>
        <p:spPr>
          <a:xfrm>
            <a:off x="755576" y="2185591"/>
            <a:ext cx="5731510" cy="2617470"/>
          </a:xfrm>
          <a:prstGeom prst="rect">
            <a:avLst/>
          </a:prstGeom>
        </p:spPr>
      </p:pic>
      <p:pic>
        <p:nvPicPr>
          <p:cNvPr id="8" name="Picture 7">
            <a:extLst>
              <a:ext uri="{FF2B5EF4-FFF2-40B4-BE49-F238E27FC236}">
                <a16:creationId xmlns:a16="http://schemas.microsoft.com/office/drawing/2014/main" id="{12160E15-8BE8-DEC2-0909-FD0B918CACD5}"/>
              </a:ext>
            </a:extLst>
          </p:cNvPr>
          <p:cNvPicPr>
            <a:picLocks noChangeAspect="1"/>
          </p:cNvPicPr>
          <p:nvPr/>
        </p:nvPicPr>
        <p:blipFill>
          <a:blip r:embed="rId3"/>
          <a:stretch>
            <a:fillRect/>
          </a:stretch>
        </p:blipFill>
        <p:spPr>
          <a:xfrm>
            <a:off x="723363" y="4894342"/>
            <a:ext cx="5731510" cy="1911985"/>
          </a:xfrm>
          <a:prstGeom prst="rect">
            <a:avLst/>
          </a:prstGeom>
        </p:spPr>
      </p:pic>
      <p:pic>
        <p:nvPicPr>
          <p:cNvPr id="9" name="Picture 8">
            <a:extLst>
              <a:ext uri="{FF2B5EF4-FFF2-40B4-BE49-F238E27FC236}">
                <a16:creationId xmlns:a16="http://schemas.microsoft.com/office/drawing/2014/main" id="{44AA189C-2D71-F93D-E31C-C715DD645803}"/>
              </a:ext>
            </a:extLst>
          </p:cNvPr>
          <p:cNvPicPr>
            <a:picLocks noChangeAspect="1"/>
          </p:cNvPicPr>
          <p:nvPr/>
        </p:nvPicPr>
        <p:blipFill>
          <a:blip r:embed="rId4"/>
          <a:stretch>
            <a:fillRect/>
          </a:stretch>
        </p:blipFill>
        <p:spPr>
          <a:xfrm>
            <a:off x="6788130" y="4932806"/>
            <a:ext cx="1871634" cy="1835055"/>
          </a:xfrm>
          <a:prstGeom prst="rect">
            <a:avLst/>
          </a:prstGeom>
        </p:spPr>
      </p:pic>
    </p:spTree>
    <p:extLst>
      <p:ext uri="{BB962C8B-B14F-4D97-AF65-F5344CB8AC3E}">
        <p14:creationId xmlns:p14="http://schemas.microsoft.com/office/powerpoint/2010/main" val="506670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0</TotalTime>
  <Words>432</Words>
  <Application>Microsoft Office PowerPoint</Application>
  <PresentationFormat>On-screen Show (4:3)</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Schoolbook</vt:lpstr>
      <vt:lpstr>Wingdings</vt:lpstr>
      <vt:lpstr>Wingdings 2</vt:lpstr>
      <vt:lpstr>Oriel</vt:lpstr>
      <vt:lpstr>Health care</vt:lpstr>
      <vt:lpstr>Medical Costs</vt:lpstr>
      <vt:lpstr>Use case</vt:lpstr>
      <vt:lpstr>Data model – star schema</vt:lpstr>
      <vt:lpstr>End to end flow of project</vt:lpstr>
      <vt:lpstr>Raw data injected into data lake</vt:lpstr>
      <vt:lpstr>Full Load and incremental load</vt:lpstr>
      <vt:lpstr>After full load</vt:lpstr>
      <vt:lpstr>After incremental load</vt:lpstr>
      <vt:lpstr>Kafka streaming – real time data processing</vt:lpstr>
      <vt:lpstr>Technologies &amp; application</vt:lpstr>
      <vt:lpstr>Challenges Faced</vt:lpstr>
      <vt:lpstr>Future enhancements</vt:lpstr>
      <vt:lpstr>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care</dc:title>
  <dc:creator>Ramanadham</dc:creator>
  <cp:lastModifiedBy>vigneswari pappu</cp:lastModifiedBy>
  <cp:revision>16</cp:revision>
  <dcterms:created xsi:type="dcterms:W3CDTF">2024-08-27T13:27:49Z</dcterms:created>
  <dcterms:modified xsi:type="dcterms:W3CDTF">2024-09-02T20:56:47Z</dcterms:modified>
</cp:coreProperties>
</file>