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5"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D7828-32B3-44F2-AAB7-59DC47E11171}" v="31" dt="2024-09-13T11:34:41.5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wari pappu" userId="f5cec7ab1bcd7a38" providerId="LiveId" clId="{27FD7828-32B3-44F2-AAB7-59DC47E11171}"/>
    <pc:docChg chg="undo custSel addSld modSld">
      <pc:chgData name="vigneswari pappu" userId="f5cec7ab1bcd7a38" providerId="LiveId" clId="{27FD7828-32B3-44F2-AAB7-59DC47E11171}" dt="2024-09-13T11:34:41.537" v="74" actId="1076"/>
      <pc:docMkLst>
        <pc:docMk/>
      </pc:docMkLst>
      <pc:sldChg chg="addSp delSp modSp">
        <pc:chgData name="vigneswari pappu" userId="f5cec7ab1bcd7a38" providerId="LiveId" clId="{27FD7828-32B3-44F2-AAB7-59DC47E11171}" dt="2024-09-13T11:13:50.043" v="51" actId="14100"/>
        <pc:sldMkLst>
          <pc:docMk/>
          <pc:sldMk cId="490514717" sldId="260"/>
        </pc:sldMkLst>
        <pc:picChg chg="del">
          <ac:chgData name="vigneswari pappu" userId="f5cec7ab1bcd7a38" providerId="LiveId" clId="{27FD7828-32B3-44F2-AAB7-59DC47E11171}" dt="2024-09-13T11:13:37.677" v="45" actId="478"/>
          <ac:picMkLst>
            <pc:docMk/>
            <pc:sldMk cId="490514717" sldId="260"/>
            <ac:picMk id="1030" creationId="{177A1656-ABCF-268E-4E24-DAEB0796B28E}"/>
          </ac:picMkLst>
        </pc:picChg>
        <pc:picChg chg="add mod">
          <ac:chgData name="vigneswari pappu" userId="f5cec7ab1bcd7a38" providerId="LiveId" clId="{27FD7828-32B3-44F2-AAB7-59DC47E11171}" dt="2024-09-13T11:13:50.043" v="51" actId="14100"/>
          <ac:picMkLst>
            <pc:docMk/>
            <pc:sldMk cId="490514717" sldId="260"/>
            <ac:picMk id="1032" creationId="{837E8E17-F768-1363-2216-1BB7288E64CD}"/>
          </ac:picMkLst>
        </pc:picChg>
      </pc:sldChg>
      <pc:sldChg chg="addSp delSp modSp mod">
        <pc:chgData name="vigneswari pappu" userId="f5cec7ab1bcd7a38" providerId="LiveId" clId="{27FD7828-32B3-44F2-AAB7-59DC47E11171}" dt="2024-09-13T11:34:41.537" v="74" actId="1076"/>
        <pc:sldMkLst>
          <pc:docMk/>
          <pc:sldMk cId="1028967997" sldId="261"/>
        </pc:sldMkLst>
        <pc:spChg chg="mod">
          <ac:chgData name="vigneswari pappu" userId="f5cec7ab1bcd7a38" providerId="LiveId" clId="{27FD7828-32B3-44F2-AAB7-59DC47E11171}" dt="2024-09-13T11:19:22.707" v="59" actId="1076"/>
          <ac:spMkLst>
            <pc:docMk/>
            <pc:sldMk cId="1028967997" sldId="261"/>
            <ac:spMk id="4" creationId="{15EBD5CA-DFDC-0989-F474-7ED5C693C857}"/>
          </ac:spMkLst>
        </pc:spChg>
        <pc:picChg chg="del">
          <ac:chgData name="vigneswari pappu" userId="f5cec7ab1bcd7a38" providerId="LiveId" clId="{27FD7828-32B3-44F2-AAB7-59DC47E11171}" dt="2024-09-13T11:18:32.337" v="52" actId="478"/>
          <ac:picMkLst>
            <pc:docMk/>
            <pc:sldMk cId="1028967997" sldId="261"/>
            <ac:picMk id="2050" creationId="{B92AC43D-6A27-33D1-E6F8-9EC04ACAAC82}"/>
          </ac:picMkLst>
        </pc:picChg>
        <pc:picChg chg="add del mod">
          <ac:chgData name="vigneswari pappu" userId="f5cec7ab1bcd7a38" providerId="LiveId" clId="{27FD7828-32B3-44F2-AAB7-59DC47E11171}" dt="2024-09-13T11:18:58.415" v="55" actId="478"/>
          <ac:picMkLst>
            <pc:docMk/>
            <pc:sldMk cId="1028967997" sldId="261"/>
            <ac:picMk id="2054" creationId="{62E2584E-17E9-9C15-63FB-1464E67D404F}"/>
          </ac:picMkLst>
        </pc:picChg>
        <pc:picChg chg="add del mod">
          <ac:chgData name="vigneswari pappu" userId="f5cec7ab1bcd7a38" providerId="LiveId" clId="{27FD7828-32B3-44F2-AAB7-59DC47E11171}" dt="2024-09-13T11:23:38.979" v="60" actId="478"/>
          <ac:picMkLst>
            <pc:docMk/>
            <pc:sldMk cId="1028967997" sldId="261"/>
            <ac:picMk id="2056" creationId="{53513A98-407F-F213-B449-A50C40E1F2B6}"/>
          </ac:picMkLst>
        </pc:picChg>
        <pc:picChg chg="add del mod">
          <ac:chgData name="vigneswari pappu" userId="f5cec7ab1bcd7a38" providerId="LiveId" clId="{27FD7828-32B3-44F2-AAB7-59DC47E11171}" dt="2024-09-13T11:24:16.906" v="63" actId="478"/>
          <ac:picMkLst>
            <pc:docMk/>
            <pc:sldMk cId="1028967997" sldId="261"/>
            <ac:picMk id="2058" creationId="{BE0BE5BD-9356-C150-5F00-BFB753BFD45F}"/>
          </ac:picMkLst>
        </pc:picChg>
        <pc:picChg chg="add del mod">
          <ac:chgData name="vigneswari pappu" userId="f5cec7ab1bcd7a38" providerId="LiveId" clId="{27FD7828-32B3-44F2-AAB7-59DC47E11171}" dt="2024-09-13T11:27:33.549" v="66" actId="478"/>
          <ac:picMkLst>
            <pc:docMk/>
            <pc:sldMk cId="1028967997" sldId="261"/>
            <ac:picMk id="2060" creationId="{DA4FB965-E799-5081-7056-D275FBFCF3EA}"/>
          </ac:picMkLst>
        </pc:picChg>
        <pc:picChg chg="add del mod">
          <ac:chgData name="vigneswari pappu" userId="f5cec7ab1bcd7a38" providerId="LiveId" clId="{27FD7828-32B3-44F2-AAB7-59DC47E11171}" dt="2024-09-13T11:29:05.737" v="69" actId="478"/>
          <ac:picMkLst>
            <pc:docMk/>
            <pc:sldMk cId="1028967997" sldId="261"/>
            <ac:picMk id="2062" creationId="{C72D1043-5FF2-717A-16BC-3E79A76A3353}"/>
          </ac:picMkLst>
        </pc:picChg>
        <pc:picChg chg="add del mod">
          <ac:chgData name="vigneswari pappu" userId="f5cec7ab1bcd7a38" providerId="LiveId" clId="{27FD7828-32B3-44F2-AAB7-59DC47E11171}" dt="2024-09-13T11:34:35.865" v="72" actId="478"/>
          <ac:picMkLst>
            <pc:docMk/>
            <pc:sldMk cId="1028967997" sldId="261"/>
            <ac:picMk id="2064" creationId="{D5629A83-31AB-38C6-4AD7-1351AF844B49}"/>
          </ac:picMkLst>
        </pc:picChg>
        <pc:picChg chg="add mod">
          <ac:chgData name="vigneswari pappu" userId="f5cec7ab1bcd7a38" providerId="LiveId" clId="{27FD7828-32B3-44F2-AAB7-59DC47E11171}" dt="2024-09-13T11:34:41.537" v="74" actId="1076"/>
          <ac:picMkLst>
            <pc:docMk/>
            <pc:sldMk cId="1028967997" sldId="261"/>
            <ac:picMk id="2066" creationId="{AC654F02-7259-0010-57BA-05FAA37A1E31}"/>
          </ac:picMkLst>
        </pc:picChg>
      </pc:sldChg>
      <pc:sldChg chg="addSp delSp modSp new mod setBg setClrOvrMap">
        <pc:chgData name="vigneswari pappu" userId="f5cec7ab1bcd7a38" providerId="LiveId" clId="{27FD7828-32B3-44F2-AAB7-59DC47E11171}" dt="2024-09-13T09:49:21.194" v="44" actId="26606"/>
        <pc:sldMkLst>
          <pc:docMk/>
          <pc:sldMk cId="1851375088" sldId="265"/>
        </pc:sldMkLst>
        <pc:spChg chg="mod">
          <ac:chgData name="vigneswari pappu" userId="f5cec7ab1bcd7a38" providerId="LiveId" clId="{27FD7828-32B3-44F2-AAB7-59DC47E11171}" dt="2024-09-13T09:49:21.194" v="44" actId="26606"/>
          <ac:spMkLst>
            <pc:docMk/>
            <pc:sldMk cId="1851375088" sldId="265"/>
            <ac:spMk id="2" creationId="{8E02D24A-CB31-6341-4937-40F767480520}"/>
          </ac:spMkLst>
        </pc:spChg>
        <pc:spChg chg="del">
          <ac:chgData name="vigneswari pappu" userId="f5cec7ab1bcd7a38" providerId="LiveId" clId="{27FD7828-32B3-44F2-AAB7-59DC47E11171}" dt="2024-09-13T09:42:45.082" v="22" actId="22"/>
          <ac:spMkLst>
            <pc:docMk/>
            <pc:sldMk cId="1851375088" sldId="265"/>
            <ac:spMk id="3" creationId="{6F375E02-5773-D1B4-C215-AA3F7DFF0EAF}"/>
          </ac:spMkLst>
        </pc:spChg>
        <pc:spChg chg="add del mod">
          <ac:chgData name="vigneswari pappu" userId="f5cec7ab1bcd7a38" providerId="LiveId" clId="{27FD7828-32B3-44F2-AAB7-59DC47E11171}" dt="2024-09-13T09:44:13.886" v="26"/>
          <ac:spMkLst>
            <pc:docMk/>
            <pc:sldMk cId="1851375088" sldId="265"/>
            <ac:spMk id="7" creationId="{7063D215-C18E-7B1C-D5B0-A3235F49274C}"/>
          </ac:spMkLst>
        </pc:spChg>
        <pc:spChg chg="add del">
          <ac:chgData name="vigneswari pappu" userId="f5cec7ab1bcd7a38" providerId="LiveId" clId="{27FD7828-32B3-44F2-AAB7-59DC47E11171}" dt="2024-09-13T09:49:19.405" v="42" actId="26606"/>
          <ac:spMkLst>
            <pc:docMk/>
            <pc:sldMk cId="1851375088" sldId="265"/>
            <ac:spMk id="28" creationId="{4F71A406-3CB7-4E4D-B434-24E6AA4F3997}"/>
          </ac:spMkLst>
        </pc:spChg>
        <pc:grpChg chg="add del">
          <ac:chgData name="vigneswari pappu" userId="f5cec7ab1bcd7a38" providerId="LiveId" clId="{27FD7828-32B3-44F2-AAB7-59DC47E11171}" dt="2024-09-13T09:49:19.405" v="42" actId="26606"/>
          <ac:grpSpMkLst>
            <pc:docMk/>
            <pc:sldMk cId="1851375088" sldId="265"/>
            <ac:grpSpMk id="16" creationId="{5EA39187-0197-4C1D-BE4A-06B353C7B215}"/>
          </ac:grpSpMkLst>
        </pc:grpChg>
        <pc:grpChg chg="add del">
          <ac:chgData name="vigneswari pappu" userId="f5cec7ab1bcd7a38" providerId="LiveId" clId="{27FD7828-32B3-44F2-AAB7-59DC47E11171}" dt="2024-09-13T09:49:21.194" v="44" actId="26606"/>
          <ac:grpSpMkLst>
            <pc:docMk/>
            <pc:sldMk cId="1851375088" sldId="265"/>
            <ac:grpSpMk id="30" creationId="{90A61547-2555-4DE2-A37F-A53E54917441}"/>
          </ac:grpSpMkLst>
        </pc:grpChg>
        <pc:picChg chg="add del mod ord">
          <ac:chgData name="vigneswari pappu" userId="f5cec7ab1bcd7a38" providerId="LiveId" clId="{27FD7828-32B3-44F2-AAB7-59DC47E11171}" dt="2024-09-13T09:44:12.910" v="25" actId="478"/>
          <ac:picMkLst>
            <pc:docMk/>
            <pc:sldMk cId="1851375088" sldId="265"/>
            <ac:picMk id="5" creationId="{454C0E6A-5A25-5ACC-316C-D860FDCD1D70}"/>
          </ac:picMkLst>
        </pc:picChg>
        <pc:picChg chg="add mod ord">
          <ac:chgData name="vigneswari pappu" userId="f5cec7ab1bcd7a38" providerId="LiveId" clId="{27FD7828-32B3-44F2-AAB7-59DC47E11171}" dt="2024-09-13T09:49:21.194" v="44" actId="26606"/>
          <ac:picMkLst>
            <pc:docMk/>
            <pc:sldMk cId="1851375088" sldId="265"/>
            <ac:picMk id="9" creationId="{8E246293-7C58-AD98-AAF8-797E5BF8EFB8}"/>
          </ac:picMkLst>
        </pc:picChg>
        <pc:picChg chg="add mod">
          <ac:chgData name="vigneswari pappu" userId="f5cec7ab1bcd7a38" providerId="LiveId" clId="{27FD7828-32B3-44F2-AAB7-59DC47E11171}" dt="2024-09-13T09:49:21.194" v="44" actId="26606"/>
          <ac:picMkLst>
            <pc:docMk/>
            <pc:sldMk cId="1851375088" sldId="265"/>
            <ac:picMk id="11" creationId="{2E94AB9B-49DA-FF9E-A129-B3551C544D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34390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228436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8017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3634758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9778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3367610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281760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246554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465160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639F0-34BF-45DB-AA87-1C857333FA64}" type="datetimeFigureOut">
              <a:rPr lang="en-GB" smtClean="0"/>
              <a:t>12/09/2024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354531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639F0-34BF-45DB-AA87-1C857333FA64}"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274077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639F0-34BF-45DB-AA87-1C857333FA64}" type="datetimeFigureOut">
              <a:rPr lang="en-GB" smtClean="0"/>
              <a:t>12/09/2024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3647801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639F0-34BF-45DB-AA87-1C857333FA64}" type="datetimeFigureOut">
              <a:rPr lang="en-GB" smtClean="0"/>
              <a:t>12/09/2024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1840235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639F0-34BF-45DB-AA87-1C857333FA64}" type="datetimeFigureOut">
              <a:rPr lang="en-GB" smtClean="0"/>
              <a:t>12/09/2024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294119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D639F0-34BF-45DB-AA87-1C857333FA64}"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178008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639F0-34BF-45DB-AA87-1C857333FA64}" type="datetimeFigureOut">
              <a:rPr lang="en-GB" smtClean="0"/>
              <a:t>12/09/2024</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60BF8F-F9C0-4DC1-8897-0DAB13FE07B0}" type="slidenum">
              <a:rPr lang="en-GB" smtClean="0"/>
              <a:t>‹#›</a:t>
            </a:fld>
            <a:endParaRPr lang="en-GB"/>
          </a:p>
        </p:txBody>
      </p:sp>
    </p:spTree>
    <p:extLst>
      <p:ext uri="{BB962C8B-B14F-4D97-AF65-F5344CB8AC3E}">
        <p14:creationId xmlns:p14="http://schemas.microsoft.com/office/powerpoint/2010/main" val="2877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D639F0-34BF-45DB-AA87-1C857333FA64}" type="datetimeFigureOut">
              <a:rPr lang="en-GB" smtClean="0"/>
              <a:t>12/09/2024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60BF8F-F9C0-4DC1-8897-0DAB13FE07B0}" type="slidenum">
              <a:rPr lang="en-GB" smtClean="0"/>
              <a:t>‹#›</a:t>
            </a:fld>
            <a:endParaRPr lang="en-GB"/>
          </a:p>
        </p:txBody>
      </p:sp>
    </p:spTree>
    <p:extLst>
      <p:ext uri="{BB962C8B-B14F-4D97-AF65-F5344CB8AC3E}">
        <p14:creationId xmlns:p14="http://schemas.microsoft.com/office/powerpoint/2010/main" val="236880552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22B-CAB7-F44B-CEF8-C616FE193C8A}"/>
              </a:ext>
            </a:extLst>
          </p:cNvPr>
          <p:cNvSpPr>
            <a:spLocks noGrp="1"/>
          </p:cNvSpPr>
          <p:nvPr>
            <p:ph type="ctrTitle"/>
          </p:nvPr>
        </p:nvSpPr>
        <p:spPr>
          <a:xfrm>
            <a:off x="1590957" y="1782698"/>
            <a:ext cx="7766936" cy="1646302"/>
          </a:xfrm>
        </p:spPr>
        <p:txBody>
          <a:bodyPr/>
          <a:lstStyle/>
          <a:p>
            <a:pPr algn="ctr"/>
            <a:r>
              <a:rPr lang="en-US" sz="7200" b="1" cap="small" dirty="0">
                <a:solidFill>
                  <a:schemeClr val="tx2"/>
                </a:solidFill>
              </a:rPr>
              <a:t>Health care</a:t>
            </a:r>
            <a:endParaRPr lang="en-GB" sz="7200" b="1" cap="small" dirty="0">
              <a:solidFill>
                <a:schemeClr val="tx2"/>
              </a:solidFill>
            </a:endParaRPr>
          </a:p>
        </p:txBody>
      </p:sp>
      <p:sp>
        <p:nvSpPr>
          <p:cNvPr id="3" name="Subtitle 2">
            <a:extLst>
              <a:ext uri="{FF2B5EF4-FFF2-40B4-BE49-F238E27FC236}">
                <a16:creationId xmlns:a16="http://schemas.microsoft.com/office/drawing/2014/main" id="{01373DB0-0936-B3B4-D25C-8D74D8D5642F}"/>
              </a:ext>
            </a:extLst>
          </p:cNvPr>
          <p:cNvSpPr>
            <a:spLocks noGrp="1"/>
          </p:cNvSpPr>
          <p:nvPr>
            <p:ph type="subTitle" idx="1"/>
          </p:nvPr>
        </p:nvSpPr>
        <p:spPr>
          <a:xfrm>
            <a:off x="1590957" y="3681323"/>
            <a:ext cx="7766936" cy="1096899"/>
          </a:xfrm>
        </p:spPr>
        <p:txBody>
          <a:bodyPr/>
          <a:lstStyle/>
          <a:p>
            <a:r>
              <a:rPr lang="en-US" sz="4000" dirty="0"/>
              <a:t>Medical costs</a:t>
            </a:r>
          </a:p>
          <a:p>
            <a:endParaRPr lang="en-GB" dirty="0"/>
          </a:p>
        </p:txBody>
      </p:sp>
      <p:pic>
        <p:nvPicPr>
          <p:cNvPr id="5" name="Picture 4">
            <a:extLst>
              <a:ext uri="{FF2B5EF4-FFF2-40B4-BE49-F238E27FC236}">
                <a16:creationId xmlns:a16="http://schemas.microsoft.com/office/drawing/2014/main" id="{AAA89CCE-05C0-80D1-1957-F9F4E25E6575}"/>
              </a:ext>
            </a:extLst>
          </p:cNvPr>
          <p:cNvPicPr>
            <a:picLocks noChangeAspect="1"/>
          </p:cNvPicPr>
          <p:nvPr/>
        </p:nvPicPr>
        <p:blipFill>
          <a:blip r:embed="rId2"/>
          <a:stretch>
            <a:fillRect/>
          </a:stretch>
        </p:blipFill>
        <p:spPr>
          <a:xfrm>
            <a:off x="9274003" y="5030545"/>
            <a:ext cx="2955358" cy="1763486"/>
          </a:xfrm>
          <a:prstGeom prst="rect">
            <a:avLst/>
          </a:prstGeom>
        </p:spPr>
      </p:pic>
    </p:spTree>
    <p:extLst>
      <p:ext uri="{BB962C8B-B14F-4D97-AF65-F5344CB8AC3E}">
        <p14:creationId xmlns:p14="http://schemas.microsoft.com/office/powerpoint/2010/main" val="369402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FB7E0-2E69-A3A0-7B88-8513C3628B7A}"/>
              </a:ext>
            </a:extLst>
          </p:cNvPr>
          <p:cNvSpPr>
            <a:spLocks noGrp="1"/>
          </p:cNvSpPr>
          <p:nvPr>
            <p:ph type="title"/>
          </p:nvPr>
        </p:nvSpPr>
        <p:spPr>
          <a:xfrm>
            <a:off x="1731505" y="2588003"/>
            <a:ext cx="7467600" cy="1143000"/>
          </a:xfrm>
        </p:spPr>
        <p:txBody>
          <a:bodyPr/>
          <a:lstStyle/>
          <a:p>
            <a:r>
              <a:rPr lang="en-GB" dirty="0"/>
              <a:t>                </a:t>
            </a:r>
            <a:r>
              <a:rPr lang="en-GB" sz="4000" dirty="0"/>
              <a:t>Questions?</a:t>
            </a:r>
          </a:p>
        </p:txBody>
      </p:sp>
      <p:pic>
        <p:nvPicPr>
          <p:cNvPr id="5" name="Picture 4">
            <a:extLst>
              <a:ext uri="{FF2B5EF4-FFF2-40B4-BE49-F238E27FC236}">
                <a16:creationId xmlns:a16="http://schemas.microsoft.com/office/drawing/2014/main" id="{79B5E2F1-0328-5BF2-C2FC-1B5E50295CD0}"/>
              </a:ext>
            </a:extLst>
          </p:cNvPr>
          <p:cNvPicPr>
            <a:picLocks noChangeAspect="1"/>
          </p:cNvPicPr>
          <p:nvPr/>
        </p:nvPicPr>
        <p:blipFill>
          <a:blip r:embed="rId2"/>
          <a:stretch>
            <a:fillRect/>
          </a:stretch>
        </p:blipFill>
        <p:spPr>
          <a:xfrm>
            <a:off x="9973121" y="5217574"/>
            <a:ext cx="1867161" cy="1368152"/>
          </a:xfrm>
          <a:prstGeom prst="rect">
            <a:avLst/>
          </a:prstGeom>
        </p:spPr>
      </p:pic>
    </p:spTree>
    <p:extLst>
      <p:ext uri="{BB962C8B-B14F-4D97-AF65-F5344CB8AC3E}">
        <p14:creationId xmlns:p14="http://schemas.microsoft.com/office/powerpoint/2010/main" val="327766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A3E4-B0AD-3B77-E606-FAD2E0146168}"/>
              </a:ext>
            </a:extLst>
          </p:cNvPr>
          <p:cNvSpPr>
            <a:spLocks noGrp="1"/>
          </p:cNvSpPr>
          <p:nvPr>
            <p:ph type="title"/>
          </p:nvPr>
        </p:nvSpPr>
        <p:spPr/>
        <p:txBody>
          <a:bodyPr/>
          <a:lstStyle/>
          <a:p>
            <a:r>
              <a:rPr lang="en-GB" sz="2800" cap="small" dirty="0">
                <a:solidFill>
                  <a:schemeClr val="tx2"/>
                </a:solidFill>
              </a:rPr>
              <a:t>Medical Costs</a:t>
            </a:r>
          </a:p>
        </p:txBody>
      </p:sp>
      <p:sp>
        <p:nvSpPr>
          <p:cNvPr id="3" name="Content Placeholder 2">
            <a:extLst>
              <a:ext uri="{FF2B5EF4-FFF2-40B4-BE49-F238E27FC236}">
                <a16:creationId xmlns:a16="http://schemas.microsoft.com/office/drawing/2014/main" id="{3D723625-06D9-93ED-97B5-066A4FD10E03}"/>
              </a:ext>
            </a:extLst>
          </p:cNvPr>
          <p:cNvSpPr>
            <a:spLocks noGrp="1"/>
          </p:cNvSpPr>
          <p:nvPr>
            <p:ph idx="1"/>
          </p:nvPr>
        </p:nvSpPr>
        <p:spPr/>
        <p:txBody>
          <a:bodyPr/>
          <a:lstStyle/>
          <a:p>
            <a:r>
              <a:rPr lang="en-GB" sz="1800" dirty="0"/>
              <a:t>Medical costs refer to the expenses incurred for medical services and treatments. These costs can vary widely depending on several factors, including the type of medical services, geographic location, patient demographics, and individual health conditions.</a:t>
            </a:r>
          </a:p>
          <a:p>
            <a:endParaRPr lang="en-GB" dirty="0"/>
          </a:p>
          <a:p>
            <a:r>
              <a:rPr lang="en-GB" sz="1800" dirty="0"/>
              <a:t>It includes various attributes such as age, sex, BMI, number of children, smoking status, and region. These attributes are essential in understanding the factors that influence medical costs and can be used for predictive modelling, statistical analysis, and research purposes</a:t>
            </a:r>
            <a:r>
              <a:rPr lang="en-GB" dirty="0"/>
              <a:t>.</a:t>
            </a:r>
          </a:p>
          <a:p>
            <a:endParaRPr lang="en-GB" dirty="0"/>
          </a:p>
        </p:txBody>
      </p:sp>
      <p:pic>
        <p:nvPicPr>
          <p:cNvPr id="4" name="Picture 3">
            <a:extLst>
              <a:ext uri="{FF2B5EF4-FFF2-40B4-BE49-F238E27FC236}">
                <a16:creationId xmlns:a16="http://schemas.microsoft.com/office/drawing/2014/main" id="{53DE2092-B481-305E-E1F7-B32B589272B4}"/>
              </a:ext>
            </a:extLst>
          </p:cNvPr>
          <p:cNvPicPr>
            <a:picLocks noChangeAspect="1"/>
          </p:cNvPicPr>
          <p:nvPr/>
        </p:nvPicPr>
        <p:blipFill>
          <a:blip r:embed="rId2"/>
          <a:stretch>
            <a:fillRect/>
          </a:stretch>
        </p:blipFill>
        <p:spPr>
          <a:xfrm>
            <a:off x="9973121" y="5217574"/>
            <a:ext cx="1867161" cy="1368152"/>
          </a:xfrm>
          <a:prstGeom prst="rect">
            <a:avLst/>
          </a:prstGeom>
        </p:spPr>
      </p:pic>
    </p:spTree>
    <p:extLst>
      <p:ext uri="{BB962C8B-B14F-4D97-AF65-F5344CB8AC3E}">
        <p14:creationId xmlns:p14="http://schemas.microsoft.com/office/powerpoint/2010/main" val="385552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A7FB-4C19-06E3-5AE9-C87419E378A7}"/>
              </a:ext>
            </a:extLst>
          </p:cNvPr>
          <p:cNvSpPr>
            <a:spLocks noGrp="1"/>
          </p:cNvSpPr>
          <p:nvPr>
            <p:ph type="title"/>
          </p:nvPr>
        </p:nvSpPr>
        <p:spPr/>
        <p:txBody>
          <a:bodyPr/>
          <a:lstStyle/>
          <a:p>
            <a:r>
              <a:rPr lang="en-GB" sz="2800" cap="small" dirty="0">
                <a:solidFill>
                  <a:schemeClr val="tx2"/>
                </a:solidFill>
              </a:rPr>
              <a:t>Use case</a:t>
            </a:r>
          </a:p>
        </p:txBody>
      </p:sp>
      <p:sp>
        <p:nvSpPr>
          <p:cNvPr id="3" name="Content Placeholder 2">
            <a:extLst>
              <a:ext uri="{FF2B5EF4-FFF2-40B4-BE49-F238E27FC236}">
                <a16:creationId xmlns:a16="http://schemas.microsoft.com/office/drawing/2014/main" id="{EAFEDF89-3688-52D4-4489-A65006FB572B}"/>
              </a:ext>
            </a:extLst>
          </p:cNvPr>
          <p:cNvSpPr>
            <a:spLocks noGrp="1"/>
          </p:cNvSpPr>
          <p:nvPr>
            <p:ph idx="1"/>
          </p:nvPr>
        </p:nvSpPr>
        <p:spPr>
          <a:xfrm>
            <a:off x="677334" y="1652631"/>
            <a:ext cx="8596668" cy="4388731"/>
          </a:xfrm>
        </p:spPr>
        <p:txBody>
          <a:bodyPr/>
          <a:lstStyle/>
          <a:p>
            <a:r>
              <a:rPr lang="en-GB" b="1" dirty="0"/>
              <a:t>Trend Analysis of Medical Costs by Age: </a:t>
            </a:r>
            <a:endParaRPr lang="en-GB" dirty="0"/>
          </a:p>
          <a:p>
            <a:pPr lvl="1"/>
            <a:r>
              <a:rPr lang="en-GB" dirty="0"/>
              <a:t>Analize how medical costs vary across different age groups to identify which age groups incur the highest expenses and for which types of services</a:t>
            </a:r>
          </a:p>
          <a:p>
            <a:endParaRPr lang="en-GB" dirty="0"/>
          </a:p>
          <a:p>
            <a:endParaRPr lang="en-GB" dirty="0"/>
          </a:p>
          <a:p>
            <a:r>
              <a:rPr lang="en-GB" b="1" dirty="0"/>
              <a:t>Smoking and Medical Costs:</a:t>
            </a:r>
            <a:r>
              <a:rPr lang="en-GB" dirty="0"/>
              <a:t> </a:t>
            </a:r>
          </a:p>
          <a:p>
            <a:pPr lvl="1"/>
            <a:r>
              <a:rPr lang="en-GB" dirty="0"/>
              <a:t>Compare the medical costs of smokers versus non-smokers to quantify the financial impact of smoking on healthcare systems.</a:t>
            </a:r>
          </a:p>
          <a:p>
            <a:endParaRPr lang="en-GB" dirty="0"/>
          </a:p>
        </p:txBody>
      </p:sp>
      <p:pic>
        <p:nvPicPr>
          <p:cNvPr id="4" name="Picture 3">
            <a:extLst>
              <a:ext uri="{FF2B5EF4-FFF2-40B4-BE49-F238E27FC236}">
                <a16:creationId xmlns:a16="http://schemas.microsoft.com/office/drawing/2014/main" id="{44705A63-451F-3E5A-0E45-074EBAE7F3C5}"/>
              </a:ext>
            </a:extLst>
          </p:cNvPr>
          <p:cNvPicPr>
            <a:picLocks noChangeAspect="1"/>
          </p:cNvPicPr>
          <p:nvPr/>
        </p:nvPicPr>
        <p:blipFill>
          <a:blip r:embed="rId2"/>
          <a:stretch>
            <a:fillRect/>
          </a:stretch>
        </p:blipFill>
        <p:spPr>
          <a:xfrm>
            <a:off x="9973121" y="5217574"/>
            <a:ext cx="1867161" cy="1368152"/>
          </a:xfrm>
          <a:prstGeom prst="rect">
            <a:avLst/>
          </a:prstGeom>
        </p:spPr>
      </p:pic>
    </p:spTree>
    <p:extLst>
      <p:ext uri="{BB962C8B-B14F-4D97-AF65-F5344CB8AC3E}">
        <p14:creationId xmlns:p14="http://schemas.microsoft.com/office/powerpoint/2010/main" val="184610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285C-EA85-14CF-850B-89771C8C48C8}"/>
              </a:ext>
            </a:extLst>
          </p:cNvPr>
          <p:cNvSpPr>
            <a:spLocks noGrp="1"/>
          </p:cNvSpPr>
          <p:nvPr>
            <p:ph type="title"/>
          </p:nvPr>
        </p:nvSpPr>
        <p:spPr/>
        <p:txBody>
          <a:bodyPr>
            <a:normAutofit/>
          </a:bodyPr>
          <a:lstStyle/>
          <a:p>
            <a:r>
              <a:rPr lang="en-GB" sz="2700" cap="small" dirty="0">
                <a:solidFill>
                  <a:schemeClr val="tx2"/>
                </a:solidFill>
              </a:rPr>
              <a:t>Data model – star schema</a:t>
            </a:r>
          </a:p>
        </p:txBody>
      </p:sp>
      <p:pic>
        <p:nvPicPr>
          <p:cNvPr id="4" name="Picture 2">
            <a:extLst>
              <a:ext uri="{FF2B5EF4-FFF2-40B4-BE49-F238E27FC236}">
                <a16:creationId xmlns:a16="http://schemas.microsoft.com/office/drawing/2014/main" id="{2CCE4D51-D481-2AF1-0BC8-8DA35EF033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6098" y="1155494"/>
            <a:ext cx="4464496" cy="5438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2ED06F0-F2B1-833B-582A-B88DBE682EA0}"/>
              </a:ext>
            </a:extLst>
          </p:cNvPr>
          <p:cNvPicPr>
            <a:picLocks noChangeAspect="1"/>
          </p:cNvPicPr>
          <p:nvPr/>
        </p:nvPicPr>
        <p:blipFill>
          <a:blip r:embed="rId3"/>
          <a:stretch>
            <a:fillRect/>
          </a:stretch>
        </p:blipFill>
        <p:spPr>
          <a:xfrm>
            <a:off x="9973121" y="5217574"/>
            <a:ext cx="1867161" cy="1368152"/>
          </a:xfrm>
          <a:prstGeom prst="rect">
            <a:avLst/>
          </a:prstGeom>
        </p:spPr>
      </p:pic>
    </p:spTree>
    <p:extLst>
      <p:ext uri="{BB962C8B-B14F-4D97-AF65-F5344CB8AC3E}">
        <p14:creationId xmlns:p14="http://schemas.microsoft.com/office/powerpoint/2010/main" val="117568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89B-A6C9-A545-93EB-E6E32C145D03}"/>
              </a:ext>
            </a:extLst>
          </p:cNvPr>
          <p:cNvSpPr>
            <a:spLocks noGrp="1"/>
          </p:cNvSpPr>
          <p:nvPr>
            <p:ph type="title"/>
          </p:nvPr>
        </p:nvSpPr>
        <p:spPr/>
        <p:txBody>
          <a:bodyPr/>
          <a:lstStyle/>
          <a:p>
            <a:r>
              <a:rPr lang="en-GB" sz="2700" cap="small" dirty="0">
                <a:solidFill>
                  <a:schemeClr val="tx2"/>
                </a:solidFill>
              </a:rPr>
              <a:t>Medallion Architecture</a:t>
            </a:r>
          </a:p>
        </p:txBody>
      </p:sp>
      <p:pic>
        <p:nvPicPr>
          <p:cNvPr id="5" name="Picture 4">
            <a:extLst>
              <a:ext uri="{FF2B5EF4-FFF2-40B4-BE49-F238E27FC236}">
                <a16:creationId xmlns:a16="http://schemas.microsoft.com/office/drawing/2014/main" id="{8F964CEA-793B-605F-8CBC-74E3DD9F9E20}"/>
              </a:ext>
            </a:extLst>
          </p:cNvPr>
          <p:cNvPicPr>
            <a:picLocks noChangeAspect="1"/>
          </p:cNvPicPr>
          <p:nvPr/>
        </p:nvPicPr>
        <p:blipFill>
          <a:blip r:embed="rId2"/>
          <a:stretch>
            <a:fillRect/>
          </a:stretch>
        </p:blipFill>
        <p:spPr>
          <a:xfrm>
            <a:off x="9973121" y="5217574"/>
            <a:ext cx="1867161" cy="1368152"/>
          </a:xfrm>
          <a:prstGeom prst="rect">
            <a:avLst/>
          </a:prstGeom>
        </p:spPr>
      </p:pic>
      <p:pic>
        <p:nvPicPr>
          <p:cNvPr id="1032" name="Picture 8">
            <a:extLst>
              <a:ext uri="{FF2B5EF4-FFF2-40B4-BE49-F238E27FC236}">
                <a16:creationId xmlns:a16="http://schemas.microsoft.com/office/drawing/2014/main" id="{837E8E17-F768-1363-2216-1BB7288E6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9310" y="1602298"/>
            <a:ext cx="4018327" cy="411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51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755A-8D94-4438-69DA-B9286DABB67C}"/>
              </a:ext>
            </a:extLst>
          </p:cNvPr>
          <p:cNvSpPr>
            <a:spLocks noGrp="1"/>
          </p:cNvSpPr>
          <p:nvPr>
            <p:ph type="title"/>
          </p:nvPr>
        </p:nvSpPr>
        <p:spPr>
          <a:xfrm>
            <a:off x="677334" y="609600"/>
            <a:ext cx="8596668" cy="623582"/>
          </a:xfrm>
        </p:spPr>
        <p:txBody>
          <a:bodyPr/>
          <a:lstStyle/>
          <a:p>
            <a:r>
              <a:rPr lang="en-GB" sz="2700" cap="small" dirty="0">
                <a:solidFill>
                  <a:schemeClr val="tx2"/>
                </a:solidFill>
              </a:rPr>
              <a:t>End-to-End Flow of Project - AWS</a:t>
            </a:r>
          </a:p>
        </p:txBody>
      </p:sp>
      <p:sp>
        <p:nvSpPr>
          <p:cNvPr id="4" name="Rectangle 3">
            <a:extLst>
              <a:ext uri="{FF2B5EF4-FFF2-40B4-BE49-F238E27FC236}">
                <a16:creationId xmlns:a16="http://schemas.microsoft.com/office/drawing/2014/main" id="{15EBD5CA-DFDC-0989-F474-7ED5C693C857}"/>
              </a:ext>
            </a:extLst>
          </p:cNvPr>
          <p:cNvSpPr/>
          <p:nvPr/>
        </p:nvSpPr>
        <p:spPr>
          <a:xfrm>
            <a:off x="349050" y="4955099"/>
            <a:ext cx="2129051" cy="10038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800" b="1" dirty="0">
                <a:solidFill>
                  <a:schemeClr val="tx1"/>
                </a:solidFill>
                <a:latin typeface="Arial" panose="020B0604020202020204" pitchFamily="34" charset="0"/>
                <a:cs typeface="Arial" panose="020B0604020202020204" pitchFamily="34" charset="0"/>
              </a:rPr>
              <a:t>Batch Processing</a:t>
            </a:r>
          </a:p>
        </p:txBody>
      </p:sp>
      <p:pic>
        <p:nvPicPr>
          <p:cNvPr id="5" name="Picture 4">
            <a:extLst>
              <a:ext uri="{FF2B5EF4-FFF2-40B4-BE49-F238E27FC236}">
                <a16:creationId xmlns:a16="http://schemas.microsoft.com/office/drawing/2014/main" id="{E668D445-E649-D9EC-DE86-9DA65665D81C}"/>
              </a:ext>
            </a:extLst>
          </p:cNvPr>
          <p:cNvPicPr>
            <a:picLocks noChangeAspect="1"/>
          </p:cNvPicPr>
          <p:nvPr/>
        </p:nvPicPr>
        <p:blipFill>
          <a:blip r:embed="rId2"/>
          <a:stretch>
            <a:fillRect/>
          </a:stretch>
        </p:blipFill>
        <p:spPr>
          <a:xfrm>
            <a:off x="10244581" y="5353761"/>
            <a:ext cx="1867161" cy="1368152"/>
          </a:xfrm>
          <a:prstGeom prst="rect">
            <a:avLst/>
          </a:prstGeom>
        </p:spPr>
      </p:pic>
      <p:pic>
        <p:nvPicPr>
          <p:cNvPr id="2066" name="Picture 18">
            <a:extLst>
              <a:ext uri="{FF2B5EF4-FFF2-40B4-BE49-F238E27FC236}">
                <a16:creationId xmlns:a16="http://schemas.microsoft.com/office/drawing/2014/main" id="{AC654F02-7259-0010-57BA-05FAA37A1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090612"/>
            <a:ext cx="943927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96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D24A-CB31-6341-4937-40F767480520}"/>
              </a:ext>
            </a:extLst>
          </p:cNvPr>
          <p:cNvSpPr>
            <a:spLocks noGrp="1"/>
          </p:cNvSpPr>
          <p:nvPr>
            <p:ph type="title"/>
          </p:nvPr>
        </p:nvSpPr>
        <p:spPr/>
        <p:txBody>
          <a:bodyPr/>
          <a:lstStyle/>
          <a:p>
            <a:r>
              <a:rPr lang="en-US">
                <a:solidFill>
                  <a:schemeClr val="tx1"/>
                </a:solidFill>
              </a:rPr>
              <a:t>Visualization</a:t>
            </a:r>
            <a:endParaRPr lang="en-GB" dirty="0">
              <a:solidFill>
                <a:schemeClr val="tx1"/>
              </a:solidFill>
            </a:endParaRPr>
          </a:p>
        </p:txBody>
      </p:sp>
      <p:pic>
        <p:nvPicPr>
          <p:cNvPr id="9" name="Content Placeholder 8" descr="A graph of a graph showing a number of blue squares&#10;&#10;Description automatically generated">
            <a:extLst>
              <a:ext uri="{FF2B5EF4-FFF2-40B4-BE49-F238E27FC236}">
                <a16:creationId xmlns:a16="http://schemas.microsoft.com/office/drawing/2014/main" id="{8E246293-7C58-AD98-AAF8-797E5BF8EF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492" y="1270000"/>
            <a:ext cx="5660194" cy="4111625"/>
          </a:xfrm>
        </p:spPr>
      </p:pic>
      <p:pic>
        <p:nvPicPr>
          <p:cNvPr id="11" name="Picture 10" descr="A graph with blue bars&#10;&#10;Description automatically generated">
            <a:extLst>
              <a:ext uri="{FF2B5EF4-FFF2-40B4-BE49-F238E27FC236}">
                <a16:creationId xmlns:a16="http://schemas.microsoft.com/office/drawing/2014/main" id="{2E94AB9B-49DA-FF9E-A129-B3551C544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982" y="1047750"/>
            <a:ext cx="4319081" cy="4497016"/>
          </a:xfrm>
          <a:prstGeom prst="rect">
            <a:avLst/>
          </a:prstGeom>
        </p:spPr>
      </p:pic>
    </p:spTree>
    <p:extLst>
      <p:ext uri="{BB962C8B-B14F-4D97-AF65-F5344CB8AC3E}">
        <p14:creationId xmlns:p14="http://schemas.microsoft.com/office/powerpoint/2010/main" val="185137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8138-65D5-E2CE-E23B-16286E21848A}"/>
              </a:ext>
            </a:extLst>
          </p:cNvPr>
          <p:cNvSpPr>
            <a:spLocks noGrp="1"/>
          </p:cNvSpPr>
          <p:nvPr>
            <p:ph type="title"/>
          </p:nvPr>
        </p:nvSpPr>
        <p:spPr>
          <a:xfrm>
            <a:off x="677334" y="609600"/>
            <a:ext cx="8596668" cy="741028"/>
          </a:xfrm>
        </p:spPr>
        <p:txBody>
          <a:bodyPr>
            <a:normAutofit/>
          </a:bodyPr>
          <a:lstStyle/>
          <a:p>
            <a:r>
              <a:rPr lang="en-GB" cap="small" dirty="0">
                <a:solidFill>
                  <a:schemeClr val="tx2"/>
                </a:solidFill>
              </a:rPr>
              <a:t>AWS Services Used:</a:t>
            </a:r>
          </a:p>
        </p:txBody>
      </p:sp>
      <p:sp>
        <p:nvSpPr>
          <p:cNvPr id="3" name="Content Placeholder 2">
            <a:extLst>
              <a:ext uri="{FF2B5EF4-FFF2-40B4-BE49-F238E27FC236}">
                <a16:creationId xmlns:a16="http://schemas.microsoft.com/office/drawing/2014/main" id="{4DC418C5-3C4B-1674-43CD-9160FD3C9F88}"/>
              </a:ext>
            </a:extLst>
          </p:cNvPr>
          <p:cNvSpPr>
            <a:spLocks noGrp="1"/>
          </p:cNvSpPr>
          <p:nvPr>
            <p:ph idx="1"/>
          </p:nvPr>
        </p:nvSpPr>
        <p:spPr>
          <a:xfrm>
            <a:off x="677334" y="1350629"/>
            <a:ext cx="8596668" cy="4690734"/>
          </a:xfrm>
        </p:spPr>
        <p:txBody>
          <a:bodyPr>
            <a:normAutofit/>
          </a:bodyPr>
          <a:lstStyle/>
          <a:p>
            <a:r>
              <a:rPr lang="en-GB" sz="2800" dirty="0">
                <a:latin typeface="Arial" panose="020B0604020202020204" pitchFamily="34" charset="0"/>
                <a:cs typeface="Arial" panose="020B0604020202020204" pitchFamily="34" charset="0"/>
              </a:rPr>
              <a:t>S3 bucket</a:t>
            </a:r>
          </a:p>
          <a:p>
            <a:r>
              <a:rPr lang="en-GB" sz="2800" dirty="0">
                <a:latin typeface="Arial" panose="020B0604020202020204" pitchFamily="34" charset="0"/>
                <a:cs typeface="Arial" panose="020B0604020202020204" pitchFamily="34" charset="0"/>
              </a:rPr>
              <a:t>IAM – Identity &amp; Access Management</a:t>
            </a:r>
          </a:p>
          <a:p>
            <a:r>
              <a:rPr lang="en-GB" sz="2800" dirty="0">
                <a:latin typeface="Arial" panose="020B0604020202020204" pitchFamily="34" charset="0"/>
                <a:cs typeface="Arial" panose="020B0604020202020204" pitchFamily="34" charset="0"/>
              </a:rPr>
              <a:t>Lambda</a:t>
            </a:r>
          </a:p>
          <a:p>
            <a:r>
              <a:rPr lang="en-GB" sz="2800" dirty="0">
                <a:latin typeface="Arial" panose="020B0604020202020204" pitchFamily="34" charset="0"/>
                <a:cs typeface="Arial" panose="020B0604020202020204" pitchFamily="34" charset="0"/>
              </a:rPr>
              <a:t>AWS Glue : Crawler, Data Catalog, ETL Jobs</a:t>
            </a:r>
          </a:p>
          <a:p>
            <a:r>
              <a:rPr lang="en-GB" sz="2800" dirty="0">
                <a:latin typeface="Arial" panose="020B0604020202020204" pitchFamily="34" charset="0"/>
                <a:cs typeface="Arial" panose="020B0604020202020204" pitchFamily="34" charset="0"/>
              </a:rPr>
              <a:t>Cloudwatch </a:t>
            </a:r>
          </a:p>
          <a:p>
            <a:r>
              <a:rPr lang="en-GB" sz="2800" dirty="0">
                <a:latin typeface="Arial" panose="020B0604020202020204" pitchFamily="34" charset="0"/>
                <a:cs typeface="Arial" panose="020B0604020202020204" pitchFamily="34" charset="0"/>
              </a:rPr>
              <a:t> Aws Athena</a:t>
            </a:r>
          </a:p>
          <a:p>
            <a:r>
              <a:rPr lang="en-GB" sz="2800" dirty="0">
                <a:latin typeface="Arial" panose="020B0604020202020204" pitchFamily="34" charset="0"/>
                <a:cs typeface="Arial" panose="020B0604020202020204" pitchFamily="34" charset="0"/>
              </a:rPr>
              <a:t>Kinesis </a:t>
            </a:r>
          </a:p>
          <a:p>
            <a:r>
              <a:rPr lang="en-GB" sz="2800" dirty="0">
                <a:latin typeface="Arial" panose="020B0604020202020204" pitchFamily="34" charset="0"/>
                <a:cs typeface="Arial" panose="020B0604020202020204" pitchFamily="34" charset="0"/>
              </a:rPr>
              <a:t>Redshift</a:t>
            </a:r>
          </a:p>
        </p:txBody>
      </p:sp>
      <p:pic>
        <p:nvPicPr>
          <p:cNvPr id="4" name="Picture 3">
            <a:extLst>
              <a:ext uri="{FF2B5EF4-FFF2-40B4-BE49-F238E27FC236}">
                <a16:creationId xmlns:a16="http://schemas.microsoft.com/office/drawing/2014/main" id="{E3A29CD0-7CF8-5E98-4DF9-8EDEDEFEE78A}"/>
              </a:ext>
            </a:extLst>
          </p:cNvPr>
          <p:cNvPicPr>
            <a:picLocks noChangeAspect="1"/>
          </p:cNvPicPr>
          <p:nvPr/>
        </p:nvPicPr>
        <p:blipFill>
          <a:blip r:embed="rId2"/>
          <a:stretch>
            <a:fillRect/>
          </a:stretch>
        </p:blipFill>
        <p:spPr>
          <a:xfrm>
            <a:off x="10196857" y="5357287"/>
            <a:ext cx="1867161" cy="1368152"/>
          </a:xfrm>
          <a:prstGeom prst="rect">
            <a:avLst/>
          </a:prstGeom>
        </p:spPr>
      </p:pic>
    </p:spTree>
    <p:extLst>
      <p:ext uri="{BB962C8B-B14F-4D97-AF65-F5344CB8AC3E}">
        <p14:creationId xmlns:p14="http://schemas.microsoft.com/office/powerpoint/2010/main" val="2854873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1BD6-901B-087A-88A3-EEB908FFB64C}"/>
              </a:ext>
            </a:extLst>
          </p:cNvPr>
          <p:cNvSpPr>
            <a:spLocks noGrp="1"/>
          </p:cNvSpPr>
          <p:nvPr>
            <p:ph type="title"/>
          </p:nvPr>
        </p:nvSpPr>
        <p:spPr>
          <a:xfrm>
            <a:off x="677334" y="609600"/>
            <a:ext cx="8596668" cy="682305"/>
          </a:xfrm>
        </p:spPr>
        <p:txBody>
          <a:bodyPr/>
          <a:lstStyle/>
          <a:p>
            <a:r>
              <a:rPr lang="en-GB" cap="small" dirty="0">
                <a:solidFill>
                  <a:schemeClr val="tx2"/>
                </a:solidFill>
              </a:rPr>
              <a:t>Challenges Faced</a:t>
            </a:r>
          </a:p>
        </p:txBody>
      </p:sp>
      <p:sp>
        <p:nvSpPr>
          <p:cNvPr id="3" name="Content Placeholder 2">
            <a:extLst>
              <a:ext uri="{FF2B5EF4-FFF2-40B4-BE49-F238E27FC236}">
                <a16:creationId xmlns:a16="http://schemas.microsoft.com/office/drawing/2014/main" id="{DB1FA9E7-C8F0-E6B9-F2B4-24CC23596024}"/>
              </a:ext>
            </a:extLst>
          </p:cNvPr>
          <p:cNvSpPr>
            <a:spLocks noGrp="1"/>
          </p:cNvSpPr>
          <p:nvPr>
            <p:ph idx="1"/>
          </p:nvPr>
        </p:nvSpPr>
        <p:spPr>
          <a:xfrm>
            <a:off x="677334" y="1291905"/>
            <a:ext cx="8596668" cy="1912689"/>
          </a:xfrm>
        </p:spPr>
        <p:txBody>
          <a:bodyPr/>
          <a:lstStyle/>
          <a:p>
            <a:r>
              <a:rPr lang="en-US" dirty="0"/>
              <a:t>Creating tables using crawler one of my file showing errors due to delimiters.</a:t>
            </a:r>
          </a:p>
          <a:p>
            <a:r>
              <a:rPr lang="en-GB" sz="1800" dirty="0">
                <a:latin typeface="Arial" panose="020B0604020202020204" pitchFamily="34" charset="0"/>
                <a:cs typeface="Arial" panose="020B0604020202020204" pitchFamily="34" charset="0"/>
              </a:rPr>
              <a:t>Cloudwatch logs helped in finding out errors while running lambda as well as ETL jobs.</a:t>
            </a:r>
          </a:p>
          <a:p>
            <a:r>
              <a:rPr lang="en-GB" sz="1800" dirty="0">
                <a:latin typeface="Arial" panose="020B0604020202020204" pitchFamily="34" charset="0"/>
                <a:cs typeface="Arial" panose="020B0604020202020204" pitchFamily="34" charset="0"/>
              </a:rPr>
              <a:t>Writing cleaned dataframes back to the silver folder in Azure</a:t>
            </a:r>
            <a:r>
              <a:rPr lang="en-US" sz="1800" dirty="0">
                <a:latin typeface="Arial" panose="020B0604020202020204" pitchFamily="34" charset="0"/>
                <a:cs typeface="Arial" panose="020B0604020202020204" pitchFamily="34" charset="0"/>
              </a:rPr>
              <a:t>, </a:t>
            </a:r>
            <a:r>
              <a:rPr lang="en-GB" sz="1800" dirty="0">
                <a:latin typeface="Arial" panose="020B0604020202020204" pitchFamily="34" charset="0"/>
                <a:cs typeface="Arial" panose="020B0604020202020204" pitchFamily="34" charset="0"/>
              </a:rPr>
              <a:t>with errors encountered along the way.</a:t>
            </a:r>
            <a:endParaRPr lang="en-GB" dirty="0"/>
          </a:p>
        </p:txBody>
      </p:sp>
      <p:sp>
        <p:nvSpPr>
          <p:cNvPr id="5" name="TextBox 4">
            <a:extLst>
              <a:ext uri="{FF2B5EF4-FFF2-40B4-BE49-F238E27FC236}">
                <a16:creationId xmlns:a16="http://schemas.microsoft.com/office/drawing/2014/main" id="{22781B82-7083-E816-EFF4-8335F41CB65B}"/>
              </a:ext>
            </a:extLst>
          </p:cNvPr>
          <p:cNvSpPr txBox="1"/>
          <p:nvPr/>
        </p:nvSpPr>
        <p:spPr>
          <a:xfrm>
            <a:off x="671285" y="3204594"/>
            <a:ext cx="4304383" cy="646331"/>
          </a:xfrm>
          <a:prstGeom prst="rect">
            <a:avLst/>
          </a:prstGeom>
          <a:noFill/>
        </p:spPr>
        <p:txBody>
          <a:bodyPr wrap="none" rtlCol="0">
            <a:spAutoFit/>
          </a:bodyPr>
          <a:lstStyle/>
          <a:p>
            <a:r>
              <a:rPr lang="en-US" sz="3600" cap="small" dirty="0">
                <a:solidFill>
                  <a:schemeClr val="tx2"/>
                </a:solidFill>
                <a:latin typeface="+mj-lt"/>
                <a:ea typeface="+mj-ea"/>
                <a:cs typeface="+mj-cs"/>
              </a:rPr>
              <a:t>Future enhancements</a:t>
            </a:r>
            <a:endParaRPr lang="en-GB" sz="3600" cap="small" dirty="0">
              <a:solidFill>
                <a:schemeClr val="tx2"/>
              </a:solidFill>
              <a:latin typeface="+mj-lt"/>
              <a:ea typeface="+mj-ea"/>
              <a:cs typeface="+mj-cs"/>
            </a:endParaRPr>
          </a:p>
        </p:txBody>
      </p:sp>
      <p:sp>
        <p:nvSpPr>
          <p:cNvPr id="8" name="Content Placeholder 2">
            <a:extLst>
              <a:ext uri="{FF2B5EF4-FFF2-40B4-BE49-F238E27FC236}">
                <a16:creationId xmlns:a16="http://schemas.microsoft.com/office/drawing/2014/main" id="{BECB55D1-C168-0C57-1EFE-75FD34EFB789}"/>
              </a:ext>
            </a:extLst>
          </p:cNvPr>
          <p:cNvSpPr txBox="1">
            <a:spLocks/>
          </p:cNvSpPr>
          <p:nvPr/>
        </p:nvSpPr>
        <p:spPr>
          <a:xfrm>
            <a:off x="671285" y="3886899"/>
            <a:ext cx="8596668" cy="201895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latin typeface="Arial" panose="020B0604020202020204" pitchFamily="34" charset="0"/>
                <a:cs typeface="Arial" panose="020B0604020202020204" pitchFamily="34" charset="0"/>
              </a:rPr>
              <a:t>Will try to implement Incremental loads – Inserts, Updates and deletes in Batch Processing.</a:t>
            </a:r>
          </a:p>
          <a:p>
            <a:r>
              <a:rPr lang="en-GB" dirty="0">
                <a:latin typeface="Arial" panose="020B0604020202020204" pitchFamily="34" charset="0"/>
                <a:cs typeface="Arial" panose="020B0604020202020204" pitchFamily="34" charset="0"/>
              </a:rPr>
              <a:t>Automating the process leads to greater efficiency, reliability, and agility in handling data and repetitive tasks.</a:t>
            </a:r>
          </a:p>
          <a:p>
            <a:r>
              <a:rPr lang="en-GB" dirty="0">
                <a:latin typeface="Arial" panose="020B0604020202020204" pitchFamily="34" charset="0"/>
                <a:cs typeface="Arial" panose="020B0604020202020204" pitchFamily="34" charset="0"/>
              </a:rPr>
              <a:t>Will try to implement the entire AWS project pipeline using infrastructure as a code  (Terraform)</a:t>
            </a:r>
          </a:p>
          <a:p>
            <a:r>
              <a:rPr lang="en-GB" dirty="0">
                <a:latin typeface="Arial" panose="020B0604020202020204" pitchFamily="34" charset="0"/>
                <a:cs typeface="Arial" panose="020B0604020202020204" pitchFamily="34" charset="0"/>
              </a:rPr>
              <a:t>Will try to complete end-to-end project in Azure </a:t>
            </a:r>
          </a:p>
        </p:txBody>
      </p:sp>
      <p:pic>
        <p:nvPicPr>
          <p:cNvPr id="9" name="Picture 8">
            <a:extLst>
              <a:ext uri="{FF2B5EF4-FFF2-40B4-BE49-F238E27FC236}">
                <a16:creationId xmlns:a16="http://schemas.microsoft.com/office/drawing/2014/main" id="{15939ADB-629E-FF9A-A647-F25424C7FE1F}"/>
              </a:ext>
            </a:extLst>
          </p:cNvPr>
          <p:cNvPicPr>
            <a:picLocks noChangeAspect="1"/>
          </p:cNvPicPr>
          <p:nvPr/>
        </p:nvPicPr>
        <p:blipFill>
          <a:blip r:embed="rId2"/>
          <a:stretch>
            <a:fillRect/>
          </a:stretch>
        </p:blipFill>
        <p:spPr>
          <a:xfrm>
            <a:off x="10187129" y="5221774"/>
            <a:ext cx="1867161" cy="1368152"/>
          </a:xfrm>
          <a:prstGeom prst="rect">
            <a:avLst/>
          </a:prstGeom>
        </p:spPr>
      </p:pic>
    </p:spTree>
    <p:extLst>
      <p:ext uri="{BB962C8B-B14F-4D97-AF65-F5344CB8AC3E}">
        <p14:creationId xmlns:p14="http://schemas.microsoft.com/office/powerpoint/2010/main" val="2842000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314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Health care</vt:lpstr>
      <vt:lpstr>Medical Costs</vt:lpstr>
      <vt:lpstr>Use case</vt:lpstr>
      <vt:lpstr>Data model – star schema</vt:lpstr>
      <vt:lpstr>Medallion Architecture</vt:lpstr>
      <vt:lpstr>End-to-End Flow of Project - AWS</vt:lpstr>
      <vt:lpstr>Visualization</vt:lpstr>
      <vt:lpstr>AWS Services Used:</vt:lpstr>
      <vt:lpstr>Challenges Faced</vt:lpstr>
      <vt:lpst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vigneswari pappu</dc:creator>
  <cp:lastModifiedBy>vigneswari pappu</cp:lastModifiedBy>
  <cp:revision>1</cp:revision>
  <dcterms:created xsi:type="dcterms:W3CDTF">2024-09-12T15:27:56Z</dcterms:created>
  <dcterms:modified xsi:type="dcterms:W3CDTF">2024-09-13T11:34:44Z</dcterms:modified>
</cp:coreProperties>
</file>