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  <p:embeddedFont>
      <p:font typeface="Montserrat Light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font" Target="fonts/MontserratSemiBold-bold.fntdata"/><Relationship Id="rId44" Type="http://schemas.openxmlformats.org/officeDocument/2006/relationships/font" Target="fonts/RobotoMono-boldItalic.fntdata"/><Relationship Id="rId21" Type="http://schemas.openxmlformats.org/officeDocument/2006/relationships/font" Target="fonts/MontserratSemiBold-regular.fntdata"/><Relationship Id="rId43" Type="http://schemas.openxmlformats.org/officeDocument/2006/relationships/font" Target="fonts/RobotoMono-italic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dade975a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dade975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1d217ab0a_1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31d217ab0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g331d217ab0a_1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20e20f8c8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320e20f8c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Hexbin plot</a:t>
            </a:r>
            <a:r>
              <a:rPr lang="en"/>
              <a:t> is hexagonal binning plot instead of plotting individual data points.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gridsize</a:t>
            </a:r>
            <a:r>
              <a:rPr lang="en"/>
              <a:t>=30 tells us how many hexes wide and high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g3320e20f8c8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20e20f8c8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320e20f8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Hexagonal Bins:</a:t>
            </a:r>
            <a:r>
              <a:rPr lang="en">
                <a:solidFill>
                  <a:schemeClr val="dk1"/>
                </a:solidFill>
              </a:rPr>
              <a:t> Instead of individual scatter points, data is grouped into hexagonal regions.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Color Intensity:</a:t>
            </a:r>
            <a:r>
              <a:rPr lang="en">
                <a:solidFill>
                  <a:schemeClr val="dk1"/>
                </a:solidFill>
              </a:rPr>
              <a:t> The color of each hexagon represents the </a:t>
            </a:r>
            <a:r>
              <a:rPr b="1" lang="en">
                <a:solidFill>
                  <a:schemeClr val="dk1"/>
                </a:solidFill>
              </a:rPr>
              <a:t>density of points</a:t>
            </a:r>
            <a:r>
              <a:rPr lang="en">
                <a:solidFill>
                  <a:schemeClr val="dk1"/>
                </a:solidFill>
              </a:rPr>
              <a:t> in that region.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Clearer Visualization:</a:t>
            </a:r>
            <a:r>
              <a:rPr lang="en">
                <a:solidFill>
                  <a:schemeClr val="dk1"/>
                </a:solidFill>
              </a:rPr>
              <a:t> Works well for large datasets where a scatter plot would be too cluttered.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g3320e20f8c8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a23a27b61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3a23a27b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.to_frame(): </a:t>
            </a:r>
            <a:r>
              <a:rPr lang="en"/>
              <a:t>To convert Series to dataframe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g33a23a27b61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a23a27b61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3a23a27b6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g33a23a27b61_0_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a23a27b61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33a23a27b6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figure-level function</a:t>
            </a:r>
            <a:r>
              <a:rPr lang="en">
                <a:solidFill>
                  <a:schemeClr val="dk1"/>
                </a:solidFill>
              </a:rPr>
              <a:t> provides a high-level way to create multiple subplots and control layout easily.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Returns a figure-level </a:t>
            </a:r>
            <a:r>
              <a:rPr lang="en">
                <a:solidFill>
                  <a:schemeClr val="dk1"/>
                </a:solidFill>
              </a:rPr>
              <a:t>object(</a:t>
            </a: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FacetGrid)</a:t>
            </a:r>
            <a:r>
              <a:rPr lang="en">
                <a:solidFill>
                  <a:schemeClr val="dk1"/>
                </a:solidFill>
              </a:rPr>
              <a:t> instead of an axes 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are no function on sns for set_axis_labels etc. This is a method of the FacetGrid object so it must be called on the object returned by sns.catplot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g33a23a27b61_0_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dade975ac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dade975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33b794a63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833b794a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04" name="Google Shape;104;g2833b794a63_0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36dcd4a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836dcd4a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15" name="Google Shape;115;g2836dcd4afb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dcd4a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836dcd4a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24" name="Google Shape;124;g2836dcd4afb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1d217ab0a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31d217ab0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35" name="Google Shape;135;g331d217ab0a_1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1d217ab0a_1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31d217ab0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en" sz="1200">
                <a:solidFill>
                  <a:srgbClr val="1F1F1F"/>
                </a:solidFill>
              </a:rPr>
              <a:t>Use panda’s dropna() to remove rows with missing data before we plot our data</a:t>
            </a:r>
            <a:endParaRPr sz="1200">
              <a:solidFill>
                <a:srgbClr val="1F1F1F"/>
              </a:solidFill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en" sz="1200">
                <a:solidFill>
                  <a:srgbClr val="1F1F1F"/>
                </a:solidFill>
              </a:rPr>
              <a:t>Why? So that it won’t impact seaborn’s ability to choose the color scale for hue</a:t>
            </a:r>
            <a:endParaRPr sz="1200">
              <a:solidFill>
                <a:srgbClr val="1F1F1F"/>
              </a:solidFill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331d217ab0a_1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1d217ab0a_1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31d217ab0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g331d217ab0a_1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1d217ab0a_1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31d217ab0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331d217ab0a_1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52" name="Google Shape;52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" name="Google Shape;53;p1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54" name="Google Shape;54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" name="Google Shape;56;p1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57" name="Google Shape;57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" name="Google Shape;59;p1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60" name="Google Shape;60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" name="Google Shape;62;p1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63" name="Google Shape;63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64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" name="Google Shape;66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7" name="Google Shape;67;p1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68" name="Google Shape;68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" name="Google Shape;69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Google Shape;70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" name="Google Shape;71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2" name="Google Shape;72;p13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3" name="Google Shape;73;p1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74" name="Google Shape;74;p1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75" name="Google Shape;75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" name="Google Shape;76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7" name="Google Shape;77;p1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78" name="Google Shape;78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79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0" name="Google Shape;80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Helvetica Neue"/>
              <a:buNone/>
              <a:defRPr sz="3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457200" y="1000487"/>
            <a:ext cx="8229600" cy="3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  <a:defRPr>
                <a:solidFill>
                  <a:srgbClr val="262626"/>
                </a:solidFill>
              </a:defRPr>
            </a:lvl1pPr>
            <a:lvl2pPr indent="-361950" lvl="1" marL="91440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100"/>
              <a:buChar char="○"/>
              <a:defRPr>
                <a:solidFill>
                  <a:srgbClr val="262626"/>
                </a:solidFill>
              </a:defRPr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Char char="■"/>
              <a:defRPr>
                <a:solidFill>
                  <a:srgbClr val="262626"/>
                </a:solidFill>
              </a:defRPr>
            </a:lvl3pPr>
            <a:lvl4pPr indent="-323850" lvl="3" marL="182880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●"/>
              <a:defRPr>
                <a:solidFill>
                  <a:srgbClr val="262626"/>
                </a:solidFill>
              </a:defRPr>
            </a:lvl4pPr>
            <a:lvl5pPr indent="-323850" lvl="4" marL="228600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○"/>
              <a:defRPr>
                <a:solidFill>
                  <a:srgbClr val="262626"/>
                </a:solidFill>
              </a:defRPr>
            </a:lvl5pPr>
            <a:lvl6pPr indent="-3175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4"/>
          <p:cNvCxnSpPr/>
          <p:nvPr/>
        </p:nvCxnSpPr>
        <p:spPr>
          <a:xfrm>
            <a:off x="0" y="685799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eaborn.pydata.org/generated/seaborn.catplot.html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ctrTitle"/>
          </p:nvPr>
        </p:nvSpPr>
        <p:spPr>
          <a:xfrm>
            <a:off x="299500" y="1722025"/>
            <a:ext cx="8151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>
                <a:solidFill>
                  <a:srgbClr val="741B4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Plotting with seaborns and matplotlib</a:t>
            </a:r>
            <a:endParaRPr sz="2320">
              <a:solidFill>
                <a:srgbClr val="741B4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4463150" y="3829050"/>
            <a:ext cx="382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Light"/>
                <a:ea typeface="Montserrat Light"/>
                <a:cs typeface="Montserrat Light"/>
                <a:sym typeface="Montserrat Light"/>
              </a:rPr>
              <a:t>Fall 2024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Light"/>
                <a:ea typeface="Montserrat Light"/>
                <a:cs typeface="Montserrat Light"/>
                <a:sym typeface="Montserrat Light"/>
              </a:rPr>
              <a:t>Lecture 3; 08/28/2024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Light"/>
                <a:ea typeface="Montserrat Light"/>
                <a:cs typeface="Montserrat Light"/>
                <a:sym typeface="Montserrat Light"/>
              </a:rPr>
              <a:t>Dr. Jessica Huynh-Westfall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>
            <a:off x="479100" y="996825"/>
            <a:ext cx="8143800" cy="8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Changing transparency of data points with alpha( )  </a:t>
            </a:r>
            <a:endParaRPr sz="2400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578150" y="1019875"/>
            <a:ext cx="80667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sns.relplot(data=con[con.length &lt; </a:t>
            </a:r>
            <a:r>
              <a:rPr lang="en" sz="15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100000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x="GC", y="length", </a:t>
            </a:r>
            <a:r>
              <a:rPr b="1" lang="en" sz="15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alpha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=0.01)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50" y="1975350"/>
            <a:ext cx="2473281" cy="27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356" y="1975350"/>
            <a:ext cx="2473281" cy="27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/>
          <p:nvPr/>
        </p:nvSpPr>
        <p:spPr>
          <a:xfrm>
            <a:off x="479100" y="3892425"/>
            <a:ext cx="8143800" cy="8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</a:t>
            </a:r>
            <a:r>
              <a:rPr lang="en" sz="2400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ointplot() to create a bivariate plot</a:t>
            </a:r>
            <a:endParaRPr sz="2400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538650" y="996825"/>
            <a:ext cx="8066700" cy="4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jointplot()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show the relationship between two numerical variables and include the individual distribution along the axes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arameter </a:t>
            </a:r>
            <a:r>
              <a:rPr lang="en" sz="18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kind=”hex”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Creates a hexbin plot by grouping data points into hexagonal bins and color them based on density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 =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sns.jointplot(data=con[con.length &lt; </a:t>
            </a:r>
            <a:r>
              <a:rPr lang="en" sz="15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100000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x="GC", y="length", </a:t>
            </a:r>
            <a:r>
              <a:rPr b="1" lang="en" sz="15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kind=”hex”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gridsize=30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Hexagonal bin plot is useful for large dataset</a:t>
            </a:r>
            <a:endParaRPr sz="2400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4875150" y="996825"/>
            <a:ext cx="3811800" cy="3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Hexbin plot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data points instead of visualizing individual points.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Outlier disappear from plot because of low count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Plot useful to visualize large dataset where a scatter plot would be too clutter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849800"/>
            <a:ext cx="4114801" cy="4207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/>
          <p:nvPr/>
        </p:nvSpPr>
        <p:spPr>
          <a:xfrm>
            <a:off x="479100" y="4197225"/>
            <a:ext cx="8143800" cy="5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cat</a:t>
            </a:r>
            <a:r>
              <a:rPr lang="en" sz="2400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plot() to create a </a:t>
            </a:r>
            <a:r>
              <a:rPr lang="en" sz="2400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categorical</a:t>
            </a:r>
            <a:r>
              <a:rPr lang="en" sz="2400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plot</a:t>
            </a:r>
            <a:endParaRPr sz="2400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538650" y="996825"/>
            <a:ext cx="55899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plot()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show the relationship between two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variables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 </a:t>
            </a:r>
            <a:r>
              <a:rPr lang="en" sz="18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kind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Multiple type of plots including box (box plot), violin (kde-based distribution), bar, count, point (to show means and confidence interval)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Resource: </a:t>
            </a:r>
            <a:r>
              <a:rPr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https://seaborn.pydata.org/generated/seaborn.catplot.html</a:t>
            </a:r>
            <a:endParaRPr b="1"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420" y="996820"/>
            <a:ext cx="2717175" cy="262067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/>
        </p:nvSpPr>
        <p:spPr>
          <a:xfrm>
            <a:off x="547175" y="4195050"/>
            <a:ext cx="862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sns.catplot(data=animal_df, x="Animals", </a:t>
            </a: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kind=”count”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393300" y="3968625"/>
            <a:ext cx="8229600" cy="83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catplot() parameters</a:t>
            </a:r>
            <a:endParaRPr sz="2400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3812025" y="990625"/>
            <a:ext cx="48108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 </a:t>
            </a:r>
            <a:r>
              <a:rPr lang="en" sz="18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kind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18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rder, hue_order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to order the categorical levels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18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ow_order, col_order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organize the row &amp;/or columns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547175" y="3890250"/>
            <a:ext cx="86271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sns.catplot(data=animal_df, x="Animals", </a:t>
            </a: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kind=”count”, </a:t>
            </a: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=animals_df[</a:t>
            </a:r>
            <a:r>
              <a:rPr lang="en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'Animals'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].value_counts().index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50" y="920626"/>
            <a:ext cx="2988118" cy="28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00" y="766050"/>
            <a:ext cx="3907325" cy="43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/>
          <p:nvPr/>
        </p:nvSpPr>
        <p:spPr>
          <a:xfrm>
            <a:off x="4132375" y="1855275"/>
            <a:ext cx="4257600" cy="283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Customize plot using figure-level function</a:t>
            </a:r>
            <a:endParaRPr sz="2400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9"/>
          <p:cNvSpPr txBox="1"/>
          <p:nvPr/>
        </p:nvSpPr>
        <p:spPr>
          <a:xfrm>
            <a:off x="4255800" y="1769525"/>
            <a:ext cx="44310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sns.catplot(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x='Animals',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data=animals_df,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kind='count'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fig.set_axis_labels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('Classes of Animals', '# of species')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fig.set_xticklabels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(rotation=300);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4077225" y="969950"/>
            <a:ext cx="46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ns returns a FacetGrid object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Agenda</a:t>
            </a:r>
            <a:endParaRPr>
              <a:solidFill>
                <a:srgbClr val="741B4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Plotting libraries seaborn and 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elplot()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jointplot()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catplot()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536913" y="2456900"/>
            <a:ext cx="3864600" cy="2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Used for creating static, interactive, and animated visualizations in Python. Matplotlib allows you to generate plots, histograms, bar charts, scatter plots, etc.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Plotting with matplotlib and seaborn</a:t>
            </a:r>
            <a:endParaRPr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072725"/>
            <a:ext cx="40005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600" y="1029863"/>
            <a:ext cx="37052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860288" y="2456900"/>
            <a:ext cx="3864600" cy="2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Library for creating statistical graphics in Python. It is based on Matplotlib and integrates with Pandas data structures.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57200" y="2312600"/>
            <a:ext cx="8143800" cy="12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Display your plots in Jupyter notebook</a:t>
            </a:r>
            <a:endParaRPr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543000" y="955650"/>
            <a:ext cx="8143800" cy="26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Be sure to use the command </a:t>
            </a:r>
            <a:r>
              <a:rPr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%matplotlib inline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1F1F1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 render and display the plot in Juypter notebook.</a:t>
            </a:r>
            <a:endParaRPr sz="1800">
              <a:solidFill>
                <a:srgbClr val="1F1F1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1F1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16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import seaborn as sns</a:t>
            </a:r>
            <a:endParaRPr sz="16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  <a:endParaRPr sz="16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%matplotlib inline</a:t>
            </a:r>
            <a:endParaRPr sz="16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00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Investigating the relationship between two variables</a:t>
            </a:r>
            <a:endParaRPr sz="2500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4407300" y="2135075"/>
            <a:ext cx="42795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Using relplot() function to show the relationship between two variables with semantic mappings of subsets. </a:t>
            </a:r>
            <a:endParaRPr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ind</a:t>
            </a:r>
            <a:r>
              <a:rPr lang="en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 parameter to select the axes-level function to use:</a:t>
            </a:r>
            <a:endParaRPr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scatterplot()</a:t>
            </a:r>
            <a:r>
              <a:rPr lang="en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 (with kind="scatter"; the default)</a:t>
            </a:r>
            <a:endParaRPr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lineplot()</a:t>
            </a:r>
            <a:r>
              <a:rPr lang="en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 (with kind="line")</a:t>
            </a:r>
            <a:endParaRPr i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57200" y="943675"/>
            <a:ext cx="818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want to understand the relationship between ‘Species’ and ‘Number of genes’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53000"/>
            <a:ext cx="3701850" cy="18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4407300" y="1499000"/>
            <a:ext cx="427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Would it be easier to see the relationship visually? </a:t>
            </a:r>
            <a:endParaRPr i="1" sz="18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479100" y="996825"/>
            <a:ext cx="8143800" cy="76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00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Visualizing</a:t>
            </a:r>
            <a:r>
              <a:rPr lang="en" sz="2500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the relationship between two variables</a:t>
            </a:r>
            <a:endParaRPr sz="2500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457200" y="943675"/>
            <a:ext cx="81876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sns.relplot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(data=selected, x="Size (Mb)", y="Number of genes")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plt.title("Genome size and number of genes for reptiles", pad=20)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53000"/>
            <a:ext cx="3701850" cy="18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600" y="1853000"/>
            <a:ext cx="2942004" cy="318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479100" y="996825"/>
            <a:ext cx="8143800" cy="42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Adding color to our v</a:t>
            </a:r>
            <a:r>
              <a:rPr lang="en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isualization</a:t>
            </a:r>
            <a:endParaRPr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578150" y="1019875"/>
            <a:ext cx="80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sns.relplot(data=animals, x="Size (Mb)", y="Number of genes", </a:t>
            </a:r>
            <a:r>
              <a:rPr b="1"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hue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="GC%")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00" y="1753025"/>
            <a:ext cx="3192018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3893050" y="1906900"/>
            <a:ext cx="47937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Setting hue argument (seaborn) on a column to add color to each point.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Additionally, this enable us to visualizing a 3rd variable.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Do you think the color scale for hue is impacted by missing data?</a:t>
            </a:r>
            <a:endParaRPr i="1" sz="18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4166775" y="4552750"/>
            <a:ext cx="453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https://seaborn.pydata.org/tutorial/color_palettes.html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479100" y="996825"/>
            <a:ext cx="8143800" cy="8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Mapping size of data point </a:t>
            </a:r>
            <a:r>
              <a:rPr lang="en" sz="2700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our visualization</a:t>
            </a:r>
            <a:endParaRPr sz="2700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578150" y="1019875"/>
            <a:ext cx="80667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sns.relplot(data=animals,x="Size (Mb)", y="Number of genes", </a:t>
            </a:r>
            <a:r>
              <a:rPr b="1" lang="en" sz="15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="Size (Mb)", </a:t>
            </a:r>
            <a:r>
              <a:rPr b="1" lang="en" sz="15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sizes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=(1, 200))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3893100" y="2107450"/>
            <a:ext cx="47937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map the size of the data point using the </a:t>
            </a:r>
            <a:r>
              <a:rPr lang="en" sz="18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size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argument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 which column you want to map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the minimum and maximum sizes of the points you want on the plot</a:t>
            </a:r>
            <a:endParaRPr i="1" sz="18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50" y="2046775"/>
            <a:ext cx="3140400" cy="29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479100" y="996825"/>
            <a:ext cx="8143800" cy="8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>
                <a:solidFill>
                  <a:srgbClr val="741B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Changing transparency of data points with alpha( )  </a:t>
            </a:r>
            <a:endParaRPr sz="2400">
              <a:solidFill>
                <a:srgbClr val="741B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578150" y="1019875"/>
            <a:ext cx="80667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sns.relplot(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data=con[con.length &lt; </a:t>
            </a:r>
            <a:r>
              <a:rPr lang="en" sz="15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100000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x="GC", y="length", </a:t>
            </a:r>
            <a:r>
              <a:rPr b="1" lang="en" sz="15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alpha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=0.01)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3893100" y="2107450"/>
            <a:ext cx="47937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Plot hard to visualize because there are too many points on top of one another.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address this we can set the points to be transparent using the </a:t>
            </a:r>
            <a:r>
              <a:rPr lang="en" sz="18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alpha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argument.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alpha=0.01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makes each point 99% transparent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50" y="1975350"/>
            <a:ext cx="2473281" cy="27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