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d2b89c2f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2b89c2f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d2b89c2f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d2b89c2f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d2b89c2f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d2b89c2f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2b89c2f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2b89c2f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2b89c2f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2b89c2f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d2b89c2f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d2b89c2f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d2b89c2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d2b89c2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d2b89c2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d2b89c2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d2b89c2f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d2b89c2f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d2b89c2f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d2b89c2f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d2b89c2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2b89c2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2b89c2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2b89c2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d2b89c2f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d2b89c2f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d2b89c2f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d2b89c2f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R5UOeu15qZwH-hvayRQ983uxO-zfEE7g84YpsmDcsYQ/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peratorhub.io" TargetMode="External"/><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pvijayaragav/operators" TargetMode="External"/><Relationship Id="rId4" Type="http://schemas.openxmlformats.org/officeDocument/2006/relationships/hyperlink" Target="https://learn.openshift.com/operatorframework/go-operator-pod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operator-framework/operator-sdk/blob/master/doc/ansible/user-guide.md" TargetMode="External"/><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287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t>OPERATOR FRAMEWORK</a:t>
            </a:r>
            <a:endParaRPr b="1" sz="3600"/>
          </a:p>
          <a:p>
            <a:pPr indent="0" lvl="0" marL="0" rtl="0" algn="ctr">
              <a:spcBef>
                <a:spcPts val="0"/>
              </a:spcBef>
              <a:spcAft>
                <a:spcPts val="0"/>
              </a:spcAft>
              <a:buNone/>
            </a:pPr>
            <a:r>
              <a:t/>
            </a:r>
            <a:endParaRPr b="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1533925" y="804425"/>
            <a:ext cx="4655251" cy="386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3"/>
          <p:cNvPicPr preferRelativeResize="0"/>
          <p:nvPr/>
        </p:nvPicPr>
        <p:blipFill>
          <a:blip r:embed="rId3">
            <a:alphaModFix/>
          </a:blip>
          <a:stretch>
            <a:fillRect/>
          </a:stretch>
        </p:blipFill>
        <p:spPr>
          <a:xfrm>
            <a:off x="2224450" y="872987"/>
            <a:ext cx="3975375" cy="397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2290075" y="812600"/>
            <a:ext cx="3967175" cy="396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5"/>
          <p:cNvPicPr preferRelativeResize="0"/>
          <p:nvPr/>
        </p:nvPicPr>
        <p:blipFill>
          <a:blip r:embed="rId3">
            <a:alphaModFix/>
          </a:blip>
          <a:stretch>
            <a:fillRect/>
          </a:stretch>
        </p:blipFill>
        <p:spPr>
          <a:xfrm>
            <a:off x="2355775" y="930463"/>
            <a:ext cx="3860425" cy="386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6"/>
          <p:cNvPicPr preferRelativeResize="0"/>
          <p:nvPr/>
        </p:nvPicPr>
        <p:blipFill>
          <a:blip r:embed="rId3">
            <a:alphaModFix/>
          </a:blip>
          <a:stretch>
            <a:fillRect/>
          </a:stretch>
        </p:blipFill>
        <p:spPr>
          <a:xfrm>
            <a:off x="2487100" y="996125"/>
            <a:ext cx="3729125" cy="372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Cluster Components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Operator</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350">
                <a:solidFill>
                  <a:srgbClr val="000000"/>
                </a:solidFill>
                <a:highlight>
                  <a:srgbClr val="FFFFFF"/>
                </a:highlight>
              </a:rPr>
              <a:t>An Operator is a method of packaging, deploying and managing a Kubernetes application. A Kubernetes application is an application that is both deployed on Kubernetes and managed using the Kubernetes APIs and kubectl tooling.</a:t>
            </a:r>
            <a:endParaRPr sz="1350">
              <a:solidFill>
                <a:srgbClr val="000000"/>
              </a:solidFill>
              <a:highlight>
                <a:srgbClr val="FFFFFF"/>
              </a:highlight>
            </a:endParaRPr>
          </a:p>
          <a:p>
            <a:pPr indent="-314325" lvl="0" marL="457200" rtl="0" algn="l">
              <a:spcBef>
                <a:spcPts val="0"/>
              </a:spcBef>
              <a:spcAft>
                <a:spcPts val="0"/>
              </a:spcAft>
              <a:buClr>
                <a:srgbClr val="000000"/>
              </a:buClr>
              <a:buSzPts val="1350"/>
              <a:buChar char="-"/>
            </a:pPr>
            <a:r>
              <a:rPr lang="en" sz="1250">
                <a:solidFill>
                  <a:srgbClr val="000000"/>
                </a:solidFill>
                <a:highlight>
                  <a:srgbClr val="FFFFFF"/>
                </a:highlight>
              </a:rPr>
              <a:t>Operators make it easy to manage complex stateful applications on top of Kubernetes. However writing an Operator today can be difficult because of challenges such as using low level APIs, writing boilerplate, and a lack of modularity which leads to duplication.</a:t>
            </a:r>
            <a:endParaRPr sz="1350">
              <a:solidFill>
                <a:srgbClr val="000000"/>
              </a:solidFill>
              <a:highlight>
                <a:srgbClr val="FFFFFF"/>
              </a:highlight>
            </a:endParaRPr>
          </a:p>
          <a:p>
            <a:pPr indent="-314325" lvl="0" marL="457200" rtl="0" algn="l">
              <a:spcBef>
                <a:spcPts val="0"/>
              </a:spcBef>
              <a:spcAft>
                <a:spcPts val="0"/>
              </a:spcAft>
              <a:buClr>
                <a:srgbClr val="000000"/>
              </a:buClr>
              <a:buSzPts val="1350"/>
              <a:buChar char="-"/>
            </a:pPr>
            <a:r>
              <a:rPr lang="en" sz="1350">
                <a:solidFill>
                  <a:srgbClr val="000000"/>
                </a:solidFill>
                <a:highlight>
                  <a:srgbClr val="FFFFFF"/>
                </a:highlight>
              </a:rPr>
              <a:t>Components of the Operator Framework,</a:t>
            </a:r>
            <a:endParaRPr sz="1350">
              <a:solidFill>
                <a:srgbClr val="000000"/>
              </a:solidFill>
              <a:highlight>
                <a:srgbClr val="FFFFFF"/>
              </a:highlight>
            </a:endParaRPr>
          </a:p>
          <a:p>
            <a:pPr indent="-314325" lvl="1" marL="914400" rtl="0" algn="l">
              <a:spcBef>
                <a:spcPts val="0"/>
              </a:spcBef>
              <a:spcAft>
                <a:spcPts val="0"/>
              </a:spcAft>
              <a:buClr>
                <a:srgbClr val="000000"/>
              </a:buClr>
              <a:buSzPts val="1350"/>
              <a:buChar char="-"/>
            </a:pPr>
            <a:r>
              <a:rPr lang="en" sz="1350">
                <a:solidFill>
                  <a:srgbClr val="000000"/>
                </a:solidFill>
                <a:highlight>
                  <a:srgbClr val="FFFFFF"/>
                </a:highlight>
              </a:rPr>
              <a:t>Operator SDK</a:t>
            </a:r>
            <a:endParaRPr sz="1350">
              <a:solidFill>
                <a:srgbClr val="000000"/>
              </a:solidFill>
              <a:highlight>
                <a:srgbClr val="FFFFFF"/>
              </a:highlight>
            </a:endParaRPr>
          </a:p>
          <a:p>
            <a:pPr indent="-314325" lvl="1" marL="914400" rtl="0" algn="l">
              <a:spcBef>
                <a:spcPts val="0"/>
              </a:spcBef>
              <a:spcAft>
                <a:spcPts val="0"/>
              </a:spcAft>
              <a:buClr>
                <a:srgbClr val="000000"/>
              </a:buClr>
              <a:buSzPts val="1350"/>
              <a:buChar char="-"/>
            </a:pPr>
            <a:r>
              <a:rPr lang="en" sz="1350">
                <a:solidFill>
                  <a:srgbClr val="000000"/>
                </a:solidFill>
                <a:highlight>
                  <a:srgbClr val="FFFFFF"/>
                </a:highlight>
              </a:rPr>
              <a:t>Operator Life Cycle Manager</a:t>
            </a:r>
            <a:endParaRPr sz="1350">
              <a:solidFill>
                <a:srgbClr val="000000"/>
              </a:solidFill>
              <a:highlight>
                <a:srgbClr val="FFFFFF"/>
              </a:highlight>
            </a:endParaRPr>
          </a:p>
          <a:p>
            <a:pPr indent="-314325" lvl="1" marL="914400" rtl="0" algn="l">
              <a:spcBef>
                <a:spcPts val="0"/>
              </a:spcBef>
              <a:spcAft>
                <a:spcPts val="0"/>
              </a:spcAft>
              <a:buClr>
                <a:srgbClr val="000000"/>
              </a:buClr>
              <a:buSzPts val="1350"/>
              <a:buChar char="-"/>
            </a:pPr>
            <a:r>
              <a:rPr lang="en" sz="1350">
                <a:solidFill>
                  <a:srgbClr val="000000"/>
                </a:solidFill>
                <a:highlight>
                  <a:srgbClr val="FFFFFF"/>
                </a:highlight>
              </a:rPr>
              <a:t>Operator metering</a:t>
            </a:r>
            <a:endParaRPr sz="1350">
              <a:solidFill>
                <a:srgbClr val="000000"/>
              </a:solidFill>
              <a:highlight>
                <a:srgbClr val="FFFFFF"/>
              </a:highlight>
            </a:endParaRPr>
          </a:p>
          <a:p>
            <a:pPr indent="-314325" lvl="0" marL="457200" rtl="0" algn="l">
              <a:spcBef>
                <a:spcPts val="0"/>
              </a:spcBef>
              <a:spcAft>
                <a:spcPts val="0"/>
              </a:spcAft>
              <a:buClr>
                <a:srgbClr val="1D415A"/>
              </a:buClr>
              <a:buSzPts val="1350"/>
              <a:buChar char="-"/>
            </a:pPr>
            <a:r>
              <a:rPr lang="en" sz="1350">
                <a:solidFill>
                  <a:srgbClr val="000000"/>
                </a:solidFill>
                <a:highlight>
                  <a:srgbClr val="FFFFFF"/>
                </a:highlight>
              </a:rPr>
              <a:t>More on operator-sdk </a:t>
            </a:r>
            <a:r>
              <a:rPr lang="en" sz="1350" u="sng">
                <a:solidFill>
                  <a:schemeClr val="accent5"/>
                </a:solidFill>
                <a:highlight>
                  <a:srgbClr val="FFFFFF"/>
                </a:highlight>
                <a:hlinkClick r:id="rId3"/>
              </a:rPr>
              <a:t>https://docs.google.com/document/d/1R5UOeu15qZwH-hvayRQ983uxO-zfEE7g84YpsmDcsYQ/edit</a:t>
            </a:r>
            <a:endParaRPr sz="1350">
              <a:solidFill>
                <a:srgbClr val="1D415A"/>
              </a:solidFill>
              <a:highlight>
                <a:srgbClr val="FFFFFF"/>
              </a:highlight>
            </a:endParaRPr>
          </a:p>
          <a:p>
            <a:pPr indent="0" lvl="0" marL="457200" rtl="0" algn="l">
              <a:spcBef>
                <a:spcPts val="1600"/>
              </a:spcBef>
              <a:spcAft>
                <a:spcPts val="0"/>
              </a:spcAft>
              <a:buNone/>
            </a:pPr>
            <a:r>
              <a:t/>
            </a:r>
            <a:endParaRPr sz="1350">
              <a:solidFill>
                <a:srgbClr val="1D415A"/>
              </a:solidFill>
              <a:highlight>
                <a:srgbClr val="FFFFFF"/>
              </a:highlight>
            </a:endParaRPr>
          </a:p>
          <a:p>
            <a:pPr indent="0" lvl="0" marL="0" rtl="0" algn="l">
              <a:spcBef>
                <a:spcPts val="1600"/>
              </a:spcBef>
              <a:spcAft>
                <a:spcPts val="1600"/>
              </a:spcAft>
              <a:buNone/>
            </a:pPr>
            <a:r>
              <a:t/>
            </a:r>
            <a:endParaRPr sz="1350">
              <a:solidFill>
                <a:srgbClr val="1D415A"/>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 hub</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of available operators for openshift/kubernetes :</a:t>
            </a:r>
            <a:endParaRPr/>
          </a:p>
          <a:p>
            <a:pPr indent="-317500" lvl="1" marL="914400" rtl="0" algn="l">
              <a:spcBef>
                <a:spcPts val="0"/>
              </a:spcBef>
              <a:spcAft>
                <a:spcPts val="0"/>
              </a:spcAft>
              <a:buSzPts val="1400"/>
              <a:buChar char="-"/>
            </a:pPr>
            <a:r>
              <a:rPr lang="en" u="sng">
                <a:solidFill>
                  <a:schemeClr val="hlink"/>
                </a:solidFill>
                <a:hlinkClick r:id="rId3"/>
              </a:rPr>
              <a:t>https://www.operatorhub.io</a:t>
            </a:r>
            <a:endParaRPr/>
          </a:p>
          <a:p>
            <a:pPr indent="-342900" lvl="0" marL="457200" rtl="0" algn="l">
              <a:spcBef>
                <a:spcPts val="0"/>
              </a:spcBef>
              <a:spcAft>
                <a:spcPts val="0"/>
              </a:spcAft>
              <a:buSzPts val="1800"/>
              <a:buChar char="-"/>
            </a:pPr>
            <a:r>
              <a:t/>
            </a:r>
            <a:endParaRPr/>
          </a:p>
          <a:p>
            <a:pPr indent="0" lvl="0" marL="0" rtl="0" algn="l">
              <a:spcBef>
                <a:spcPts val="1600"/>
              </a:spcBef>
              <a:spcAft>
                <a:spcPts val="1600"/>
              </a:spcAft>
              <a:buNone/>
            </a:pPr>
            <a:r>
              <a:t/>
            </a:r>
            <a:endParaRPr/>
          </a:p>
        </p:txBody>
      </p:sp>
      <p:pic>
        <p:nvPicPr>
          <p:cNvPr id="67" name="Google Shape;67;p15"/>
          <p:cNvPicPr preferRelativeResize="0"/>
          <p:nvPr/>
        </p:nvPicPr>
        <p:blipFill>
          <a:blip r:embed="rId4">
            <a:alphaModFix/>
          </a:blip>
          <a:stretch>
            <a:fillRect/>
          </a:stretch>
        </p:blipFill>
        <p:spPr>
          <a:xfrm>
            <a:off x="845424" y="1800300"/>
            <a:ext cx="3996797" cy="2768574"/>
          </a:xfrm>
          <a:prstGeom prst="rect">
            <a:avLst/>
          </a:prstGeom>
          <a:noFill/>
          <a:ln>
            <a:noFill/>
          </a:ln>
        </p:spPr>
      </p:pic>
      <p:pic>
        <p:nvPicPr>
          <p:cNvPr id="68" name="Google Shape;68;p15"/>
          <p:cNvPicPr preferRelativeResize="0"/>
          <p:nvPr/>
        </p:nvPicPr>
        <p:blipFill>
          <a:blip r:embed="rId5">
            <a:alphaModFix/>
          </a:blip>
          <a:stretch>
            <a:fillRect/>
          </a:stretch>
        </p:blipFill>
        <p:spPr>
          <a:xfrm>
            <a:off x="5058500" y="1816925"/>
            <a:ext cx="1482075" cy="1509650"/>
          </a:xfrm>
          <a:prstGeom prst="rect">
            <a:avLst/>
          </a:prstGeom>
          <a:noFill/>
          <a:ln>
            <a:noFill/>
          </a:ln>
        </p:spPr>
      </p:pic>
      <p:pic>
        <p:nvPicPr>
          <p:cNvPr id="69" name="Google Shape;69;p15"/>
          <p:cNvPicPr preferRelativeResize="0"/>
          <p:nvPr/>
        </p:nvPicPr>
        <p:blipFill>
          <a:blip r:embed="rId6">
            <a:alphaModFix/>
          </a:blip>
          <a:stretch>
            <a:fillRect/>
          </a:stretch>
        </p:blipFill>
        <p:spPr>
          <a:xfrm>
            <a:off x="6540575" y="1800301"/>
            <a:ext cx="1482075" cy="1281949"/>
          </a:xfrm>
          <a:prstGeom prst="rect">
            <a:avLst/>
          </a:prstGeom>
          <a:noFill/>
          <a:ln>
            <a:noFill/>
          </a:ln>
        </p:spPr>
      </p:pic>
      <p:pic>
        <p:nvPicPr>
          <p:cNvPr id="70" name="Google Shape;70;p15"/>
          <p:cNvPicPr preferRelativeResize="0"/>
          <p:nvPr/>
        </p:nvPicPr>
        <p:blipFill>
          <a:blip r:embed="rId7">
            <a:alphaModFix/>
          </a:blip>
          <a:stretch>
            <a:fillRect/>
          </a:stretch>
        </p:blipFill>
        <p:spPr>
          <a:xfrm>
            <a:off x="6540575" y="3082250"/>
            <a:ext cx="1482075" cy="11273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or Go based</a:t>
            </a:r>
            <a:endParaRPr/>
          </a:p>
        </p:txBody>
      </p:sp>
      <p:sp>
        <p:nvSpPr>
          <p:cNvPr id="76" name="Google Shape;76;p16"/>
          <p:cNvSpPr txBox="1"/>
          <p:nvPr>
            <p:ph idx="1" type="body"/>
          </p:nvPr>
        </p:nvSpPr>
        <p:spPr>
          <a:xfrm>
            <a:off x="311700" y="1152475"/>
            <a:ext cx="8520600" cy="39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There are 2 ways in which we can build our contrail operator.</a:t>
            </a:r>
            <a:endParaRPr sz="14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Using the Ansible-Operator, underlying is go, but we could just reuse our already present roles/playbooks.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Using the Operator-sdk to write our own go code.</a:t>
            </a:r>
            <a:endParaRPr sz="1400">
              <a:solidFill>
                <a:srgbClr val="000000"/>
              </a:solidFill>
            </a:endParaRPr>
          </a:p>
          <a:p>
            <a:pPr indent="0" lvl="0" marL="0" rtl="0" algn="l">
              <a:spcBef>
                <a:spcPts val="1600"/>
              </a:spcBef>
              <a:spcAft>
                <a:spcPts val="0"/>
              </a:spcAft>
              <a:buNone/>
            </a:pPr>
            <a:r>
              <a:rPr lang="en" sz="1400">
                <a:solidFill>
                  <a:srgbClr val="000000"/>
                </a:solidFill>
              </a:rPr>
              <a:t>Operator-sdk : </a:t>
            </a:r>
            <a:endParaRPr sz="14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Creates the templates for creating the operator.</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Builds the operator image and service accounts, crds, cr etc which can be modified and used.</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The apis, controller/reconcile logic should be modified</a:t>
            </a:r>
            <a:endParaRPr sz="1400">
              <a:solidFill>
                <a:srgbClr val="000000"/>
              </a:solidFill>
            </a:endParaRPr>
          </a:p>
          <a:p>
            <a:pPr indent="-317500" lvl="0" marL="457200" rtl="0" algn="l">
              <a:spcBef>
                <a:spcPts val="0"/>
              </a:spcBef>
              <a:spcAft>
                <a:spcPts val="0"/>
              </a:spcAft>
              <a:buSzPts val="1400"/>
              <a:buAutoNum type="arabicPeriod"/>
            </a:pPr>
            <a:r>
              <a:rPr lang="en" sz="1400" u="sng">
                <a:solidFill>
                  <a:schemeClr val="hlink"/>
                </a:solidFill>
                <a:hlinkClick r:id="rId3"/>
              </a:rPr>
              <a:t>https://github.com/pvijayaragav/operators</a:t>
            </a:r>
            <a:endParaRPr sz="1400"/>
          </a:p>
          <a:p>
            <a:pPr indent="-317500" lvl="0" marL="457200" rtl="0" algn="l">
              <a:spcBef>
                <a:spcPts val="0"/>
              </a:spcBef>
              <a:spcAft>
                <a:spcPts val="0"/>
              </a:spcAft>
              <a:buSzPts val="1400"/>
              <a:buAutoNum type="arabicPeriod"/>
            </a:pPr>
            <a:r>
              <a:rPr lang="en" sz="1400" u="sng">
                <a:solidFill>
                  <a:schemeClr val="hlink"/>
                </a:solidFill>
                <a:hlinkClick r:id="rId4"/>
              </a:rPr>
              <a:t>https://learn.openshift.com/operatorframework/go-operator-podset/</a:t>
            </a:r>
            <a:endParaRPr sz="14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484275"/>
            <a:ext cx="8520600" cy="40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Ansible-Operator :</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Uses operator sdk to build the templates, only diff is --type=ansible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Has a watches.yaml file which is copied into the Operator image using the Docker file. </a:t>
            </a:r>
            <a:endParaRPr>
              <a:solidFill>
                <a:srgbClr val="000000"/>
              </a:solidFill>
            </a:endParaRPr>
          </a:p>
          <a:p>
            <a:pPr indent="-342900" lvl="0" marL="457200" rtl="0" algn="l">
              <a:spcBef>
                <a:spcPts val="0"/>
              </a:spcBef>
              <a:spcAft>
                <a:spcPts val="0"/>
              </a:spcAft>
              <a:buSzPts val="1800"/>
              <a:buAutoNum type="arabicPeriod"/>
            </a:pPr>
            <a:r>
              <a:rPr lang="en" u="sng">
                <a:solidFill>
                  <a:schemeClr val="accent5"/>
                </a:solidFill>
                <a:hlinkClick r:id="rId3"/>
              </a:rPr>
              <a:t>https://github.com/operator-framework/operator-sdk/blob/master/doc/ansible/user-guide.md</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4">
            <a:alphaModFix/>
          </a:blip>
          <a:stretch>
            <a:fillRect/>
          </a:stretch>
        </p:blipFill>
        <p:spPr>
          <a:xfrm>
            <a:off x="861875" y="2662050"/>
            <a:ext cx="2249450" cy="947600"/>
          </a:xfrm>
          <a:prstGeom prst="rect">
            <a:avLst/>
          </a:prstGeom>
          <a:noFill/>
          <a:ln>
            <a:noFill/>
          </a:ln>
        </p:spPr>
      </p:pic>
      <p:pic>
        <p:nvPicPr>
          <p:cNvPr id="83" name="Google Shape;83;p17"/>
          <p:cNvPicPr preferRelativeResize="0"/>
          <p:nvPr/>
        </p:nvPicPr>
        <p:blipFill>
          <a:blip r:embed="rId5">
            <a:alphaModFix/>
          </a:blip>
          <a:stretch>
            <a:fillRect/>
          </a:stretch>
        </p:blipFill>
        <p:spPr>
          <a:xfrm>
            <a:off x="861875" y="3660900"/>
            <a:ext cx="2945749" cy="1251600"/>
          </a:xfrm>
          <a:prstGeom prst="rect">
            <a:avLst/>
          </a:prstGeom>
          <a:noFill/>
          <a:ln>
            <a:noFill/>
          </a:ln>
        </p:spPr>
      </p:pic>
      <p:pic>
        <p:nvPicPr>
          <p:cNvPr id="84" name="Google Shape;84;p17"/>
          <p:cNvPicPr preferRelativeResize="0"/>
          <p:nvPr/>
        </p:nvPicPr>
        <p:blipFill>
          <a:blip r:embed="rId6">
            <a:alphaModFix/>
          </a:blip>
          <a:stretch>
            <a:fillRect/>
          </a:stretch>
        </p:blipFill>
        <p:spPr>
          <a:xfrm>
            <a:off x="4245375" y="2662050"/>
            <a:ext cx="3616451" cy="1925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Contrail Operator Requirements</a:t>
            </a:r>
            <a:endParaRPr/>
          </a:p>
        </p:txBody>
      </p:sp>
      <p:sp>
        <p:nvSpPr>
          <p:cNvPr id="90" name="Google Shape;90;p1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a:t>
            </a:r>
            <a:endParaRPr/>
          </a:p>
          <a:p>
            <a:pPr indent="-342900" lvl="0" marL="457200" rtl="0" algn="l">
              <a:spcBef>
                <a:spcPts val="1600"/>
              </a:spcBef>
              <a:spcAft>
                <a:spcPts val="0"/>
              </a:spcAft>
              <a:buSzPts val="1800"/>
              <a:buChar char="-"/>
            </a:pPr>
            <a:r>
              <a:rPr lang="en"/>
              <a:t>Install Contrail.</a:t>
            </a:r>
            <a:endParaRPr/>
          </a:p>
          <a:p>
            <a:pPr indent="-342900" lvl="0" marL="457200" rtl="0" algn="l">
              <a:spcBef>
                <a:spcPts val="0"/>
              </a:spcBef>
              <a:spcAft>
                <a:spcPts val="0"/>
              </a:spcAft>
              <a:buSzPts val="1800"/>
              <a:buChar char="-"/>
            </a:pPr>
            <a:r>
              <a:rPr lang="en"/>
              <a:t>Life cycle management of Contrail.</a:t>
            </a:r>
            <a:endParaRPr/>
          </a:p>
          <a:p>
            <a:pPr indent="-342900" lvl="0" marL="457200" rtl="0" algn="l">
              <a:spcBef>
                <a:spcPts val="0"/>
              </a:spcBef>
              <a:spcAft>
                <a:spcPts val="0"/>
              </a:spcAft>
              <a:buSzPts val="1800"/>
              <a:buChar char="-"/>
            </a:pPr>
            <a:r>
              <a:rPr lang="en"/>
              <a:t>Self healing of Contrail.</a:t>
            </a:r>
            <a:endParaRPr/>
          </a:p>
          <a:p>
            <a:pPr indent="-342900" lvl="0" marL="457200" rtl="0" algn="l">
              <a:spcBef>
                <a:spcPts val="0"/>
              </a:spcBef>
              <a:spcAft>
                <a:spcPts val="0"/>
              </a:spcAft>
              <a:buSzPts val="1800"/>
              <a:buChar char="-"/>
            </a:pPr>
            <a:r>
              <a:rPr lang="en"/>
              <a:t>Self upgrade of Contrail.</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 today ) :</a:t>
            </a:r>
            <a:endParaRPr/>
          </a:p>
        </p:txBody>
      </p:sp>
      <p:sp>
        <p:nvSpPr>
          <p:cNvPr id="96" name="Google Shape;96;p19"/>
          <p:cNvSpPr txBox="1"/>
          <p:nvPr>
            <p:ph idx="1" type="body"/>
          </p:nvPr>
        </p:nvSpPr>
        <p:spPr>
          <a:xfrm>
            <a:off x="311700" y="976775"/>
            <a:ext cx="8520600" cy="3592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Contrail-ansible-deployer, Provide all node configs in the config/instances.yaml and run the playbooks.</a:t>
            </a:r>
            <a:endParaRPr/>
          </a:p>
          <a:p>
            <a:pPr indent="-342900" lvl="0" marL="457200" rtl="0" algn="l">
              <a:lnSpc>
                <a:spcPct val="100000"/>
              </a:lnSpc>
              <a:spcBef>
                <a:spcPts val="0"/>
              </a:spcBef>
              <a:spcAft>
                <a:spcPts val="0"/>
              </a:spcAft>
              <a:buSzPts val="1800"/>
              <a:buChar char="-"/>
            </a:pPr>
            <a:r>
              <a:rPr lang="en"/>
              <a:t>Single yaml, bring your kubernetes cluster first then install contrail using, kubectl create -f &lt;contrail yaml file.</a:t>
            </a:r>
            <a:endParaRPr/>
          </a:p>
          <a:p>
            <a:pPr indent="0" lvl="0" marL="0" rtl="0" algn="l">
              <a:lnSpc>
                <a:spcPct val="100000"/>
              </a:lnSpc>
              <a:spcBef>
                <a:spcPts val="1600"/>
              </a:spcBef>
              <a:spcAft>
                <a:spcPts val="0"/>
              </a:spcAft>
              <a:buNone/>
            </a:pPr>
            <a:r>
              <a:rPr lang="en"/>
              <a:t>Pros :</a:t>
            </a:r>
            <a:endParaRPr/>
          </a:p>
          <a:p>
            <a:pPr indent="-342900" lvl="0" marL="457200" rtl="0" algn="l">
              <a:lnSpc>
                <a:spcPct val="100000"/>
              </a:lnSpc>
              <a:spcBef>
                <a:spcPts val="1600"/>
              </a:spcBef>
              <a:spcAft>
                <a:spcPts val="0"/>
              </a:spcAft>
              <a:buSzPts val="1800"/>
              <a:buChar char="-"/>
            </a:pPr>
            <a:r>
              <a:rPr lang="en"/>
              <a:t>Simple and efficient.</a:t>
            </a:r>
            <a:endParaRPr/>
          </a:p>
          <a:p>
            <a:pPr indent="-342900" lvl="0" marL="457200" rtl="0" algn="l">
              <a:lnSpc>
                <a:spcPct val="100000"/>
              </a:lnSpc>
              <a:spcBef>
                <a:spcPts val="0"/>
              </a:spcBef>
              <a:spcAft>
                <a:spcPts val="0"/>
              </a:spcAft>
              <a:buSzPts val="1800"/>
              <a:buChar char="-"/>
            </a:pPr>
            <a:r>
              <a:rPr lang="en"/>
              <a:t>Good level of control over deployment</a:t>
            </a:r>
            <a:endParaRPr/>
          </a:p>
          <a:p>
            <a:pPr indent="0" lvl="0" marL="0" rtl="0" algn="l">
              <a:lnSpc>
                <a:spcPct val="100000"/>
              </a:lnSpc>
              <a:spcBef>
                <a:spcPts val="1600"/>
              </a:spcBef>
              <a:spcAft>
                <a:spcPts val="0"/>
              </a:spcAft>
              <a:buNone/>
            </a:pPr>
            <a:r>
              <a:rPr lang="en"/>
              <a:t>Cons :</a:t>
            </a:r>
            <a:endParaRPr/>
          </a:p>
          <a:p>
            <a:pPr indent="-342900" lvl="0" marL="457200" rtl="0" algn="l">
              <a:lnSpc>
                <a:spcPct val="100000"/>
              </a:lnSpc>
              <a:spcBef>
                <a:spcPts val="1600"/>
              </a:spcBef>
              <a:spcAft>
                <a:spcPts val="0"/>
              </a:spcAft>
              <a:buSzPts val="1800"/>
              <a:buChar char="-"/>
            </a:pPr>
            <a:r>
              <a:rPr lang="en"/>
              <a:t>Needs knowledge of nodes and cluster information</a:t>
            </a:r>
            <a:endParaRPr/>
          </a:p>
          <a:p>
            <a:pPr indent="-342900" lvl="0" marL="457200" rtl="0" algn="l">
              <a:lnSpc>
                <a:spcPct val="100000"/>
              </a:lnSpc>
              <a:spcBef>
                <a:spcPts val="0"/>
              </a:spcBef>
              <a:spcAft>
                <a:spcPts val="0"/>
              </a:spcAft>
              <a:buSzPts val="1800"/>
              <a:buChar char="-"/>
            </a:pPr>
            <a:r>
              <a:rPr lang="en"/>
              <a:t>Prone to errors ( atleast to me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just Deployment ( Contrail Operator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 were created for stateful applications which are managed by kubernetes environments.</a:t>
            </a:r>
            <a:endParaRPr/>
          </a:p>
          <a:p>
            <a:pPr indent="-342900" lvl="0" marL="457200" rtl="0" algn="l">
              <a:spcBef>
                <a:spcPts val="1600"/>
              </a:spcBef>
              <a:spcAft>
                <a:spcPts val="0"/>
              </a:spcAft>
              <a:buSzPts val="1800"/>
              <a:buChar char="-"/>
            </a:pPr>
            <a:r>
              <a:rPr lang="en"/>
              <a:t>Is Contrail stateful ?</a:t>
            </a:r>
            <a:endParaRPr/>
          </a:p>
          <a:p>
            <a:pPr indent="-342900" lvl="0" marL="457200" rtl="0" algn="l">
              <a:spcBef>
                <a:spcPts val="0"/>
              </a:spcBef>
              <a:spcAft>
                <a:spcPts val="0"/>
              </a:spcAft>
              <a:buSzPts val="1800"/>
              <a:buChar char="-"/>
            </a:pPr>
            <a:r>
              <a:rPr lang="en"/>
              <a:t>What are the different states of contrail which we are interested in</a:t>
            </a:r>
            <a:endParaRPr/>
          </a:p>
          <a:p>
            <a:pPr indent="-342900" lvl="0" marL="457200" rtl="0" algn="l">
              <a:spcBef>
                <a:spcPts val="0"/>
              </a:spcBef>
              <a:spcAft>
                <a:spcPts val="0"/>
              </a:spcAft>
              <a:buSzPts val="1800"/>
              <a:buChar char="-"/>
            </a:pPr>
            <a:r>
              <a:rPr lang="en"/>
              <a:t>How do these states depend/interact with each other.</a:t>
            </a:r>
            <a:endParaRPr/>
          </a:p>
          <a:p>
            <a:pPr indent="-342900" lvl="0" marL="457200" rtl="0" algn="l">
              <a:spcBef>
                <a:spcPts val="0"/>
              </a:spcBef>
              <a:spcAft>
                <a:spcPts val="0"/>
              </a:spcAft>
              <a:buSzPts val="1800"/>
              <a:buChar char="-"/>
            </a:pPr>
            <a:r>
              <a:rPr lang="en"/>
              <a:t>Do we have a state diagram ie what should be the behavior of the system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Cluster States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2052502" y="1152475"/>
            <a:ext cx="5132773"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