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3" r:id="rId6"/>
    <p:sldId id="261" r:id="rId7"/>
    <p:sldId id="267" r:id="rId8"/>
    <p:sldId id="268"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43"/>
  </p:normalViewPr>
  <p:slideViewPr>
    <p:cSldViewPr snapToGrid="0" snapToObjects="1">
      <p:cViewPr varScale="1">
        <p:scale>
          <a:sx n="81" d="100"/>
          <a:sy n="81"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3/23/16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USE OF GENERATIVE PROGRAMMING IN SPL</a:t>
            </a:r>
            <a:endParaRPr lang="en-US" dirty="0"/>
          </a:p>
        </p:txBody>
      </p:sp>
      <p:sp>
        <p:nvSpPr>
          <p:cNvPr id="3" name="Subtitle 2"/>
          <p:cNvSpPr>
            <a:spLocks noGrp="1"/>
          </p:cNvSpPr>
          <p:nvPr>
            <p:ph type="subTitle" idx="1"/>
          </p:nvPr>
        </p:nvSpPr>
        <p:spPr>
          <a:xfrm>
            <a:off x="684212" y="3843867"/>
            <a:ext cx="7431088" cy="2385483"/>
          </a:xfrm>
        </p:spPr>
        <p:txBody>
          <a:bodyPr>
            <a:normAutofit fontScale="77500" lnSpcReduction="20000"/>
          </a:bodyPr>
          <a:lstStyle/>
          <a:p>
            <a:r>
              <a:rPr lang="en-US" sz="1900" b="1" i="1" dirty="0" smtClean="0">
                <a:solidFill>
                  <a:schemeClr val="tx1"/>
                </a:solidFill>
              </a:rPr>
              <a:t>Team 22</a:t>
            </a:r>
          </a:p>
          <a:p>
            <a:endParaRPr lang="en-US" sz="1900" b="1" i="1" dirty="0" smtClean="0">
              <a:solidFill>
                <a:schemeClr val="tx1"/>
              </a:solidFill>
            </a:endParaRPr>
          </a:p>
          <a:p>
            <a:r>
              <a:rPr lang="en-US" sz="1900" dirty="0" smtClean="0">
                <a:solidFill>
                  <a:schemeClr val="tx1"/>
                </a:solidFill>
              </a:rPr>
              <a:t>Devender Chhillar ()</a:t>
            </a:r>
          </a:p>
          <a:p>
            <a:r>
              <a:rPr lang="en-US" sz="1900" dirty="0">
                <a:solidFill>
                  <a:schemeClr val="tx1"/>
                </a:solidFill>
              </a:rPr>
              <a:t>Pavithra Vinay </a:t>
            </a:r>
            <a:r>
              <a:rPr lang="en-US" sz="1900" dirty="0" smtClean="0">
                <a:solidFill>
                  <a:schemeClr val="tx1"/>
                </a:solidFill>
              </a:rPr>
              <a:t>(A20369869)</a:t>
            </a:r>
          </a:p>
          <a:p>
            <a:r>
              <a:rPr lang="en-US" sz="1900" dirty="0">
                <a:solidFill>
                  <a:schemeClr val="tx1"/>
                </a:solidFill>
              </a:rPr>
              <a:t>Raghavan </a:t>
            </a:r>
            <a:r>
              <a:rPr lang="en-US" sz="1900" dirty="0" smtClean="0">
                <a:solidFill>
                  <a:schemeClr val="tx1"/>
                </a:solidFill>
              </a:rPr>
              <a:t>Kothandaraman ()</a:t>
            </a:r>
          </a:p>
          <a:p>
            <a:r>
              <a:rPr lang="en-US" sz="1900" dirty="0">
                <a:solidFill>
                  <a:schemeClr val="tx1"/>
                </a:solidFill>
              </a:rPr>
              <a:t>Sheshadri </a:t>
            </a:r>
            <a:r>
              <a:rPr lang="en-US" sz="1900" dirty="0" smtClean="0">
                <a:solidFill>
                  <a:schemeClr val="tx1"/>
                </a:solidFill>
              </a:rPr>
              <a:t>Iyer ()</a:t>
            </a:r>
          </a:p>
          <a:p>
            <a:r>
              <a:rPr lang="en-US" sz="1900" dirty="0">
                <a:solidFill>
                  <a:schemeClr val="tx1"/>
                </a:solidFill>
              </a:rPr>
              <a:t>Srinivasan </a:t>
            </a:r>
            <a:r>
              <a:rPr lang="en-US" sz="1900" dirty="0" smtClean="0">
                <a:solidFill>
                  <a:schemeClr val="tx1"/>
                </a:solidFill>
              </a:rPr>
              <a:t>Ramaraju ()</a:t>
            </a:r>
            <a:r>
              <a:rPr lang="en-US" sz="1900" dirty="0">
                <a:solidFill>
                  <a:schemeClr val="tx1"/>
                </a:solidFill>
              </a:rPr>
              <a:t/>
            </a:r>
            <a:br>
              <a:rPr lang="en-US" sz="1900" dirty="0">
                <a:solidFill>
                  <a:schemeClr val="tx1"/>
                </a:solidFill>
              </a:rPr>
            </a:br>
            <a:endParaRPr lang="en-US" sz="1900" dirty="0">
              <a:solidFill>
                <a:schemeClr val="tx1"/>
              </a:solidFill>
            </a:endParaRPr>
          </a:p>
          <a:p>
            <a:endParaRPr lang="en-US" dirty="0"/>
          </a:p>
          <a:p>
            <a:endParaRPr lang="en-US" dirty="0"/>
          </a:p>
        </p:txBody>
      </p:sp>
    </p:spTree>
    <p:extLst>
      <p:ext uri="{BB962C8B-B14F-4D97-AF65-F5344CB8AC3E}">
        <p14:creationId xmlns:p14="http://schemas.microsoft.com/office/powerpoint/2010/main" val="203569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Generative Programming (GP) offers great promise to application developers</a:t>
            </a:r>
            <a:r>
              <a:rPr lang="en-US" dirty="0" smtClean="0"/>
              <a:t>.</a:t>
            </a:r>
          </a:p>
          <a:p>
            <a:r>
              <a:rPr lang="en-US" dirty="0"/>
              <a:t>It makes the idea of moving from one-of-a-kind software systems to the semi-automated manufacture of wide varieties of software quite real</a:t>
            </a:r>
            <a:r>
              <a:rPr lang="en-US" dirty="0" smtClean="0"/>
              <a:t>.</a:t>
            </a:r>
          </a:p>
          <a:p>
            <a:r>
              <a:rPr lang="en-US" dirty="0"/>
              <a:t>In short, GP is about recognizing the benefits of automation in software development.</a:t>
            </a:r>
            <a:endParaRPr lang="en-US" dirty="0"/>
          </a:p>
        </p:txBody>
      </p:sp>
    </p:spTree>
    <p:extLst>
      <p:ext uri="{BB962C8B-B14F-4D97-AF65-F5344CB8AC3E}">
        <p14:creationId xmlns:p14="http://schemas.microsoft.com/office/powerpoint/2010/main" val="26951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http://www.sei.cmu.edu/</a:t>
            </a:r>
            <a:r>
              <a:rPr lang="en-US" dirty="0"/>
              <a:t>productlines</a:t>
            </a:r>
            <a:r>
              <a:rPr lang="en-US" dirty="0"/>
              <a:t>/</a:t>
            </a:r>
            <a:r>
              <a:rPr lang="en-US" dirty="0"/>
              <a:t>frame_report</a:t>
            </a:r>
            <a:r>
              <a:rPr lang="en-US" dirty="0"/>
              <a:t>/</a:t>
            </a:r>
            <a:r>
              <a:rPr lang="en-US" dirty="0"/>
              <a:t>PL.essential.act.htm</a:t>
            </a:r>
            <a:endParaRPr lang="en-US" dirty="0"/>
          </a:p>
          <a:p>
            <a:r>
              <a:rPr lang="en-US" dirty="0"/>
              <a:t>http://www.issi.uned.es/</a:t>
            </a:r>
            <a:r>
              <a:rPr lang="en-US" dirty="0"/>
              <a:t>doctorado</a:t>
            </a:r>
            <a:r>
              <a:rPr lang="en-US" dirty="0"/>
              <a:t>/generative/</a:t>
            </a:r>
            <a:r>
              <a:rPr lang="en-US" dirty="0"/>
              <a:t>Bibliografia</a:t>
            </a:r>
            <a:r>
              <a:rPr lang="en-US" dirty="0"/>
              <a:t>/</a:t>
            </a:r>
            <a:r>
              <a:rPr lang="en-US" dirty="0"/>
              <a:t>TesisCzarnecki.pdf</a:t>
            </a:r>
            <a:endParaRPr lang="en-US" dirty="0"/>
          </a:p>
          <a:p>
            <a:r>
              <a:rPr lang="en-US" dirty="0"/>
              <a:t>http://</a:t>
            </a:r>
            <a:r>
              <a:rPr lang="en-US" dirty="0" smtClean="0"/>
              <a:t>gsd.uwaterloo.ca/sites/default/files/esec99.pdf</a:t>
            </a:r>
          </a:p>
          <a:p>
            <a:r>
              <a:rPr lang="en-US" dirty="0"/>
              <a:t>http://</a:t>
            </a:r>
            <a:r>
              <a:rPr lang="en-US" dirty="0" smtClean="0"/>
              <a:t>strategoxt.org/Transform/GenerativeCoreConcepts</a:t>
            </a:r>
          </a:p>
          <a:p>
            <a:r>
              <a:rPr lang="en-US" dirty="0"/>
              <a:t>http://www.cnblogs.com/</a:t>
            </a:r>
            <a:r>
              <a:rPr lang="en-US" dirty="0"/>
              <a:t>zhoujg</a:t>
            </a:r>
            <a:r>
              <a:rPr lang="en-US" dirty="0"/>
              <a:t>/archive/2010/09/28/1837256.html</a:t>
            </a:r>
            <a:endParaRPr lang="en-US" dirty="0"/>
          </a:p>
        </p:txBody>
      </p:sp>
    </p:spTree>
    <p:extLst>
      <p:ext uri="{BB962C8B-B14F-4D97-AF65-F5344CB8AC3E}">
        <p14:creationId xmlns:p14="http://schemas.microsoft.com/office/powerpoint/2010/main" val="117859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Software Product Line?</a:t>
            </a:r>
            <a:br>
              <a:rPr lang="en-US" b="1" dirty="0"/>
            </a:br>
            <a:endParaRPr lang="en-US" dirty="0"/>
          </a:p>
        </p:txBody>
      </p:sp>
      <p:sp>
        <p:nvSpPr>
          <p:cNvPr id="3" name="Content Placeholder 2"/>
          <p:cNvSpPr>
            <a:spLocks noGrp="1"/>
          </p:cNvSpPr>
          <p:nvPr>
            <p:ph idx="1"/>
          </p:nvPr>
        </p:nvSpPr>
        <p:spPr>
          <a:xfrm>
            <a:off x="684211" y="685800"/>
            <a:ext cx="10674351" cy="4957763"/>
          </a:xfrm>
        </p:spPr>
        <p:txBody>
          <a:bodyPr>
            <a:normAutofit/>
          </a:bodyPr>
          <a:lstStyle/>
          <a:p>
            <a:r>
              <a:rPr lang="en-US" dirty="0"/>
              <a:t>A software product line is a </a:t>
            </a:r>
            <a:r>
              <a:rPr lang="en-US" dirty="0" smtClean="0"/>
              <a:t>“family of products </a:t>
            </a:r>
            <a:r>
              <a:rPr lang="en-US" dirty="0"/>
              <a:t>designed to take advantage of their common aspects and predicted </a:t>
            </a:r>
            <a:r>
              <a:rPr lang="en-US" dirty="0" smtClean="0"/>
              <a:t>variabilities”.</a:t>
            </a:r>
          </a:p>
          <a:p>
            <a:r>
              <a:rPr lang="en-US" dirty="0"/>
              <a:t>The software product line practice was designed to manage software products, and their commonalities were designed to maximize the benefits to the organization</a:t>
            </a:r>
            <a:r>
              <a:rPr lang="en-US" dirty="0" smtClean="0"/>
              <a:t>.</a:t>
            </a:r>
          </a:p>
          <a:p>
            <a:r>
              <a:rPr lang="en-US" dirty="0" smtClean="0"/>
              <a:t>The </a:t>
            </a:r>
            <a:r>
              <a:rPr lang="en-US" dirty="0"/>
              <a:t>three main goals of a software </a:t>
            </a:r>
            <a:r>
              <a:rPr lang="en-US" dirty="0" smtClean="0"/>
              <a:t>product line </a:t>
            </a:r>
            <a:r>
              <a:rPr lang="en-US" dirty="0"/>
              <a:t>are to reduce cost, improve delivery </a:t>
            </a:r>
            <a:r>
              <a:rPr lang="en-US" dirty="0" smtClean="0"/>
              <a:t>time, and </a:t>
            </a:r>
            <a:r>
              <a:rPr lang="en-US" dirty="0"/>
              <a:t>improve quality</a:t>
            </a:r>
            <a:r>
              <a:rPr lang="en-US" dirty="0" smtClean="0"/>
              <a:t>.</a:t>
            </a:r>
          </a:p>
          <a:p>
            <a:r>
              <a:rPr lang="en-US" dirty="0" smtClean="0"/>
              <a:t>A product line has a set of core assets upon which a shared family of systems is built.</a:t>
            </a:r>
          </a:p>
          <a:p>
            <a:endParaRPr lang="en-US" dirty="0"/>
          </a:p>
        </p:txBody>
      </p:sp>
    </p:spTree>
    <p:extLst>
      <p:ext uri="{BB962C8B-B14F-4D97-AF65-F5344CB8AC3E}">
        <p14:creationId xmlns:p14="http://schemas.microsoft.com/office/powerpoint/2010/main" val="188576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sz="4000" b="1" dirty="0" smtClean="0"/>
              <a:t>What </a:t>
            </a:r>
            <a:r>
              <a:rPr lang="en-US" sz="4000" b="1" dirty="0"/>
              <a:t>is Software Product Line?</a:t>
            </a:r>
            <a:r>
              <a:rPr lang="en-US" b="1" dirty="0"/>
              <a:t/>
            </a:r>
            <a:br>
              <a:rPr lang="en-US" b="1" dirty="0"/>
            </a:br>
            <a:endParaRPr lang="en-US" dirty="0"/>
          </a:p>
        </p:txBody>
      </p:sp>
      <p:sp>
        <p:nvSpPr>
          <p:cNvPr id="3" name="Content Placeholder 2"/>
          <p:cNvSpPr>
            <a:spLocks noGrp="1"/>
          </p:cNvSpPr>
          <p:nvPr>
            <p:ph idx="1"/>
          </p:nvPr>
        </p:nvSpPr>
        <p:spPr>
          <a:xfrm>
            <a:off x="684212" y="685801"/>
            <a:ext cx="8031163" cy="3157538"/>
          </a:xfrm>
        </p:spPr>
        <p:txBody>
          <a:bodyPr/>
          <a:lstStyle/>
          <a:p>
            <a:r>
              <a:rPr lang="en-US" dirty="0"/>
              <a:t>Core assets include shared </a:t>
            </a:r>
            <a:r>
              <a:rPr lang="en-US" dirty="0" smtClean="0"/>
              <a:t>components, infrastructure, </a:t>
            </a:r>
            <a:r>
              <a:rPr lang="en-US" dirty="0"/>
              <a:t>tools, process, </a:t>
            </a:r>
            <a:r>
              <a:rPr lang="en-US" dirty="0" smtClean="0"/>
              <a:t>documentation, and </a:t>
            </a:r>
            <a:r>
              <a:rPr lang="en-US" dirty="0"/>
              <a:t>above all else, shared architecture.</a:t>
            </a:r>
          </a:p>
          <a:p>
            <a:r>
              <a:rPr lang="en-US" dirty="0"/>
              <a:t>A product line is a decomposition of the </a:t>
            </a:r>
            <a:r>
              <a:rPr lang="en-US" dirty="0" smtClean="0"/>
              <a:t>entire application </a:t>
            </a:r>
            <a:r>
              <a:rPr lang="en-US" dirty="0"/>
              <a:t>portfolio of an organization according to these common characteristics</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014662" y="2843212"/>
            <a:ext cx="5300825" cy="2243137"/>
          </a:xfrm>
          <a:prstGeom prst="rect">
            <a:avLst/>
          </a:prstGeom>
        </p:spPr>
      </p:pic>
    </p:spTree>
    <p:extLst>
      <p:ext uri="{BB962C8B-B14F-4D97-AF65-F5344CB8AC3E}">
        <p14:creationId xmlns:p14="http://schemas.microsoft.com/office/powerpoint/2010/main" val="13868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9145588" cy="1507067"/>
          </a:xfrm>
        </p:spPr>
        <p:txBody>
          <a:bodyPr>
            <a:normAutofit/>
          </a:bodyPr>
          <a:lstStyle/>
          <a:p>
            <a:r>
              <a:rPr lang="en-US" sz="3200" b="1" dirty="0"/>
              <a:t>What Is Generative Programming ?</a:t>
            </a:r>
          </a:p>
        </p:txBody>
      </p:sp>
      <p:sp>
        <p:nvSpPr>
          <p:cNvPr id="3" name="Content Placeholder 2"/>
          <p:cNvSpPr>
            <a:spLocks noGrp="1"/>
          </p:cNvSpPr>
          <p:nvPr>
            <p:ph idx="1"/>
          </p:nvPr>
        </p:nvSpPr>
        <p:spPr>
          <a:xfrm>
            <a:off x="684211" y="685800"/>
            <a:ext cx="10145713" cy="4300538"/>
          </a:xfrm>
        </p:spPr>
        <p:txBody>
          <a:bodyPr>
            <a:normAutofit/>
          </a:bodyPr>
          <a:lstStyle/>
          <a:p>
            <a:r>
              <a:rPr lang="en-US" dirty="0"/>
              <a:t>Generative Programming (GP) is about designing </a:t>
            </a:r>
            <a:r>
              <a:rPr lang="en-US" dirty="0" smtClean="0"/>
              <a:t>and implementing </a:t>
            </a:r>
            <a:r>
              <a:rPr lang="en-US" dirty="0"/>
              <a:t>software modules which can be combined </a:t>
            </a:r>
            <a:r>
              <a:rPr lang="en-US" dirty="0" smtClean="0"/>
              <a:t>to generate </a:t>
            </a:r>
            <a:r>
              <a:rPr lang="en-US" dirty="0"/>
              <a:t>specialized and highly optimized systems fulfilling specific requirements</a:t>
            </a:r>
            <a:r>
              <a:rPr lang="en-US" dirty="0" smtClean="0"/>
              <a:t>.</a:t>
            </a:r>
          </a:p>
          <a:p>
            <a:r>
              <a:rPr lang="en-US" dirty="0"/>
              <a:t>The goals are to	</a:t>
            </a:r>
            <a:endParaRPr lang="en-US" dirty="0" smtClean="0"/>
          </a:p>
          <a:p>
            <a:pPr lvl="1">
              <a:buFont typeface="Arial" charset="0"/>
              <a:buChar char="•"/>
            </a:pPr>
            <a:r>
              <a:rPr lang="en-US" dirty="0" smtClean="0"/>
              <a:t>decrease the conceptual gap between program code and domain concepts (known as achieving high intentionality)	</a:t>
            </a:r>
          </a:p>
          <a:p>
            <a:pPr lvl="1">
              <a:buFont typeface="Arial" charset="0"/>
              <a:buChar char="•"/>
            </a:pPr>
            <a:r>
              <a:rPr lang="en-US" dirty="0" smtClean="0"/>
              <a:t>achieve </a:t>
            </a:r>
            <a:r>
              <a:rPr lang="en-US" dirty="0"/>
              <a:t>high reusability and adaptability	</a:t>
            </a:r>
            <a:endParaRPr lang="en-US" dirty="0" smtClean="0"/>
          </a:p>
          <a:p>
            <a:pPr lvl="1">
              <a:buFont typeface="Arial" charset="0"/>
              <a:buChar char="•"/>
            </a:pPr>
            <a:r>
              <a:rPr lang="en-US" dirty="0" smtClean="0"/>
              <a:t>simplify </a:t>
            </a:r>
            <a:r>
              <a:rPr lang="en-US" dirty="0"/>
              <a:t>managing many variants of a component	</a:t>
            </a:r>
            <a:endParaRPr lang="en-US" dirty="0" smtClean="0"/>
          </a:p>
          <a:p>
            <a:pPr lvl="1">
              <a:buFont typeface="Arial" charset="0"/>
              <a:buChar char="•"/>
            </a:pPr>
            <a:r>
              <a:rPr lang="en-US" dirty="0" smtClean="0"/>
              <a:t>increase </a:t>
            </a:r>
            <a:r>
              <a:rPr lang="en-US" dirty="0"/>
              <a:t>efficiency (both in space and execution time)</a:t>
            </a:r>
          </a:p>
        </p:txBody>
      </p:sp>
    </p:spTree>
    <p:extLst>
      <p:ext uri="{BB962C8B-B14F-4D97-AF65-F5344CB8AC3E}">
        <p14:creationId xmlns:p14="http://schemas.microsoft.com/office/powerpoint/2010/main" val="173749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874126" cy="1507067"/>
          </a:xfrm>
        </p:spPr>
        <p:txBody>
          <a:bodyPr/>
          <a:lstStyle/>
          <a:p>
            <a:r>
              <a:rPr lang="en-US" b="1" dirty="0"/>
              <a:t>What Is Generative Programming ?</a:t>
            </a:r>
            <a:endParaRPr lang="en-US" dirty="0"/>
          </a:p>
        </p:txBody>
      </p:sp>
      <p:sp>
        <p:nvSpPr>
          <p:cNvPr id="3" name="Content Placeholder 2"/>
          <p:cNvSpPr>
            <a:spLocks noGrp="1"/>
          </p:cNvSpPr>
          <p:nvPr>
            <p:ph idx="1"/>
          </p:nvPr>
        </p:nvSpPr>
        <p:spPr>
          <a:xfrm>
            <a:off x="684212" y="685800"/>
            <a:ext cx="9717088" cy="4029075"/>
          </a:xfrm>
        </p:spPr>
        <p:txBody>
          <a:bodyPr>
            <a:normAutofit/>
          </a:bodyPr>
          <a:lstStyle/>
          <a:p>
            <a:r>
              <a:rPr lang="en-US" dirty="0"/>
              <a:t>Generative Programming requires metaprogramming for weaving and automatic configuration. </a:t>
            </a:r>
            <a:endParaRPr lang="en-US" dirty="0" smtClean="0"/>
          </a:p>
          <a:p>
            <a:r>
              <a:rPr lang="en-US" dirty="0"/>
              <a:t>Generative programming has a larger scope since it includes automatic configuration and generic techniques, and provides new ways of interacting with the compiler and development environment.</a:t>
            </a:r>
          </a:p>
          <a:p>
            <a:r>
              <a:rPr lang="en-US" dirty="0"/>
              <a:t>Generative Programming focuses on designing and implementing reusable software for generating specific systems rather than developing each of the specific systems from scratch. Therefore, the scope of generative analysis and design are families of systems and not single systems. </a:t>
            </a:r>
          </a:p>
          <a:p>
            <a:endParaRPr lang="en-US" dirty="0"/>
          </a:p>
        </p:txBody>
      </p:sp>
    </p:spTree>
    <p:extLst>
      <p:ext uri="{BB962C8B-B14F-4D97-AF65-F5344CB8AC3E}">
        <p14:creationId xmlns:p14="http://schemas.microsoft.com/office/powerpoint/2010/main" val="10149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Generative Programming </a:t>
            </a:r>
            <a:r>
              <a:rPr lang="en-US" b="1" dirty="0"/>
              <a:t>Principles</a:t>
            </a:r>
          </a:p>
        </p:txBody>
      </p:sp>
      <p:sp>
        <p:nvSpPr>
          <p:cNvPr id="3" name="Content Placeholder 2"/>
          <p:cNvSpPr>
            <a:spLocks noGrp="1"/>
          </p:cNvSpPr>
          <p:nvPr>
            <p:ph idx="1"/>
          </p:nvPr>
        </p:nvSpPr>
        <p:spPr>
          <a:xfrm>
            <a:off x="684211" y="685801"/>
            <a:ext cx="10902952" cy="4600574"/>
          </a:xfrm>
        </p:spPr>
        <p:txBody>
          <a:bodyPr>
            <a:normAutofit lnSpcReduction="10000"/>
          </a:bodyPr>
          <a:lstStyle/>
          <a:p>
            <a:r>
              <a:rPr lang="en-US" dirty="0"/>
              <a:t>Separation of </a:t>
            </a:r>
            <a:r>
              <a:rPr lang="en-US" dirty="0" smtClean="0"/>
              <a:t>concerns</a:t>
            </a:r>
          </a:p>
          <a:p>
            <a:pPr marL="0" indent="0">
              <a:buNone/>
            </a:pPr>
            <a:r>
              <a:rPr lang="en-US" dirty="0" smtClean="0"/>
              <a:t>		- </a:t>
            </a:r>
            <a:r>
              <a:rPr lang="en-US" sz="1600" dirty="0" smtClean="0"/>
              <a:t>dealing with one important issue at a time</a:t>
            </a:r>
          </a:p>
          <a:p>
            <a:r>
              <a:rPr lang="en-US" dirty="0" smtClean="0"/>
              <a:t>Parameterization </a:t>
            </a:r>
            <a:r>
              <a:rPr lang="en-US" dirty="0"/>
              <a:t>of </a:t>
            </a:r>
            <a:r>
              <a:rPr lang="en-US" dirty="0" smtClean="0"/>
              <a:t>differences</a:t>
            </a:r>
          </a:p>
          <a:p>
            <a:pPr marL="914400" lvl="2" indent="0">
              <a:buNone/>
            </a:pPr>
            <a:r>
              <a:rPr lang="en-US" dirty="0" smtClean="0"/>
              <a:t>- parameterization </a:t>
            </a:r>
            <a:r>
              <a:rPr lang="en-US" dirty="0"/>
              <a:t>allows us to compactly represent families of components </a:t>
            </a:r>
            <a:endParaRPr lang="en-US" dirty="0" smtClean="0"/>
          </a:p>
          <a:p>
            <a:r>
              <a:rPr lang="en-US" dirty="0"/>
              <a:t>Analysis and modeling of dependencies </a:t>
            </a:r>
            <a:r>
              <a:rPr lang="en-US" dirty="0" smtClean="0"/>
              <a:t>and interactions</a:t>
            </a:r>
          </a:p>
          <a:p>
            <a:pPr marL="914400" lvl="2" indent="0">
              <a:buNone/>
            </a:pPr>
            <a:r>
              <a:rPr lang="en-US" dirty="0"/>
              <a:t>- </a:t>
            </a:r>
            <a:r>
              <a:rPr lang="en-US" dirty="0" smtClean="0"/>
              <a:t>dependencies refer to horizontal </a:t>
            </a:r>
            <a:r>
              <a:rPr lang="en-US" dirty="0"/>
              <a:t>configuration knowledge, since they occur between parameters at one level of abstraction.</a:t>
            </a:r>
            <a:endParaRPr lang="en-US" dirty="0" smtClean="0"/>
          </a:p>
          <a:p>
            <a:r>
              <a:rPr lang="en-US" dirty="0"/>
              <a:t>Separating problem space from solution </a:t>
            </a:r>
            <a:r>
              <a:rPr lang="en-US" dirty="0" smtClean="0"/>
              <a:t>space</a:t>
            </a:r>
          </a:p>
          <a:p>
            <a:pPr marL="914400" lvl="2" indent="0">
              <a:buNone/>
            </a:pPr>
            <a:r>
              <a:rPr lang="en-US" dirty="0" smtClean="0"/>
              <a:t>- both </a:t>
            </a:r>
            <a:r>
              <a:rPr lang="en-US" dirty="0"/>
              <a:t>spaces have different structures and thus we map between them with vertical configuration knowledge. </a:t>
            </a:r>
            <a:endParaRPr lang="en-US" dirty="0" smtClean="0"/>
          </a:p>
          <a:p>
            <a:r>
              <a:rPr lang="en-US" dirty="0"/>
              <a:t>Eliminating overhead and performing domain-specific </a:t>
            </a:r>
            <a:r>
              <a:rPr lang="en-US" dirty="0" smtClean="0"/>
              <a:t>optimizations</a:t>
            </a:r>
          </a:p>
          <a:p>
            <a:pPr marL="914400" lvl="2" indent="0">
              <a:buNone/>
            </a:pPr>
            <a:r>
              <a:rPr lang="en-US" dirty="0"/>
              <a:t>- </a:t>
            </a:r>
            <a:r>
              <a:rPr lang="en-US" dirty="0" smtClean="0"/>
              <a:t>by </a:t>
            </a:r>
            <a:r>
              <a:rPr lang="en-US" dirty="0"/>
              <a:t>generating components statically (at compile time), much of the overhead due to unused code, runtime checks, and unnecessary levels of indirection may be eliminated</a:t>
            </a:r>
          </a:p>
        </p:txBody>
      </p:sp>
    </p:spTree>
    <p:extLst>
      <p:ext uri="{BB962C8B-B14F-4D97-AF65-F5344CB8AC3E}">
        <p14:creationId xmlns:p14="http://schemas.microsoft.com/office/powerpoint/2010/main" val="40240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Generative domain model</a:t>
            </a:r>
            <a:endParaRPr lang="en-US" dirty="0"/>
          </a:p>
        </p:txBody>
      </p:sp>
      <p:sp>
        <p:nvSpPr>
          <p:cNvPr id="3" name="Content Placeholder 2"/>
          <p:cNvSpPr>
            <a:spLocks noGrp="1"/>
          </p:cNvSpPr>
          <p:nvPr>
            <p:ph idx="1"/>
          </p:nvPr>
        </p:nvSpPr>
        <p:spPr>
          <a:xfrm>
            <a:off x="684211" y="685799"/>
            <a:ext cx="11880905" cy="53085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Problem Space</a:t>
            </a:r>
          </a:p>
          <a:p>
            <a:pPr lvl="1">
              <a:buFont typeface="Arial" charset="0"/>
              <a:buChar char="•"/>
            </a:pPr>
            <a:r>
              <a:rPr lang="en-US" dirty="0" smtClean="0"/>
              <a:t>Set of domain specific abstractions</a:t>
            </a:r>
          </a:p>
          <a:p>
            <a:pPr lvl="1">
              <a:buFont typeface="Arial" charset="0"/>
              <a:buChar char="•"/>
            </a:pPr>
            <a:r>
              <a:rPr lang="en-US" dirty="0" smtClean="0"/>
              <a:t>Used to specify desired system family member</a:t>
            </a:r>
          </a:p>
          <a:p>
            <a:pPr marL="0" indent="0">
              <a:buNone/>
            </a:pPr>
            <a:r>
              <a:rPr lang="en-US" dirty="0" smtClean="0"/>
              <a:t>Solution Space</a:t>
            </a:r>
          </a:p>
          <a:p>
            <a:pPr lvl="1">
              <a:buFont typeface="Arial" charset="0"/>
              <a:buChar char="•"/>
            </a:pPr>
            <a:r>
              <a:rPr lang="en-US" dirty="0" smtClean="0"/>
              <a:t>Implementation oriented abstractions</a:t>
            </a:r>
          </a:p>
          <a:p>
            <a:pPr lvl="1">
              <a:buFont typeface="Arial" charset="0"/>
              <a:buChar char="•"/>
            </a:pPr>
            <a:r>
              <a:rPr lang="en-US" dirty="0" smtClean="0"/>
              <a:t>Can be instantiated to implement domain abstractions</a:t>
            </a:r>
          </a:p>
          <a:p>
            <a:pPr lvl="1">
              <a:buFont typeface="Arial" charset="0"/>
              <a:buChar char="•"/>
            </a:pPr>
            <a:endParaRPr lang="en-US" dirty="0" smtClean="0"/>
          </a:p>
          <a:p>
            <a:pPr marL="0" indent="0">
              <a:buNone/>
            </a:pPr>
            <a:endParaRPr lang="en-US" dirty="0" smtClean="0"/>
          </a:p>
          <a:p>
            <a:endParaRPr lang="en-US" dirty="0"/>
          </a:p>
        </p:txBody>
      </p:sp>
      <p:pic>
        <p:nvPicPr>
          <p:cNvPr id="10" name="Picture 9"/>
          <p:cNvPicPr>
            <a:picLocks noChangeAspect="1"/>
          </p:cNvPicPr>
          <p:nvPr/>
        </p:nvPicPr>
        <p:blipFill>
          <a:blip r:embed="rId2"/>
          <a:stretch>
            <a:fillRect/>
          </a:stretch>
        </p:blipFill>
        <p:spPr>
          <a:xfrm>
            <a:off x="3042251" y="393262"/>
            <a:ext cx="5930900" cy="2527300"/>
          </a:xfrm>
          <a:prstGeom prst="rect">
            <a:avLst/>
          </a:prstGeom>
        </p:spPr>
      </p:pic>
    </p:spTree>
    <p:extLst>
      <p:ext uri="{BB962C8B-B14F-4D97-AF65-F5344CB8AC3E}">
        <p14:creationId xmlns:p14="http://schemas.microsoft.com/office/powerpoint/2010/main" val="5453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programming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To use the Generative Programming approach, one needs to develop and implement the Generative Domain Model for the domain that is formed by the family of systems that is targeted.</a:t>
            </a:r>
          </a:p>
          <a:p>
            <a:pPr marL="0" indent="0">
              <a:buNone/>
            </a:pPr>
            <a:endParaRPr lang="en-US" dirty="0" smtClean="0"/>
          </a:p>
          <a:p>
            <a:r>
              <a:rPr lang="en-US" dirty="0" smtClean="0"/>
              <a:t>Domain Engineering:</a:t>
            </a:r>
          </a:p>
          <a:p>
            <a:pPr lvl="1">
              <a:buFont typeface="Arial" charset="0"/>
              <a:buChar char="•"/>
            </a:pPr>
            <a:r>
              <a:rPr lang="en-US" dirty="0" smtClean="0"/>
              <a:t>Domain scoping</a:t>
            </a:r>
          </a:p>
          <a:p>
            <a:pPr lvl="1">
              <a:buFont typeface="Arial" charset="0"/>
              <a:buChar char="•"/>
            </a:pPr>
            <a:r>
              <a:rPr lang="en-US" dirty="0" smtClean="0"/>
              <a:t>Feature modeling</a:t>
            </a:r>
          </a:p>
          <a:p>
            <a:r>
              <a:rPr lang="en-US" dirty="0" smtClean="0"/>
              <a:t>Design Generative </a:t>
            </a:r>
            <a:r>
              <a:rPr lang="en-US" dirty="0"/>
              <a:t>D</a:t>
            </a:r>
            <a:r>
              <a:rPr lang="en-US" dirty="0" smtClean="0"/>
              <a:t>omain model</a:t>
            </a:r>
          </a:p>
          <a:p>
            <a:r>
              <a:rPr lang="en-US" dirty="0" smtClean="0"/>
              <a:t>Implement Generative </a:t>
            </a:r>
            <a:r>
              <a:rPr lang="en-US" dirty="0"/>
              <a:t>D</a:t>
            </a:r>
            <a:r>
              <a:rPr lang="en-US" dirty="0" smtClean="0"/>
              <a:t>omain model</a:t>
            </a:r>
          </a:p>
          <a:p>
            <a:r>
              <a:rPr lang="en-US" dirty="0" smtClean="0"/>
              <a:t>Create single systems with with the Generative Domain model</a:t>
            </a:r>
            <a:endParaRPr lang="en-US" dirty="0"/>
          </a:p>
        </p:txBody>
      </p:sp>
    </p:spTree>
    <p:extLst>
      <p:ext uri="{BB962C8B-B14F-4D97-AF65-F5344CB8AC3E}">
        <p14:creationId xmlns:p14="http://schemas.microsoft.com/office/powerpoint/2010/main" val="60247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Benefits of generative programming</a:t>
            </a:r>
            <a:endParaRPr lang="en-US" dirty="0"/>
          </a:p>
        </p:txBody>
      </p:sp>
      <p:sp>
        <p:nvSpPr>
          <p:cNvPr id="3" name="Content Placeholder 2"/>
          <p:cNvSpPr>
            <a:spLocks noGrp="1"/>
          </p:cNvSpPr>
          <p:nvPr>
            <p:ph idx="1"/>
          </p:nvPr>
        </p:nvSpPr>
        <p:spPr>
          <a:xfrm>
            <a:off x="684212" y="685800"/>
            <a:ext cx="9388476" cy="4271963"/>
          </a:xfrm>
        </p:spPr>
        <p:txBody>
          <a:bodyPr>
            <a:normAutofit/>
          </a:bodyPr>
          <a:lstStyle/>
          <a:p>
            <a:r>
              <a:rPr lang="en-US" dirty="0" smtClean="0"/>
              <a:t>Economies of scope</a:t>
            </a:r>
          </a:p>
          <a:p>
            <a:pPr lvl="1">
              <a:buFont typeface="Arial" charset="0"/>
              <a:buChar char="•"/>
            </a:pPr>
            <a:r>
              <a:rPr lang="en-US" dirty="0" smtClean="0"/>
              <a:t>Less time and effort to produce variety of products</a:t>
            </a:r>
          </a:p>
          <a:p>
            <a:r>
              <a:rPr lang="en-US" dirty="0" smtClean="0"/>
              <a:t>Software quality improvement</a:t>
            </a:r>
          </a:p>
          <a:p>
            <a:pPr lvl="1">
              <a:buFont typeface="Arial" charset="0"/>
              <a:buChar char="•"/>
            </a:pPr>
            <a:r>
              <a:rPr lang="en-US" dirty="0" smtClean="0"/>
              <a:t>Reuse of proven components</a:t>
            </a:r>
          </a:p>
          <a:p>
            <a:r>
              <a:rPr lang="en-US" dirty="0" smtClean="0"/>
              <a:t>Scalability</a:t>
            </a:r>
          </a:p>
          <a:p>
            <a:pPr lvl="1">
              <a:buFont typeface="Arial" charset="0"/>
              <a:buChar char="•"/>
            </a:pPr>
            <a:r>
              <a:rPr lang="en-US" dirty="0" smtClean="0"/>
              <a:t>Can be applied to parts of a system or to whole systems</a:t>
            </a:r>
          </a:p>
          <a:p>
            <a:r>
              <a:rPr lang="en-US" dirty="0" smtClean="0"/>
              <a:t>Optimization at domain level</a:t>
            </a:r>
          </a:p>
          <a:p>
            <a:pPr lvl="1">
              <a:buFont typeface="Arial" charset="0"/>
              <a:buChar char="•"/>
            </a:pPr>
            <a:r>
              <a:rPr lang="en-US" dirty="0" smtClean="0"/>
              <a:t>Maximal combinability</a:t>
            </a:r>
          </a:p>
          <a:p>
            <a:pPr lvl="1">
              <a:buFont typeface="Arial" charset="0"/>
              <a:buChar char="•"/>
            </a:pPr>
            <a:r>
              <a:rPr lang="en-US" dirty="0" smtClean="0"/>
              <a:t>Minimal redundancy</a:t>
            </a:r>
          </a:p>
          <a:p>
            <a:pPr lvl="1">
              <a:buFont typeface="Arial" charset="0"/>
              <a:buChar char="•"/>
            </a:pPr>
            <a:r>
              <a:rPr lang="en-US" dirty="0" smtClean="0"/>
              <a:t>Maximum reuse</a:t>
            </a:r>
            <a:endParaRPr lang="en-US" dirty="0"/>
          </a:p>
        </p:txBody>
      </p:sp>
    </p:spTree>
    <p:extLst>
      <p:ext uri="{BB962C8B-B14F-4D97-AF65-F5344CB8AC3E}">
        <p14:creationId xmlns:p14="http://schemas.microsoft.com/office/powerpoint/2010/main" val="24109721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861</TotalTime>
  <Words>467</Words>
  <Application>Microsoft Macintosh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 3</vt:lpstr>
      <vt:lpstr>Arial</vt:lpstr>
      <vt:lpstr>Slice</vt:lpstr>
      <vt:lpstr>The USE OF GENERATIVE PROGRAMMING IN SPL</vt:lpstr>
      <vt:lpstr>What is Software Product Line? </vt:lpstr>
      <vt:lpstr>  What is Software Product Line? </vt:lpstr>
      <vt:lpstr>What Is Generative Programming ?</vt:lpstr>
      <vt:lpstr>What Is Generative Programming ?</vt:lpstr>
      <vt:lpstr>  Generative Programming Principles</vt:lpstr>
      <vt:lpstr>  Generative domain model</vt:lpstr>
      <vt:lpstr>Generative programming steps</vt:lpstr>
      <vt:lpstr> Benefits of generative programming</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GENERATIVE PROGRAMMING IN SPL</dc:title>
  <dc:creator>Pavithra Vinay</dc:creator>
  <cp:lastModifiedBy>Pavithra Vinay</cp:lastModifiedBy>
  <cp:revision>15</cp:revision>
  <dcterms:created xsi:type="dcterms:W3CDTF">2016-03-24T03:17:13Z</dcterms:created>
  <dcterms:modified xsi:type="dcterms:W3CDTF">2016-03-24T17:39:03Z</dcterms:modified>
</cp:coreProperties>
</file>