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952500" y="5765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14989317" y="6339647"/>
            <a:ext cx="1" cy="231012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13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i="1" sz="4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14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mage"/>
          <p:cNvSpPr/>
          <p:nvPr>
            <p:ph type="pic" idx="13"/>
          </p:nvPr>
        </p:nvSpPr>
        <p:spPr>
          <a:xfrm>
            <a:off x="0" y="-2654300"/>
            <a:ext cx="24384000" cy="17153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idx="14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3" name="Image"/>
          <p:cNvSpPr/>
          <p:nvPr>
            <p:ph type="pic" idx="13"/>
          </p:nvPr>
        </p:nvSpPr>
        <p:spPr>
          <a:xfrm>
            <a:off x="12636500" y="-2413000"/>
            <a:ext cx="11024412" cy="161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/>
          <p:nvPr>
            <p:ph type="pic" sz="half" idx="13"/>
          </p:nvPr>
        </p:nvSpPr>
        <p:spPr>
          <a:xfrm>
            <a:off x="12232231" y="6024722"/>
            <a:ext cx="11497993" cy="808851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Image"/>
          <p:cNvSpPr/>
          <p:nvPr>
            <p:ph type="pic" sz="half" idx="14"/>
          </p:nvPr>
        </p:nvSpPr>
        <p:spPr>
          <a:xfrm>
            <a:off x="12349986" y="635000"/>
            <a:ext cx="11226801" cy="680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Image"/>
          <p:cNvSpPr/>
          <p:nvPr>
            <p:ph type="pic" idx="15"/>
          </p:nvPr>
        </p:nvSpPr>
        <p:spPr>
          <a:xfrm>
            <a:off x="730989" y="-2438400"/>
            <a:ext cx="11050413" cy="1619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76099" y="13017500"/>
            <a:ext cx="419101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logospire.com" TargetMode="External"/><Relationship Id="rId3" Type="http://schemas.openxmlformats.org/officeDocument/2006/relationships/hyperlink" Target="https://www.designspiration.net/search/saves/?q=logo" TargetMode="External"/><Relationship Id="rId4" Type="http://schemas.openxmlformats.org/officeDocument/2006/relationships/hyperlink" Target="http://dribble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mazon.com/Rhodia-Black-Dot-Pad-12-5/dp/B005IAZXUO" TargetMode="External"/><Relationship Id="rId3" Type="http://schemas.openxmlformats.org/officeDocument/2006/relationships/hyperlink" Target="https://paperkit.net/dottedpaper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5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 Steps</a:t>
            </a:r>
          </a:p>
        </p:txBody>
      </p:sp>
      <p:sp>
        <p:nvSpPr>
          <p:cNvPr id="138" name="Business Concept / Mission State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7500" indent="-317500">
              <a:buSzPct val="100000"/>
              <a:buAutoNum type="arabicPeriod" startAt="1"/>
            </a:pPr>
            <a:r>
              <a:t>Business Concept / Mission Statement</a:t>
            </a:r>
          </a:p>
          <a:p>
            <a:pPr marL="317500" indent="-317500">
              <a:buSzPct val="100000"/>
              <a:buAutoNum type="arabicPeriod" startAt="1"/>
            </a:pPr>
            <a:r>
              <a:t>Get Inspired</a:t>
            </a:r>
          </a:p>
          <a:p>
            <a:pPr marL="317500" indent="-317500">
              <a:buSzPct val="100000"/>
              <a:buAutoNum type="arabicPeriod" startAt="1"/>
            </a:pPr>
            <a:r>
              <a:t>Sketch Sketch Sketch</a:t>
            </a:r>
          </a:p>
          <a:p>
            <a:pPr marL="317500" indent="-317500">
              <a:buSzPct val="100000"/>
              <a:buAutoNum type="arabicPeriod" startAt="1"/>
            </a:pPr>
            <a:r>
              <a:t>Digital Sketch</a:t>
            </a:r>
          </a:p>
          <a:p>
            <a:pPr marL="317500" indent="-317500">
              <a:buSzPct val="100000"/>
              <a:buAutoNum type="arabicPeriod" startAt="1"/>
            </a:pPr>
            <a:r>
              <a:t>Refine &amp; Variations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1) Get the business idea / mission / name"/>
          <p:cNvSpPr txBox="1"/>
          <p:nvPr>
            <p:ph type="body" idx="13"/>
          </p:nvPr>
        </p:nvSpPr>
        <p:spPr>
          <a:xfrm>
            <a:off x="952500" y="4838700"/>
            <a:ext cx="13500100" cy="8890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1) Get the business idea / mission / name</a:t>
            </a:r>
          </a:p>
        </p:txBody>
      </p:sp>
      <p:sp>
        <p:nvSpPr>
          <p:cNvPr id="141" name="FollowAndrew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FollowAndrew</a:t>
            </a:r>
          </a:p>
        </p:txBody>
      </p:sp>
      <p:sp>
        <p:nvSpPr>
          <p:cNvPr id="142" name="Tech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</a:t>
            </a:r>
          </a:p>
          <a:p>
            <a:pPr/>
            <a:r>
              <a:t>Education</a:t>
            </a:r>
          </a:p>
          <a:p>
            <a:pPr/>
            <a:r>
              <a:t>Tutorials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Tips</a:t>
            </a:r>
          </a:p>
        </p:txBody>
      </p:sp>
      <p:sp>
        <p:nvSpPr>
          <p:cNvPr id="145" name="Logo should reflect the nature of the business if possi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Logo should reflect the nature of the business if possible</a:t>
            </a:r>
          </a:p>
          <a:p>
            <a:pPr/>
            <a:r>
              <a:t>Should scale</a:t>
            </a:r>
          </a:p>
          <a:p>
            <a:pPr/>
            <a:r>
              <a:t>Simple shapes / lines</a:t>
            </a:r>
          </a:p>
          <a:p>
            <a:pPr/>
            <a:r>
              <a:t>Should ‘work’ in monotone &amp; black/white versions</a:t>
            </a:r>
          </a:p>
          <a:p>
            <a:pPr/>
            <a:r>
              <a:t>Avoid Cliche</a:t>
            </a:r>
          </a:p>
          <a:p>
            <a:pPr/>
            <a:r>
              <a:t>If using typography, make it custom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2) Get Inspired"/>
          <p:cNvSpPr txBox="1"/>
          <p:nvPr>
            <p:ph type="body" idx="13"/>
          </p:nvPr>
        </p:nvSpPr>
        <p:spPr>
          <a:xfrm>
            <a:off x="952500" y="4838700"/>
            <a:ext cx="13500100" cy="8890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2) Get Inspired</a:t>
            </a:r>
          </a:p>
        </p:txBody>
      </p:sp>
      <p:sp>
        <p:nvSpPr>
          <p:cNvPr id="148" name="FollowAndrew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FollowAndrew</a:t>
            </a:r>
          </a:p>
        </p:txBody>
      </p:sp>
      <p:sp>
        <p:nvSpPr>
          <p:cNvPr id="149" name="http://logospire.com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00062">
              <a:defRPr sz="2400">
                <a:solidFill>
                  <a:srgbClr val="E4AF0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hlinkClick r:id="rId2" invalidUrl="" action="" tgtFrame="" tooltip="" history="1" highlightClick="0" endSnd="0"/>
              </a:rPr>
              <a:t>http://logospire.com</a:t>
            </a:r>
            <a:endParaRPr>
              <a:solidFill>
                <a:srgbClr val="000000"/>
              </a:solidFill>
            </a:endParaRPr>
          </a:p>
          <a:p>
            <a:pPr defTabSz="500062">
              <a:defRPr sz="2400">
                <a:solidFill>
                  <a:srgbClr val="E4AF0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https://www.designspiration.net/search/saves/?q=logo</a:t>
            </a:r>
            <a:endParaRPr>
              <a:solidFill>
                <a:srgbClr val="000000"/>
              </a:solidFill>
            </a:endParaRPr>
          </a:p>
          <a:p>
            <a:pPr defTabSz="500062">
              <a:defRPr sz="2400">
                <a:solidFill>
                  <a:srgbClr val="E4AF0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hlinkClick r:id="rId4" invalidUrl="" action="" tgtFrame="" tooltip="" history="1" highlightClick="0" endSnd="0"/>
              </a:rPr>
              <a:t>http://dribble.com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3) Sketch Sketch Sketch"/>
          <p:cNvSpPr txBox="1"/>
          <p:nvPr>
            <p:ph type="body" idx="13"/>
          </p:nvPr>
        </p:nvSpPr>
        <p:spPr>
          <a:xfrm>
            <a:off x="952500" y="4838700"/>
            <a:ext cx="13500100" cy="8890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3) Sketch Sketch Sketch</a:t>
            </a:r>
          </a:p>
        </p:txBody>
      </p:sp>
      <p:sp>
        <p:nvSpPr>
          <p:cNvPr id="152" name="FollowAndrew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FollowAndrew</a:t>
            </a:r>
          </a:p>
        </p:txBody>
      </p:sp>
      <p:sp>
        <p:nvSpPr>
          <p:cNvPr id="153" name="Use dot paper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00062">
              <a:buClr>
                <a:srgbClr val="929292"/>
              </a:buClr>
              <a:buSzPct val="60000"/>
              <a:buFont typeface="Helvetica Neue"/>
              <a:buChar char="⁃"/>
              <a:defRPr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Use dot paper</a:t>
            </a:r>
          </a:p>
          <a:p>
            <a:pPr defTabSz="500062">
              <a:buClr>
                <a:srgbClr val="929292"/>
              </a:buClr>
              <a:buSzPct val="60000"/>
              <a:buFont typeface="Helvetica Neue"/>
              <a:buChar char="⁃"/>
              <a:defRPr sz="1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https://www.amazon.com/Rhodia-Black-Dot-Pad-12-5/dp/B005IAZXUO</a:t>
            </a:r>
          </a:p>
          <a:p>
            <a:pPr defTabSz="500062">
              <a:buClr>
                <a:srgbClr val="929292"/>
              </a:buClr>
              <a:buSzPct val="60000"/>
              <a:buFont typeface="Helvetica Neue"/>
              <a:buChar char="⁃"/>
              <a:defRPr sz="1900">
                <a:solidFill>
                  <a:srgbClr val="E4AF0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0000"/>
                </a:solidFill>
              </a:rPr>
              <a:t>Print your own dot paper</a:t>
            </a:r>
            <a:endParaRPr>
              <a:solidFill>
                <a:srgbClr val="000000"/>
              </a:solidFill>
            </a:endParaRPr>
          </a:p>
          <a:p>
            <a:pPr defTabSz="500062">
              <a:buClr>
                <a:srgbClr val="929292"/>
              </a:buClr>
              <a:buSzPct val="60000"/>
              <a:buFont typeface="Helvetica Neue"/>
              <a:buChar char="⁃"/>
              <a:defRPr sz="1900">
                <a:solidFill>
                  <a:srgbClr val="E4AF0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 u="sng">
                <a:hlinkClick r:id="rId3" invalidUrl="" action="" tgtFrame="" tooltip="" history="1" highlightClick="0" endSnd="0"/>
              </a:rPr>
              <a:t>https://paperkit.net/dottedpaper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ketch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Sketches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0883" y="4102100"/>
            <a:ext cx="10058401" cy="777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4) Digital Sketch"/>
          <p:cNvSpPr txBox="1"/>
          <p:nvPr>
            <p:ph type="body" idx="13"/>
          </p:nvPr>
        </p:nvSpPr>
        <p:spPr>
          <a:xfrm>
            <a:off x="952500" y="4838700"/>
            <a:ext cx="13500100" cy="8890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4) Digital Sketch</a:t>
            </a:r>
          </a:p>
        </p:txBody>
      </p:sp>
      <p:sp>
        <p:nvSpPr>
          <p:cNvPr id="159" name="FollowAndrew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FollowAndrew</a:t>
            </a:r>
          </a:p>
        </p:txBody>
      </p:sp>
      <p:pic>
        <p:nvPicPr>
          <p:cNvPr id="160" name="Screen Shot 2019-06-26 at 10.00.27 AM.png" descr="Screen Shot 2019-06-26 at 10.00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66961" y="5898139"/>
            <a:ext cx="5080478" cy="3240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5) Refine &amp; Variations"/>
          <p:cNvSpPr txBox="1"/>
          <p:nvPr>
            <p:ph type="body" idx="13"/>
          </p:nvPr>
        </p:nvSpPr>
        <p:spPr>
          <a:xfrm>
            <a:off x="952500" y="4838700"/>
            <a:ext cx="13500100" cy="8890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5) Refine &amp; Variations</a:t>
            </a:r>
          </a:p>
        </p:txBody>
      </p:sp>
      <p:sp>
        <p:nvSpPr>
          <p:cNvPr id="163" name="FollowAndrew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FollowAndrew</a:t>
            </a:r>
          </a:p>
        </p:txBody>
      </p:sp>
      <p:pic>
        <p:nvPicPr>
          <p:cNvPr id="164" name="Screen Shot 2019-06-26 at 10.01.30 AM.png" descr="Screen Shot 2019-06-26 at 10.01.3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42156" y="5473700"/>
            <a:ext cx="10160001" cy="4089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