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6" r:id="rId11"/>
    <p:sldId id="262" r:id="rId12"/>
    <p:sldId id="267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4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47C1-5DAA-4857-9409-762A7A1E9E4F}" type="datetimeFigureOut">
              <a:rPr lang="it-IT" smtClean="0"/>
              <a:t>25/10/2012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0529-8954-4ED0-8B8F-267E2950EE8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47C1-5DAA-4857-9409-762A7A1E9E4F}" type="datetimeFigureOut">
              <a:rPr lang="it-IT" smtClean="0"/>
              <a:t>25/10/2012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0529-8954-4ED0-8B8F-267E2950EE8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47C1-5DAA-4857-9409-762A7A1E9E4F}" type="datetimeFigureOut">
              <a:rPr lang="it-IT" smtClean="0"/>
              <a:t>25/10/2012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0529-8954-4ED0-8B8F-267E2950EE8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47C1-5DAA-4857-9409-762A7A1E9E4F}" type="datetimeFigureOut">
              <a:rPr lang="it-IT" smtClean="0"/>
              <a:t>25/10/2012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0529-8954-4ED0-8B8F-267E2950EE8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47C1-5DAA-4857-9409-762A7A1E9E4F}" type="datetimeFigureOut">
              <a:rPr lang="it-IT" smtClean="0"/>
              <a:t>25/10/2012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0529-8954-4ED0-8B8F-267E2950EE8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47C1-5DAA-4857-9409-762A7A1E9E4F}" type="datetimeFigureOut">
              <a:rPr lang="it-IT" smtClean="0"/>
              <a:t>25/10/2012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0529-8954-4ED0-8B8F-267E2950EE8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47C1-5DAA-4857-9409-762A7A1E9E4F}" type="datetimeFigureOut">
              <a:rPr lang="it-IT" smtClean="0"/>
              <a:t>25/10/2012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0529-8954-4ED0-8B8F-267E2950EE8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47C1-5DAA-4857-9409-762A7A1E9E4F}" type="datetimeFigureOut">
              <a:rPr lang="it-IT" smtClean="0"/>
              <a:t>25/10/2012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0529-8954-4ED0-8B8F-267E2950EE8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47C1-5DAA-4857-9409-762A7A1E9E4F}" type="datetimeFigureOut">
              <a:rPr lang="it-IT" smtClean="0"/>
              <a:t>25/10/2012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0529-8954-4ED0-8B8F-267E2950EE8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47C1-5DAA-4857-9409-762A7A1E9E4F}" type="datetimeFigureOut">
              <a:rPr lang="it-IT" smtClean="0"/>
              <a:t>25/10/2012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0529-8954-4ED0-8B8F-267E2950EE8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47C1-5DAA-4857-9409-762A7A1E9E4F}" type="datetimeFigureOut">
              <a:rPr lang="it-IT" smtClean="0"/>
              <a:t>25/10/2012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0529-8954-4ED0-8B8F-267E2950EE8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7D8496">
                <a:alpha val="0"/>
              </a:srgbClr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47C1-5DAA-4857-9409-762A7A1E9E4F}" type="datetimeFigureOut">
              <a:rPr lang="it-IT" smtClean="0"/>
              <a:t>25/10/2012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0529-8954-4ED0-8B8F-267E2950EE82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www.wikinoticia.com/images2/www.enriquedans.com/wp-content/uploads/2012/03/openstreetmap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2592288" cy="2592289"/>
          </a:xfrm>
          <a:prstGeom prst="rect">
            <a:avLst/>
          </a:prstGeom>
          <a:noFill/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3111103"/>
            <a:ext cx="7772400" cy="1470025"/>
          </a:xfrm>
        </p:spPr>
        <p:txBody>
          <a:bodyPr>
            <a:noAutofit/>
          </a:bodyPr>
          <a:lstStyle/>
          <a:p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Street </a:t>
            </a:r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Diffusion</a:t>
            </a:r>
            <a:endParaRPr lang="it-IT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-27384"/>
            <a:ext cx="8964488" cy="1470025"/>
          </a:xfrm>
        </p:spPr>
        <p:txBody>
          <a:bodyPr/>
          <a:lstStyle/>
          <a:p>
            <a:pPr algn="l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1124744"/>
            <a:ext cx="89538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it-I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</a:t>
            </a:r>
            <a:r>
              <a:rPr lang="it-I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it-I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</a:t>
            </a:r>
            <a:r>
              <a:rPr lang="it-I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</a:t>
            </a:r>
            <a:r>
              <a:rPr lang="it-I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</a:t>
            </a:r>
            <a:r>
              <a:rPr lang="it-IT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country</a:t>
            </a:r>
            <a:endParaRPr lang="it-IT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it-I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it-IT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but…</a:t>
            </a:r>
            <a:r>
              <a:rPr lang="it-I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it-I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</a:t>
            </a:r>
            <a:r>
              <a:rPr lang="it-I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contribute</a:t>
            </a:r>
            <a:r>
              <a:rPr lang="it-I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it-I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OSM cause?</a:t>
            </a:r>
            <a:endParaRPr lang="it-IT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835696" y="2564904"/>
            <a:ext cx="52565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it-IT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it-IT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information:</a:t>
            </a:r>
          </a:p>
          <a:p>
            <a:pPr lvl="1">
              <a:buFont typeface="Arial" pitchFamily="34" charset="0"/>
              <a:buChar char="•"/>
            </a:pPr>
            <a:r>
              <a:rPr lang="it-I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</a:t>
            </a:r>
            <a:endParaRPr lang="it-IT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itchFamily="34" charset="0"/>
              <a:buChar char="•"/>
            </a:pPr>
            <a:r>
              <a:rPr lang="it-I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Area</a:t>
            </a:r>
          </a:p>
          <a:p>
            <a:pPr lvl="1">
              <a:buFont typeface="Arial" pitchFamily="34" charset="0"/>
              <a:buChar char="•"/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</a:t>
            </a:r>
            <a:r>
              <a:rPr lang="it-I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density</a:t>
            </a:r>
          </a:p>
          <a:p>
            <a:pPr lvl="1">
              <a:buFont typeface="Arial" pitchFamily="34" charset="0"/>
              <a:buChar char="•"/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</a:t>
            </a:r>
            <a:r>
              <a:rPr lang="it-IT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  <a:endParaRPr lang="it-I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-27384"/>
            <a:ext cx="8964488" cy="1470025"/>
          </a:xfrm>
        </p:spPr>
        <p:txBody>
          <a:bodyPr/>
          <a:lstStyle/>
          <a:p>
            <a:pPr algn="l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0" y="1412776"/>
            <a:ext cx="9144000" cy="460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it-IT" sz="3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Reduce </a:t>
            </a:r>
            <a:r>
              <a:rPr lang="it-IT" sz="3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dataset</a:t>
            </a:r>
            <a:r>
              <a:rPr lang="it-IT" sz="3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dimension</a:t>
            </a:r>
            <a:r>
              <a:rPr lang="it-IT" sz="3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and </a:t>
            </a:r>
            <a:r>
              <a:rPr lang="it-IT" sz="3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visualize</a:t>
            </a:r>
            <a:r>
              <a:rPr lang="it-IT" sz="3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it</a:t>
            </a:r>
            <a:endParaRPr lang="it-IT" sz="32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Calculate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the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number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of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GPS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hits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in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each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country</a:t>
            </a:r>
            <a:endParaRPr kumimoji="0" lang="it-IT" sz="3200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it-IT" sz="3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Merge different datasets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Visualize</a:t>
            </a:r>
            <a:r>
              <a:rPr lang="it-I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the </a:t>
            </a:r>
            <a:r>
              <a:rPr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merged</a:t>
            </a:r>
            <a:r>
              <a:rPr lang="it-I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dataset</a:t>
            </a:r>
            <a:endParaRPr lang="it-I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it-IT" sz="32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it-IT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-27384"/>
            <a:ext cx="8964488" cy="1470025"/>
          </a:xfrm>
        </p:spPr>
        <p:txBody>
          <a:bodyPr/>
          <a:lstStyle/>
          <a:p>
            <a:pPr algn="l"/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OSM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Diffusion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0" y="1412776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spcBef>
                <a:spcPct val="0"/>
              </a:spcBef>
            </a:pP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Other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way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corrrelate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population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OSM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contribution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is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show a NASA night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lights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map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overlap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it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onto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OSM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hits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map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it-IT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/>
          <p:cNvGrpSpPr/>
          <p:nvPr/>
        </p:nvGrpSpPr>
        <p:grpSpPr>
          <a:xfrm>
            <a:off x="0" y="1196752"/>
            <a:ext cx="9144000" cy="4597092"/>
            <a:chOff x="0" y="1196752"/>
            <a:chExt cx="9144000" cy="4597092"/>
          </a:xfrm>
        </p:grpSpPr>
        <p:pic>
          <p:nvPicPr>
            <p:cNvPr id="24578" name="Picture 2" descr="C:\Users\RP\Dropbox\bigdive_datascience\presentation\images\Nasa\1.lights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196752"/>
              <a:ext cx="9144000" cy="4572000"/>
            </a:xfrm>
            <a:prstGeom prst="rect">
              <a:avLst/>
            </a:prstGeom>
            <a:noFill/>
          </p:spPr>
        </p:pic>
        <p:sp>
          <p:nvSpPr>
            <p:cNvPr id="6" name="CasellaDiTesto 5"/>
            <p:cNvSpPr txBox="1"/>
            <p:nvPr/>
          </p:nvSpPr>
          <p:spPr>
            <a:xfrm>
              <a:off x="35496" y="5373216"/>
              <a:ext cx="2746457" cy="420628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it-IT" sz="3200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Nasa night </a:t>
              </a:r>
              <a:r>
                <a:rPr lang="it-IT" sz="3200" baseline="-25000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lights</a:t>
              </a:r>
              <a:r>
                <a:rPr lang="it-IT" sz="3200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it-IT" sz="3200" baseline="-25000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photo</a:t>
              </a:r>
              <a:endParaRPr lang="it-IT" sz="320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-36512" y="1208172"/>
            <a:ext cx="9180512" cy="4741108"/>
            <a:chOff x="683568" y="476672"/>
            <a:chExt cx="9144000" cy="4585672"/>
          </a:xfrm>
        </p:grpSpPr>
        <p:pic>
          <p:nvPicPr>
            <p:cNvPr id="24579" name="Picture 3" descr="C:\Users\RP\Dropbox\bigdive_datascience\presentation\images\Nasa\2.gps hit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476672"/>
              <a:ext cx="9144000" cy="4572000"/>
            </a:xfrm>
            <a:prstGeom prst="rect">
              <a:avLst/>
            </a:prstGeom>
            <a:noFill/>
          </p:spPr>
        </p:pic>
        <p:sp>
          <p:nvSpPr>
            <p:cNvPr id="9" name="CasellaDiTesto 8"/>
            <p:cNvSpPr txBox="1"/>
            <p:nvPr/>
          </p:nvSpPr>
          <p:spPr>
            <a:xfrm>
              <a:off x="720080" y="4641716"/>
              <a:ext cx="2528128" cy="420628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it-IT" sz="3200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 </a:t>
              </a:r>
              <a:r>
                <a:rPr lang="it-IT" sz="3200" baseline="-25000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street</a:t>
              </a:r>
              <a:r>
                <a:rPr lang="it-IT" sz="3200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it-IT" sz="3200" baseline="-25000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map</a:t>
              </a:r>
              <a:r>
                <a:rPr lang="it-IT" sz="3200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it-IT" sz="3200" baseline="-25000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hits</a:t>
              </a:r>
              <a:endParaRPr lang="it-IT" sz="320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-108520" y="1052736"/>
            <a:ext cx="9504040" cy="4968552"/>
            <a:chOff x="3563888" y="1412776"/>
            <a:chExt cx="9144000" cy="4597092"/>
          </a:xfrm>
        </p:grpSpPr>
        <p:pic>
          <p:nvPicPr>
            <p:cNvPr id="24580" name="Picture 4" descr="C:\Users\RP\Dropbox\bigdive_datascience\presentation\images\Nasa\3.merged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63888" y="1412776"/>
              <a:ext cx="9144000" cy="4572000"/>
            </a:xfrm>
            <a:prstGeom prst="rect">
              <a:avLst/>
            </a:prstGeom>
            <a:noFill/>
          </p:spPr>
        </p:pic>
        <p:sp>
          <p:nvSpPr>
            <p:cNvPr id="11" name="CasellaDiTesto 10"/>
            <p:cNvSpPr txBox="1"/>
            <p:nvPr/>
          </p:nvSpPr>
          <p:spPr>
            <a:xfrm>
              <a:off x="3563888" y="5589240"/>
              <a:ext cx="1057212" cy="420628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it-IT" sz="3200" baseline="-25000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Overlap</a:t>
              </a:r>
              <a:endParaRPr lang="it-IT" sz="320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-27384"/>
            <a:ext cx="8964488" cy="1470025"/>
          </a:xfrm>
        </p:spPr>
        <p:txBody>
          <a:bodyPr/>
          <a:lstStyle/>
          <a:p>
            <a:pPr algn="l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0" y="1268760"/>
            <a:ext cx="91440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it-IT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kumimoji="0" lang="it-IT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Only</a:t>
            </a:r>
            <a:r>
              <a:rPr kumimoji="0" lang="it-IT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GPS </a:t>
            </a:r>
            <a:r>
              <a:rPr kumimoji="0" lang="it-IT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points</a:t>
            </a:r>
            <a:r>
              <a:rPr kumimoji="0" lang="it-IT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</a:t>
            </a:r>
            <a:r>
              <a:rPr kumimoji="0" lang="it-IT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lat-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lon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coordinates</a:t>
            </a:r>
            <a:r>
              <a:rPr kumimoji="0" lang="it-IT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lvl="0" algn="ctr">
              <a:spcBef>
                <a:spcPct val="0"/>
              </a:spcBef>
            </a:pPr>
            <a:endParaRPr kumimoji="0" lang="it-IT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it-IT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it-IT" sz="8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55GB</a:t>
            </a:r>
            <a:r>
              <a:rPr kumimoji="0" lang="it-IT" sz="8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spcBef>
                <a:spcPct val="0"/>
              </a:spcBef>
            </a:pPr>
            <a:r>
              <a:rPr kumimoji="0" lang="it-IT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it-IT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about</a:t>
            </a:r>
            <a:r>
              <a:rPr kumimoji="0" lang="it-IT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3 </a:t>
            </a:r>
            <a:r>
              <a:rPr lang="it-I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</a:t>
            </a:r>
            <a:r>
              <a:rPr kumimoji="0" lang="it-IT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illions</a:t>
            </a:r>
            <a:r>
              <a:rPr kumimoji="0" lang="it-IT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couples</a:t>
            </a:r>
            <a:r>
              <a:rPr kumimoji="0" lang="it-IT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it-IT" sz="4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-27384"/>
            <a:ext cx="8964488" cy="1470025"/>
          </a:xfrm>
        </p:spPr>
        <p:txBody>
          <a:bodyPr/>
          <a:lstStyle/>
          <a:p>
            <a:pPr algn="l"/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0" y="1268760"/>
            <a:ext cx="91440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it-IT" sz="2800" dirty="0">
                <a:latin typeface="+mj-lt"/>
                <a:ea typeface="+mj-ea"/>
                <a:cs typeface="+mj-cs"/>
              </a:rPr>
              <a:t>	</a:t>
            </a:r>
            <a:r>
              <a:rPr kumimoji="0" lang="it-IT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Visualize</a:t>
            </a:r>
            <a:r>
              <a:rPr kumimoji="0" lang="it-IT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these</a:t>
            </a:r>
            <a:r>
              <a:rPr kumimoji="0" lang="it-IT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data </a:t>
            </a:r>
            <a:endParaRPr lang="it-IT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it-I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r</a:t>
            </a:r>
            <a:r>
              <a:rPr kumimoji="0" lang="it-IT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educing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dimensions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lvl="0">
              <a:spcBef>
                <a:spcPct val="0"/>
              </a:spcBef>
            </a:pPr>
            <a:r>
              <a:rPr lang="it-I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	</a:t>
            </a:r>
            <a:r>
              <a:rPr lang="it-I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		  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enrich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with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other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datasets</a:t>
            </a:r>
            <a:endParaRPr kumimoji="0" lang="it-IT" sz="3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-27384"/>
            <a:ext cx="8964488" cy="1470025"/>
          </a:xfrm>
        </p:spPr>
        <p:txBody>
          <a:bodyPr/>
          <a:lstStyle/>
          <a:p>
            <a:pPr algn="l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0" y="1412776"/>
            <a:ext cx="9144000" cy="460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kumimoji="0" lang="it-IT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Reduce</a:t>
            </a:r>
            <a:r>
              <a:rPr kumimoji="0" lang="it-IT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dataset</a:t>
            </a:r>
            <a:r>
              <a:rPr kumimoji="0" lang="it-IT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dimension</a:t>
            </a:r>
            <a:r>
              <a:rPr kumimoji="0" lang="it-IT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kumimoji="0" lang="it-IT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visualize</a:t>
            </a:r>
            <a:r>
              <a:rPr kumimoji="0" lang="it-IT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it</a:t>
            </a:r>
            <a:endParaRPr kumimoji="0" lang="it-IT" sz="32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Calculate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the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number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of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GPS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hits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in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each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country</a:t>
            </a:r>
            <a:endParaRPr kumimoji="0" lang="it-IT" sz="3200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it-IT" sz="3200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Merge</a:t>
            </a:r>
            <a:r>
              <a:rPr lang="it-IT" sz="32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different</a:t>
            </a:r>
            <a:r>
              <a:rPr lang="it-IT" sz="32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datasets</a:t>
            </a:r>
            <a:endParaRPr lang="it-IT" sz="3200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Visualize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the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merged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dataset</a:t>
            </a:r>
            <a:endParaRPr kumimoji="0" lang="it-IT" sz="3200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it-IT" sz="32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it-IT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ccia in giù 8"/>
          <p:cNvSpPr/>
          <p:nvPr/>
        </p:nvSpPr>
        <p:spPr>
          <a:xfrm>
            <a:off x="4067944" y="5241394"/>
            <a:ext cx="64807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AF0DD"/>
              </a:clrFrom>
              <a:clrTo>
                <a:srgbClr val="EAF0D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28192" y="1052736"/>
            <a:ext cx="5436096" cy="307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-27384"/>
            <a:ext cx="8964488" cy="1470025"/>
          </a:xfrm>
        </p:spPr>
        <p:txBody>
          <a:bodyPr/>
          <a:lstStyle/>
          <a:p>
            <a:pPr algn="l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Reduce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932040" y="1124744"/>
            <a:ext cx="4211960" cy="5256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it-IT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51520" y="4017258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err="1" smtClean="0"/>
              <a:t>From</a:t>
            </a:r>
            <a:r>
              <a:rPr lang="it-IT" sz="3600" dirty="0" smtClean="0"/>
              <a:t> 3billions </a:t>
            </a:r>
            <a:r>
              <a:rPr lang="it-IT" sz="3600" dirty="0" err="1" smtClean="0"/>
              <a:t>points</a:t>
            </a:r>
            <a:r>
              <a:rPr lang="it-IT" sz="3600" dirty="0" smtClean="0"/>
              <a:t> </a:t>
            </a:r>
            <a:r>
              <a:rPr lang="it-IT" sz="3600" dirty="0" err="1" smtClean="0"/>
              <a:t>to</a:t>
            </a:r>
            <a:r>
              <a:rPr lang="it-IT" sz="3600" dirty="0" smtClean="0"/>
              <a:t> 7milions </a:t>
            </a:r>
          </a:p>
          <a:p>
            <a:pPr algn="ctr"/>
            <a:r>
              <a:rPr lang="it-IT" sz="3600" dirty="0" smtClean="0"/>
              <a:t>(3600x1800 </a:t>
            </a:r>
            <a:r>
              <a:rPr lang="it-IT" sz="3600" dirty="0" err="1" smtClean="0"/>
              <a:t>matrix</a:t>
            </a:r>
            <a:r>
              <a:rPr lang="it-IT" sz="3600" dirty="0" smtClean="0"/>
              <a:t>)</a:t>
            </a:r>
            <a:endParaRPr lang="it-IT" sz="36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008" y="5889466"/>
            <a:ext cx="8604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Computable</a:t>
            </a:r>
            <a:endParaRPr lang="it-IT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6" name="Picture 12" descr="C:\Users\RP\Dropbox\bigdive_datascience\resu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9144000" cy="4572000"/>
          </a:xfrm>
          <a:prstGeom prst="rect">
            <a:avLst/>
          </a:prstGeom>
          <a:noFill/>
        </p:spPr>
      </p:pic>
      <p:sp>
        <p:nvSpPr>
          <p:cNvPr id="17" name="CasellaDiTesto 16"/>
          <p:cNvSpPr txBox="1"/>
          <p:nvPr/>
        </p:nvSpPr>
        <p:spPr>
          <a:xfrm>
            <a:off x="179512" y="4581128"/>
            <a:ext cx="860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</a:t>
            </a:r>
            <a:r>
              <a:rPr lang="it-IT" sz="36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country</a:t>
            </a:r>
            <a:r>
              <a:rPr lang="it-IT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boundaries</a:t>
            </a:r>
            <a:r>
              <a:rPr lang="it-IT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it-IT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it-IT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shapefile</a:t>
            </a:r>
            <a:r>
              <a:rPr lang="it-IT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it-IT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7" name="Picture 13" descr="C:\Users\RP\Dropbox\bigdive_datascience\output_withboundari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24744"/>
            <a:ext cx="9180512" cy="4590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-27384"/>
            <a:ext cx="8964488" cy="1470025"/>
          </a:xfrm>
        </p:spPr>
        <p:txBody>
          <a:bodyPr/>
          <a:lstStyle/>
          <a:p>
            <a:pPr algn="l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0" y="1412776"/>
            <a:ext cx="9144000" cy="460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it-IT" sz="3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Reduce </a:t>
            </a:r>
            <a:r>
              <a:rPr lang="it-IT" sz="3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dataset</a:t>
            </a:r>
            <a:r>
              <a:rPr lang="it-IT" sz="3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dimension</a:t>
            </a:r>
            <a:r>
              <a:rPr lang="it-IT" sz="3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and </a:t>
            </a:r>
            <a:r>
              <a:rPr lang="it-IT" sz="3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visualize</a:t>
            </a:r>
            <a:r>
              <a:rPr lang="it-IT" sz="3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it</a:t>
            </a:r>
            <a:endParaRPr lang="it-IT" sz="32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Calculate</a:t>
            </a:r>
            <a:r>
              <a:rPr lang="it-I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the </a:t>
            </a:r>
            <a:r>
              <a:rPr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number</a:t>
            </a:r>
            <a:r>
              <a:rPr lang="it-I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of</a:t>
            </a:r>
            <a:r>
              <a:rPr lang="it-I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GPS </a:t>
            </a:r>
            <a:r>
              <a:rPr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hits</a:t>
            </a:r>
            <a:r>
              <a:rPr lang="it-I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in </a:t>
            </a:r>
            <a:r>
              <a:rPr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each</a:t>
            </a:r>
            <a:r>
              <a:rPr lang="it-I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country</a:t>
            </a:r>
            <a:endParaRPr lang="it-I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it-IT" sz="3200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Merge</a:t>
            </a:r>
            <a:r>
              <a:rPr lang="it-IT" sz="32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different</a:t>
            </a:r>
            <a:r>
              <a:rPr lang="it-IT" sz="32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datasets</a:t>
            </a:r>
            <a:endParaRPr lang="it-IT" sz="3200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Visualize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the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merged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dataset</a:t>
            </a:r>
            <a:endParaRPr kumimoji="0" lang="it-IT" sz="3200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it-IT" sz="32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it-IT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-27384"/>
            <a:ext cx="8964488" cy="1470025"/>
          </a:xfrm>
        </p:spPr>
        <p:txBody>
          <a:bodyPr/>
          <a:lstStyle/>
          <a:p>
            <a:pPr algn="l"/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country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0" y="1268760"/>
            <a:ext cx="91440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it-IT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79512" y="1124744"/>
            <a:ext cx="75608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it-IT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heavy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it-IT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country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(</a:t>
            </a:r>
          </a:p>
          <a:p>
            <a:pPr lvl="0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	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direction and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boundaries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hits</a:t>
            </a:r>
            <a:endParaRPr lang="it-I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’s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continue</a:t>
            </a:r>
          </a:p>
          <a:p>
            <a:pPr lvl="0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’s inside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break  )</a:t>
            </a:r>
          </a:p>
          <a:p>
            <a:pPr lvl="0"/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it-I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lvl="0"/>
            <a:endParaRPr lang="it-IT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lvl="0"/>
            <a:endParaRPr lang="it-IT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lvl="0"/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endParaRPr lang="it-I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it-IT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sz="2000" dirty="0"/>
          </a:p>
        </p:txBody>
      </p:sp>
      <p:pic>
        <p:nvPicPr>
          <p:cNvPr id="21506" name="Picture 2" descr="http://images.publicradio.org/content/2008/10/24/20081024_peopleonbench_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59" y="2774946"/>
            <a:ext cx="2544499" cy="1734174"/>
          </a:xfrm>
          <a:prstGeom prst="rect">
            <a:avLst/>
          </a:prstGeom>
          <a:noFill/>
        </p:spPr>
      </p:pic>
      <p:pic>
        <p:nvPicPr>
          <p:cNvPr id="21508" name="Picture 4" descr="http://explodingdog.com/drawing/noslee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9512" y="4639915"/>
            <a:ext cx="1946504" cy="2019805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3275856" y="3996353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 smtClean="0">
                <a:solidFill>
                  <a:srgbClr val="FFFF00"/>
                </a:solidFill>
                <a:sym typeface="Wingdings" pitchFamily="2" charset="2"/>
              </a:rPr>
              <a:t>100years </a:t>
            </a:r>
            <a:endParaRPr lang="it-IT" sz="3200" dirty="0">
              <a:solidFill>
                <a:srgbClr val="FFFF00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3417584" y="6156593"/>
            <a:ext cx="137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 smtClean="0">
                <a:solidFill>
                  <a:srgbClr val="FFFF00"/>
                </a:solidFill>
                <a:sym typeface="Wingdings" pitchFamily="2" charset="2"/>
              </a:rPr>
              <a:t>25days</a:t>
            </a:r>
            <a:endParaRPr lang="it-IT" sz="3200" dirty="0">
              <a:solidFill>
                <a:srgbClr val="FFFF00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0" y="335699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</a:t>
            </a:r>
            <a:r>
              <a:rPr lang="it-IT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			    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with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std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algorith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m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in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python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        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</a:t>
            </a:r>
            <a:endParaRPr lang="it-IT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0" y="5301208"/>
            <a:ext cx="8441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                        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optimized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algorith</a:t>
            </a:r>
            <a:r>
              <a:rPr lang="it-IT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m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         </a:t>
            </a:r>
            <a:endParaRPr lang="it-IT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1196752"/>
            <a:ext cx="648072" cy="117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-27384"/>
            <a:ext cx="8964488" cy="1470025"/>
          </a:xfrm>
        </p:spPr>
        <p:txBody>
          <a:bodyPr/>
          <a:lstStyle/>
          <a:p>
            <a:pPr algn="l"/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country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0" y="1268760"/>
            <a:ext cx="91440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it-IT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51520" y="1476073"/>
            <a:ext cx="9014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Parallelize</a:t>
            </a:r>
            <a:r>
              <a:rPr lang="it-I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tasks</a:t>
            </a:r>
            <a:r>
              <a:rPr lang="it-I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on multiple </a:t>
            </a:r>
            <a:r>
              <a:rPr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cores</a:t>
            </a:r>
            <a:r>
              <a:rPr lang="it-I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or </a:t>
            </a:r>
            <a:r>
              <a:rPr lang="it-IT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speed</a:t>
            </a:r>
            <a:r>
              <a:rPr lang="it-IT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up code </a:t>
            </a:r>
            <a:endParaRPr lang="it-I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2132856"/>
            <a:ext cx="864096" cy="87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ttangolo 13"/>
          <p:cNvSpPr/>
          <p:nvPr/>
        </p:nvSpPr>
        <p:spPr>
          <a:xfrm>
            <a:off x="1547664" y="3356992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					   Java</a:t>
            </a:r>
            <a:endParaRPr lang="it-IT" sz="4800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4355976" y="3068960"/>
            <a:ext cx="2232248" cy="720080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H="1">
            <a:off x="2195736" y="3068960"/>
            <a:ext cx="2160240" cy="720080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611560" y="4293096"/>
            <a:ext cx="2815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performance</a:t>
            </a:r>
            <a:endParaRPr lang="it-I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5381047" y="4365104"/>
            <a:ext cx="3762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multiple </a:t>
            </a:r>
            <a:r>
              <a:rPr lang="it-IT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cores</a:t>
            </a:r>
            <a:endParaRPr lang="it-I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Connettore 2 27"/>
          <p:cNvCxnSpPr/>
          <p:nvPr/>
        </p:nvCxnSpPr>
        <p:spPr>
          <a:xfrm>
            <a:off x="1835696" y="4077072"/>
            <a:ext cx="0" cy="360040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>
            <a:off x="7164288" y="4077072"/>
            <a:ext cx="0" cy="360040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1043608" y="537321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it-IT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</a:t>
            </a:r>
            <a:r>
              <a:rPr lang="it-IT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r>
              <a:rPr lang="it-IT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it-IT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Cython</a:t>
            </a:r>
            <a:r>
              <a:rPr lang="it-IT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Jython</a:t>
            </a:r>
            <a:endParaRPr lang="it-I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500" y="1041400"/>
            <a:ext cx="7491413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Ovale 35"/>
          <p:cNvSpPr/>
          <p:nvPr/>
        </p:nvSpPr>
        <p:spPr>
          <a:xfrm>
            <a:off x="971600" y="4869160"/>
            <a:ext cx="7200800" cy="720080"/>
          </a:xfrm>
          <a:prstGeom prst="ellipse">
            <a:avLst/>
          </a:prstGeom>
          <a:solidFill>
            <a:srgbClr val="FF0000">
              <a:alpha val="26000"/>
            </a:srgbClr>
          </a:solidFill>
          <a:ln>
            <a:solidFill>
              <a:srgbClr val="FF0000">
                <a:alpha val="2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7" grpId="0"/>
      <p:bldP spid="34" grpId="0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-27384"/>
            <a:ext cx="8964488" cy="1470025"/>
          </a:xfrm>
        </p:spPr>
        <p:txBody>
          <a:bodyPr/>
          <a:lstStyle/>
          <a:p>
            <a:pPr algn="l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0" y="1412776"/>
            <a:ext cx="9144000" cy="460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it-IT" sz="3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Reduce </a:t>
            </a:r>
            <a:r>
              <a:rPr lang="it-IT" sz="3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dataset</a:t>
            </a:r>
            <a:r>
              <a:rPr lang="it-IT" sz="3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dimension</a:t>
            </a:r>
            <a:r>
              <a:rPr lang="it-IT" sz="3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and </a:t>
            </a:r>
            <a:r>
              <a:rPr lang="it-IT" sz="3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visualize</a:t>
            </a:r>
            <a:r>
              <a:rPr lang="it-IT" sz="3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it</a:t>
            </a:r>
            <a:endParaRPr lang="it-IT" sz="32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Calculate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the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number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of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GPS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hits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in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each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country</a:t>
            </a:r>
            <a:endParaRPr kumimoji="0" lang="it-IT" sz="3200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Merge</a:t>
            </a:r>
            <a:r>
              <a:rPr lang="it-I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different</a:t>
            </a:r>
            <a:r>
              <a:rPr lang="it-I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datasets</a:t>
            </a:r>
            <a:endParaRPr lang="it-I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Visualize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the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merged</a:t>
            </a:r>
            <a:r>
              <a:rPr kumimoji="0" lang="it-IT" sz="32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dataset</a:t>
            </a:r>
            <a:endParaRPr kumimoji="0" lang="it-IT" sz="3200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it-IT" sz="32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it-IT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2559</TotalTime>
  <Words>243</Words>
  <Application>Microsoft Office PowerPoint</Application>
  <PresentationFormat>Presentazione su schermo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Open Street Map Diffusion</vt:lpstr>
      <vt:lpstr>Dataset</vt:lpstr>
      <vt:lpstr>Target</vt:lpstr>
      <vt:lpstr>Steps</vt:lpstr>
      <vt:lpstr>Map Reduce</vt:lpstr>
      <vt:lpstr>Steps</vt:lpstr>
      <vt:lpstr># of points per country</vt:lpstr>
      <vt:lpstr># of points per country</vt:lpstr>
      <vt:lpstr>Steps</vt:lpstr>
      <vt:lpstr>Other Info</vt:lpstr>
      <vt:lpstr>Steps</vt:lpstr>
      <vt:lpstr>OSM Diffusion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Street Map Diffusion</dc:title>
  <dc:creator>Roberto Piuca</dc:creator>
  <cp:lastModifiedBy>Roberto Piuca</cp:lastModifiedBy>
  <cp:revision>32</cp:revision>
  <dcterms:created xsi:type="dcterms:W3CDTF">2012-10-25T13:30:13Z</dcterms:created>
  <dcterms:modified xsi:type="dcterms:W3CDTF">2012-10-27T08:09:53Z</dcterms:modified>
</cp:coreProperties>
</file>