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Dosis Light"/>
      <p:regular r:id="rId28"/>
      <p:bold r:id="rId29"/>
    </p:embeddedFont>
    <p:embeddedFont>
      <p:font typeface="Dosis"/>
      <p:regular r:id="rId30"/>
      <p:bold r:id="rId31"/>
    </p:embeddedFont>
    <p:embeddedFont>
      <p:font typeface="Titillium Web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DEEAB5-07EE-48EA-93C0-474F6D14CE28}">
  <a:tblStyle styleId="{9FDEEAB5-07EE-48EA-93C0-474F6D14CE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osisLigh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si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-bold.fntdata"/><Relationship Id="rId30" Type="http://schemas.openxmlformats.org/officeDocument/2006/relationships/font" Target="fonts/Dosis-regular.fntdata"/><Relationship Id="rId11" Type="http://schemas.openxmlformats.org/officeDocument/2006/relationships/slide" Target="slides/slide6.xml"/><Relationship Id="rId33" Type="http://schemas.openxmlformats.org/officeDocument/2006/relationships/font" Target="fonts/TitilliumWeb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4" name="Google Shape;38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g3873d9533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4" name="Google Shape;3924;g3873d953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38d4230ff4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1" name="Google Shape;3931;g38d4230ff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38d4230ff4_1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4" name="Google Shape;3944;g38d4230ff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38d4230ff4_1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5" name="Google Shape;3955;g38d4230ff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Why not down/up sampling?</a:t>
            </a:r>
            <a:endParaRPr/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AutoNum type="arabicPeriod"/>
            </a:pPr>
            <a:r>
              <a:rPr lang="en" sz="1150">
                <a:solidFill>
                  <a:srgbClr val="242729"/>
                </a:solidFill>
                <a:highlight>
                  <a:srgbClr val="F0F0F0"/>
                </a:highlight>
              </a:rPr>
              <a:t>The </a:t>
            </a:r>
            <a:r>
              <a:rPr b="1" lang="en" sz="1150">
                <a:solidFill>
                  <a:srgbClr val="242729"/>
                </a:solidFill>
                <a:highlight>
                  <a:srgbClr val="F0F0F0"/>
                </a:highlight>
              </a:rPr>
              <a:t>disadvantage with undersampling is that it discards potentially useful data</a:t>
            </a:r>
            <a:r>
              <a:rPr lang="en" sz="1150">
                <a:solidFill>
                  <a:srgbClr val="242729"/>
                </a:solidFill>
                <a:highlight>
                  <a:srgbClr val="F0F0F0"/>
                </a:highlight>
              </a:rPr>
              <a:t>. </a:t>
            </a:r>
            <a:endParaRPr sz="1150">
              <a:solidFill>
                <a:srgbClr val="242729"/>
              </a:solidFill>
              <a:highlight>
                <a:srgbClr val="F0F0F0"/>
              </a:highlight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AutoNum type="arabicPeriod"/>
            </a:pPr>
            <a:r>
              <a:rPr lang="en" sz="1150">
                <a:solidFill>
                  <a:srgbClr val="242729"/>
                </a:solidFill>
                <a:highlight>
                  <a:srgbClr val="F0F0F0"/>
                </a:highlight>
              </a:rPr>
              <a:t>A. The main </a:t>
            </a:r>
            <a:r>
              <a:rPr b="1" lang="en" sz="1150">
                <a:solidFill>
                  <a:srgbClr val="242729"/>
                </a:solidFill>
                <a:highlight>
                  <a:srgbClr val="F0F0F0"/>
                </a:highlight>
              </a:rPr>
              <a:t>disadvantage with oversampling</a:t>
            </a:r>
            <a:r>
              <a:rPr lang="en" sz="1150">
                <a:solidFill>
                  <a:srgbClr val="242729"/>
                </a:solidFill>
                <a:highlight>
                  <a:srgbClr val="F0F0F0"/>
                </a:highlight>
              </a:rPr>
              <a:t>, from our perspective, is that by making exact copies of existing examples, it </a:t>
            </a:r>
            <a:r>
              <a:rPr b="1" lang="en" sz="1150">
                <a:solidFill>
                  <a:srgbClr val="242729"/>
                </a:solidFill>
                <a:highlight>
                  <a:srgbClr val="F0F0F0"/>
                </a:highlight>
              </a:rPr>
              <a:t>makes overfitting likely</a:t>
            </a:r>
            <a:r>
              <a:rPr lang="en" sz="1150">
                <a:solidFill>
                  <a:srgbClr val="242729"/>
                </a:solidFill>
                <a:highlight>
                  <a:srgbClr val="F0F0F0"/>
                </a:highlight>
              </a:rPr>
              <a:t>. </a:t>
            </a:r>
            <a:endParaRPr sz="1150">
              <a:solidFill>
                <a:srgbClr val="242729"/>
              </a:solidFill>
              <a:highlight>
                <a:srgbClr val="F0F0F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50">
                <a:solidFill>
                  <a:srgbClr val="242729"/>
                </a:solidFill>
                <a:highlight>
                  <a:srgbClr val="F0F0F0"/>
                </a:highlight>
              </a:rPr>
              <a:t>  2.      B. Second disadvantage of oversampling is that it increases the number of training examples, thus i</a:t>
            </a:r>
            <a:r>
              <a:rPr b="1" lang="en" sz="1150">
                <a:solidFill>
                  <a:srgbClr val="242729"/>
                </a:solidFill>
                <a:highlight>
                  <a:srgbClr val="F0F0F0"/>
                </a:highlight>
              </a:rPr>
              <a:t>ncreasing the learning time</a:t>
            </a:r>
            <a:r>
              <a:rPr lang="en" sz="1150">
                <a:solidFill>
                  <a:srgbClr val="242729"/>
                </a:solidFill>
                <a:highlight>
                  <a:srgbClr val="F0F0F0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g38d4230ff4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2" name="Google Shape;3962;g38d4230ff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38d4230ff4_1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3" name="Google Shape;3973;g38d4230ff4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g38d38d2c9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6" name="Google Shape;3986;g38d38d2c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g38d38d2c91_0_38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7" name="Google Shape;4017;g38d38d2c91_0_3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8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38d4230ff4_1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0" name="Google Shape;4030;g38d4230ff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3" name="Google Shape;40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38d4230ff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7" name="Google Shape;3847;g38d4230f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38d4230ff4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4" name="Google Shape;4054;g38d4230ff4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9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38d4230ff4_1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1" name="Google Shape;4061;g38d4230ff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6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g38d4230ff4_1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8" name="Google Shape;4068;g38d4230ff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g38d4230ff4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5" name="Google Shape;3855;g38d4230ff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8" name="Google Shape;38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8d4230ff4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5" name="Google Shape;3875;g38d4230ff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38d4d2cd5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2" name="Google Shape;3882;g38d4d2cd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873d9533f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5" name="Google Shape;3895;g3873d953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3873d9533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4" name="Google Shape;3904;g3873d953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38d4d2cd5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1" name="Google Shape;3911;g38d4d2cd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1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280" name="Google Shape;3280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81" name="Google Shape;3281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8" name="Google Shape;3338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9" name="Google Shape;3339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1" name="Google Shape;3401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402" name="Google Shape;3402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3" name="Google Shape;3503;p1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504" name="Google Shape;3504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4" name="Google Shape;3554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1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</a:lstStyle>
          <a:p/>
        </p:txBody>
      </p:sp>
      <p:grpSp>
        <p:nvGrpSpPr>
          <p:cNvPr id="3557" name="Google Shape;3557;p1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558" name="Google Shape;3558;p1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1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1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1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1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1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1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1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1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1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1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1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1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1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1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1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1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1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1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1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1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1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1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1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1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1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1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1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1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1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1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1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1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1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1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1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1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1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1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1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1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1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1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1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1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1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1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1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1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1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1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1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1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1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1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1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1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5" name="Google Shape;3615;p1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616" name="Google Shape;3616;p1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1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1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1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1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1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1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1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1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1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1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1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1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1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1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1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1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1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1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1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1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1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1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1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1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1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1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1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1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1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1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1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1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1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1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1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1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1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1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1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1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1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1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1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Google Shape;3678;p1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679" name="Google Shape;3679;p1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1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1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1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1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1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1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1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1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1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1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1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1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1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1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1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1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1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1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1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1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1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1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1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1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1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1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1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1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1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1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1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1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1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1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1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1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1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1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1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1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1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1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1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1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1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1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1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1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1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1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1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1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1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1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1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1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1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1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1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1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1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1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1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1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1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1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1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1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1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1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1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1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1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0" name="Google Shape;3780;p12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781" name="Google Shape;3781;p1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1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1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1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1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1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1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1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1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1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29" name="Google Shape;529;p3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30" name="Google Shape;530;p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07" name="Google Shape;807;p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5" name="Google Shape;865;p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28" name="Google Shape;928;p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0" name="Google Shape;1030;p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083" name="Google Shape;1083;p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084" name="Google Shape;1084;p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85" name="Google Shape;1085;p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6" name="Google Shape;1166;p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86" name="Google Shape;1286;p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96" name="Google Shape;1496;p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01" name="Google Shape;1601;p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02" name="Google Shape;1602;p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603" name="Google Shape;1603;p6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3" name="Google Shape;1683;p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4" name="Google Shape;1684;p6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3" name="Google Shape;1803;p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804" name="Google Shape;1804;p6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3" name="Google Shape;2013;p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014" name="Google Shape;2014;p6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7" name="Google Shape;2117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20" name="Google Shape;2120;p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21" name="Google Shape;2121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2" name="Google Shape;2122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0" name="Google Shape;2180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2" name="Google Shape;2242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3" name="Google Shape;2243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7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45" name="Google Shape;2345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5" name="Google Shape;239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398" name="Google Shape;2398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56" name="Google Shape;2456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19" name="Google Shape;2519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0" name="Google Shape;2620;p8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1" name="Google Shape;2621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1" name="Google Shape;2671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674" name="Google Shape;2674;p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5" name="Google Shape;2675;p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676" name="Google Shape;2676;p9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677" name="Google Shape;2677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78" name="Google Shape;2678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Google Shape;2735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6" name="Google Shape;2736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8" name="Google Shape;2798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799" name="Google Shape;2799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Google Shape;2900;p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1" name="Google Shape;2901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1" name="Google Shape;2951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0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54" name="Google Shape;2954;p1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10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10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10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10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10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10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10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1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10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1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10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10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10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10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10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10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10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1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10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1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10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10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10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10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10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10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10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10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10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10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10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10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1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10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1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10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10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10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10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10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10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10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1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10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1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10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10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0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10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10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10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10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1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10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10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10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10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10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10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10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10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1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1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10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1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10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10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10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10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10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10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10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10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10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1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10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10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10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10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10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1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16" name="Google Shape;3116;p1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1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10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10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10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10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10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10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10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1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10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1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10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10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10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10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10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10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10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1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10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1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10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10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10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10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10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10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10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1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1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1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10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10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10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10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10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10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1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1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1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10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10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10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10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10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10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1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1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1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10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10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10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10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10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10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1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1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1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1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10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10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10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10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10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10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1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1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1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1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10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10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10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10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10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10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10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1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10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1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10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10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10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10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10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10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10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1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10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1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10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10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10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10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10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10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10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1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10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10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10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10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10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10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10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10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1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1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10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10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10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10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10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10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1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1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10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1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10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10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10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10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10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10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1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1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1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1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10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10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10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10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10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10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10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10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1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10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10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10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10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10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10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1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1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1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10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10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10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10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10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10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1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1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7" name="Google Shape;3837;p13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8" name="Google Shape;3838;p13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9" name="Google Shape;3839;p13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0" name="Google Shape;3840;p13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1" name="Google Shape;3841;p13"/>
          <p:cNvSpPr/>
          <p:nvPr/>
        </p:nvSpPr>
        <p:spPr>
          <a:xfrm>
            <a:off x="1026400" y="1692151"/>
            <a:ext cx="700165" cy="6452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2" name="Google Shape;3842;p13"/>
          <p:cNvSpPr/>
          <p:nvPr/>
        </p:nvSpPr>
        <p:spPr>
          <a:xfrm>
            <a:off x="2105574" y="645050"/>
            <a:ext cx="1067330" cy="100523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17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3" name="Google Shape;3843;p13"/>
          <p:cNvSpPr txBox="1"/>
          <p:nvPr>
            <p:ph type="ctrTitle"/>
          </p:nvPr>
        </p:nvSpPr>
        <p:spPr>
          <a:xfrm>
            <a:off x="408599" y="436450"/>
            <a:ext cx="5888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</a:pPr>
            <a:r>
              <a:rPr b="1" i="0" lang="en" sz="6000" u="none" cap="none" strike="noStrike">
                <a:solidFill>
                  <a:srgbClr val="80BFB7"/>
                </a:solidFill>
                <a:latin typeface="Dosis"/>
                <a:ea typeface="Dosis"/>
                <a:cs typeface="Dosis"/>
                <a:sym typeface="Dosis"/>
              </a:rPr>
              <a:t>US Permanent Visa Applications</a:t>
            </a:r>
            <a:endParaRPr b="1" i="0" sz="6000" u="none" cap="none" strike="noStrike">
              <a:solidFill>
                <a:srgbClr val="80BF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44" name="Google Shape;3844;p13"/>
          <p:cNvSpPr txBox="1"/>
          <p:nvPr/>
        </p:nvSpPr>
        <p:spPr>
          <a:xfrm>
            <a:off x="181302" y="4277825"/>
            <a:ext cx="3673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700"/>
              <a:buFont typeface="Dosis Light"/>
              <a:buNone/>
            </a:pPr>
            <a:r>
              <a:rPr b="0" i="0" lang="en" sz="18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Burak Sivrikaya</a:t>
            </a:r>
            <a:endParaRPr b="0" i="0" sz="18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</a:pPr>
            <a:r>
              <a:rPr b="0" i="0" lang="en" sz="18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Pragya Vishalakshi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22"/>
          <p:cNvSpPr txBox="1"/>
          <p:nvPr>
            <p:ph type="title"/>
          </p:nvPr>
        </p:nvSpPr>
        <p:spPr>
          <a:xfrm>
            <a:off x="718300" y="4629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3927" name="Google Shape;3927;p22"/>
          <p:cNvSpPr txBox="1"/>
          <p:nvPr>
            <p:ph idx="1" type="body"/>
          </p:nvPr>
        </p:nvSpPr>
        <p:spPr>
          <a:xfrm>
            <a:off x="718300" y="1396575"/>
            <a:ext cx="68796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Understand Multicollinearity and handle it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Removal of columns and rows having null (NaN) values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Removal of Outliers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Make dataset consistent across the column for all the applicants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Labelling (Numerically) and Scaling (MinMax Scaling) the dataset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Update the “case_status” column value according to problem statement requirement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Dataset after pre-processing: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Binary Classification problem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Dataset modulared to </a:t>
            </a: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291052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applicants and </a:t>
            </a: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9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features (including target variable)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8" name="Google Shape;3928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23"/>
          <p:cNvSpPr txBox="1"/>
          <p:nvPr>
            <p:ph idx="4294967295" type="ctrTitle"/>
          </p:nvPr>
        </p:nvSpPr>
        <p:spPr>
          <a:xfrm>
            <a:off x="496425" y="3506988"/>
            <a:ext cx="6996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MODEL</a:t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TRAINING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34" name="Google Shape;3934;p23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5" name="Google Shape;3935;p23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6" name="Google Shape;3936;p23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7" name="Google Shape;3937;p23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8" name="Google Shape;3938;p23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9" name="Google Shape;3939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40" name="Google Shape;3940;p23"/>
          <p:cNvSpPr/>
          <p:nvPr/>
        </p:nvSpPr>
        <p:spPr>
          <a:xfrm>
            <a:off x="1026400" y="1692151"/>
            <a:ext cx="700165" cy="6452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1" name="Google Shape;3941;p23"/>
          <p:cNvSpPr/>
          <p:nvPr/>
        </p:nvSpPr>
        <p:spPr>
          <a:xfrm>
            <a:off x="2105574" y="645050"/>
            <a:ext cx="1067330" cy="100523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17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24"/>
          <p:cNvSpPr txBox="1"/>
          <p:nvPr>
            <p:ph type="title"/>
          </p:nvPr>
        </p:nvSpPr>
        <p:spPr>
          <a:xfrm>
            <a:off x="718300" y="1718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PROBLEM! </a:t>
            </a:r>
            <a:r>
              <a:rPr b="1" lang="en">
                <a:latin typeface="Dosis"/>
                <a:ea typeface="Dosis"/>
                <a:cs typeface="Dosis"/>
                <a:sym typeface="Dosis"/>
              </a:rPr>
              <a:t>IMBALANCED CLASSES</a:t>
            </a:r>
            <a:endParaRPr b="1" i="0" sz="3600" u="none" cap="none" strike="noStrike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47" name="Google Shape;3947;p24"/>
          <p:cNvSpPr txBox="1"/>
          <p:nvPr>
            <p:ph idx="12" type="sldNum"/>
          </p:nvPr>
        </p:nvSpPr>
        <p:spPr>
          <a:xfrm>
            <a:off x="576456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948" name="Google Shape;3948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25" y="985900"/>
            <a:ext cx="4495725" cy="27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9" name="Google Shape;3949;p24"/>
          <p:cNvSpPr txBox="1"/>
          <p:nvPr>
            <p:ph idx="4294967295" type="ctrTitle"/>
          </p:nvPr>
        </p:nvSpPr>
        <p:spPr>
          <a:xfrm>
            <a:off x="1566900" y="4030500"/>
            <a:ext cx="46293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6000">
                <a:solidFill>
                  <a:srgbClr val="003B55"/>
                </a:solidFill>
                <a:highlight>
                  <a:srgbClr val="B6D7A8"/>
                </a:highlight>
              </a:rPr>
              <a:t>274,941</a:t>
            </a:r>
            <a:endParaRPr b="0" i="0" sz="6000" u="none" cap="none" strike="noStrike">
              <a:solidFill>
                <a:srgbClr val="003B55"/>
              </a:solidFill>
              <a:highlight>
                <a:srgbClr val="B6D7A8"/>
              </a:highlight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50" name="Google Shape;3950;p24"/>
          <p:cNvSpPr txBox="1"/>
          <p:nvPr>
            <p:ph idx="4294967295" type="subTitle"/>
          </p:nvPr>
        </p:nvSpPr>
        <p:spPr>
          <a:xfrm>
            <a:off x="1203225" y="4641408"/>
            <a:ext cx="4629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/>
              <a:t>            certified</a:t>
            </a:r>
            <a:endParaRPr b="0" i="0" sz="24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1" name="Google Shape;3951;p24"/>
          <p:cNvSpPr txBox="1"/>
          <p:nvPr>
            <p:ph idx="4294967295" type="ctrTitle"/>
          </p:nvPr>
        </p:nvSpPr>
        <p:spPr>
          <a:xfrm>
            <a:off x="4983800" y="4030500"/>
            <a:ext cx="46293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6000">
                <a:solidFill>
                  <a:srgbClr val="003B55"/>
                </a:solidFill>
                <a:highlight>
                  <a:srgbClr val="EA9999"/>
                </a:highlight>
              </a:rPr>
              <a:t>16,111  </a:t>
            </a:r>
            <a:endParaRPr b="0" i="0" sz="6000" u="none" cap="none" strike="noStrike">
              <a:solidFill>
                <a:srgbClr val="003B55"/>
              </a:solidFill>
              <a:highlight>
                <a:srgbClr val="EA9999"/>
              </a:highlight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52" name="Google Shape;3952;p24"/>
          <p:cNvSpPr txBox="1"/>
          <p:nvPr>
            <p:ph idx="4294967295" type="subTitle"/>
          </p:nvPr>
        </p:nvSpPr>
        <p:spPr>
          <a:xfrm>
            <a:off x="4706700" y="4641408"/>
            <a:ext cx="4629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/>
              <a:t>        denied</a:t>
            </a:r>
            <a:endParaRPr b="0" i="0" sz="24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25"/>
          <p:cNvSpPr txBox="1"/>
          <p:nvPr>
            <p:ph type="title"/>
          </p:nvPr>
        </p:nvSpPr>
        <p:spPr>
          <a:xfrm>
            <a:off x="675000" y="2804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IMBALANCED CLASSES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58" name="Google Shape;3958;p25"/>
          <p:cNvSpPr txBox="1"/>
          <p:nvPr>
            <p:ph idx="1" type="body"/>
          </p:nvPr>
        </p:nvSpPr>
        <p:spPr>
          <a:xfrm>
            <a:off x="718300" y="1137850"/>
            <a:ext cx="67611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 sz="1400"/>
              <a:t>Similar cases: Disease screening, fraud detection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 sz="1400"/>
              <a:t>Many machine learning algorithms tries to maximize overall accuracy. But,</a:t>
            </a:r>
            <a:br>
              <a:rPr lang="en" sz="1400"/>
            </a:br>
            <a:r>
              <a:rPr lang="en" sz="1400"/>
              <a:t>Accuracy is misleading here!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lang="en" sz="1400"/>
              <a:t>Possible tactics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Up/down sampling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Titillium Web"/>
              <a:buChar char="▪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Changing performance evaluation metric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Titillium Web"/>
              <a:buChar char="▪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Tree based or cost-sensitive algorithms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59" name="Google Shape;3959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3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p26"/>
          <p:cNvSpPr txBox="1"/>
          <p:nvPr>
            <p:ph type="title"/>
          </p:nvPr>
        </p:nvSpPr>
        <p:spPr>
          <a:xfrm>
            <a:off x="509425" y="44825"/>
            <a:ext cx="72846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ROC Curves and Area Under the Curve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65" name="Google Shape;3965;p26"/>
          <p:cNvSpPr txBox="1"/>
          <p:nvPr>
            <p:ph idx="1" type="body"/>
          </p:nvPr>
        </p:nvSpPr>
        <p:spPr>
          <a:xfrm>
            <a:off x="640225" y="741400"/>
            <a:ext cx="67611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It is a plot of the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True Positive Rate (on the y-axis)</a:t>
            </a:r>
            <a:r>
              <a:rPr lang="en" sz="1400"/>
              <a:t> versus the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False Positive Rate (on the x-axis)</a:t>
            </a:r>
            <a:r>
              <a:rPr lang="en" sz="1400"/>
              <a:t> for every possible classification threshold.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 sz="1400"/>
              <a:t>Only suitable for binary classification cases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 sz="1400"/>
              <a:t>Requires prediction probabilities 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66" name="Google Shape;3966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67" name="Google Shape;3967;p26"/>
          <p:cNvSpPr txBox="1"/>
          <p:nvPr/>
        </p:nvSpPr>
        <p:spPr>
          <a:xfrm>
            <a:off x="412075" y="4046900"/>
            <a:ext cx="7479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</a:t>
            </a: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 ROC curve visualizes all possible classification thresholds, whereas misclassification rate only represents your error rate for a single threshold.</a:t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68" name="Google Shape;39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5" y="2275975"/>
            <a:ext cx="2779350" cy="15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275" y="2275972"/>
            <a:ext cx="2779350" cy="15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0" name="Google Shape;3970;p26"/>
          <p:cNvPicPr preferRelativeResize="0"/>
          <p:nvPr/>
        </p:nvPicPr>
        <p:blipFill rotWithShape="1">
          <a:blip r:embed="rId5">
            <a:alphaModFix/>
          </a:blip>
          <a:srcRect b="0" l="0" r="52036" t="0"/>
          <a:stretch/>
        </p:blipFill>
        <p:spPr>
          <a:xfrm>
            <a:off x="5873200" y="1903863"/>
            <a:ext cx="1964374" cy="23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27"/>
          <p:cNvSpPr txBox="1"/>
          <p:nvPr>
            <p:ph type="title"/>
          </p:nvPr>
        </p:nvSpPr>
        <p:spPr>
          <a:xfrm>
            <a:off x="548700" y="899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Hyper-parameter selection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76" name="Google Shape;3976;p27"/>
          <p:cNvSpPr txBox="1"/>
          <p:nvPr>
            <p:ph idx="1" type="body"/>
          </p:nvPr>
        </p:nvSpPr>
        <p:spPr>
          <a:xfrm>
            <a:off x="548663" y="947350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Regularization type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Regularization constant</a:t>
            </a:r>
            <a:endParaRPr sz="1400"/>
          </a:p>
        </p:txBody>
      </p:sp>
      <p:sp>
        <p:nvSpPr>
          <p:cNvPr id="3977" name="Google Shape;3977;p27"/>
          <p:cNvSpPr txBox="1"/>
          <p:nvPr>
            <p:ph idx="2" type="body"/>
          </p:nvPr>
        </p:nvSpPr>
        <p:spPr>
          <a:xfrm>
            <a:off x="2839651" y="947350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Multilayer Perceptron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Learning Rate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Activation Function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Alpha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Hidden Layer Sizes</a:t>
            </a:r>
            <a:endParaRPr sz="1400"/>
          </a:p>
        </p:txBody>
      </p:sp>
      <p:sp>
        <p:nvSpPr>
          <p:cNvPr id="3978" name="Google Shape;3978;p27"/>
          <p:cNvSpPr txBox="1"/>
          <p:nvPr>
            <p:ph idx="3" type="body"/>
          </p:nvPr>
        </p:nvSpPr>
        <p:spPr>
          <a:xfrm>
            <a:off x="5130613" y="947350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SVC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C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Kernel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Gamma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Degree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7"/>
          <p:cNvSpPr txBox="1"/>
          <p:nvPr>
            <p:ph idx="1" type="body"/>
          </p:nvPr>
        </p:nvSpPr>
        <p:spPr>
          <a:xfrm>
            <a:off x="548663" y="2498875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Decision Trees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depth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features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sz="1200"/>
          </a:p>
        </p:txBody>
      </p:sp>
      <p:sp>
        <p:nvSpPr>
          <p:cNvPr id="3980" name="Google Shape;3980;p27"/>
          <p:cNvSpPr txBox="1"/>
          <p:nvPr>
            <p:ph idx="2" type="body"/>
          </p:nvPr>
        </p:nvSpPr>
        <p:spPr>
          <a:xfrm>
            <a:off x="2839651" y="2498875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Random Forest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depth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features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Number of estimators</a:t>
            </a:r>
            <a:endParaRPr sz="1400"/>
          </a:p>
        </p:txBody>
      </p:sp>
      <p:sp>
        <p:nvSpPr>
          <p:cNvPr id="3981" name="Google Shape;3981;p27"/>
          <p:cNvSpPr txBox="1"/>
          <p:nvPr>
            <p:ph idx="3" type="body"/>
          </p:nvPr>
        </p:nvSpPr>
        <p:spPr>
          <a:xfrm>
            <a:off x="5130613" y="2498875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AdaBoost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Learning Rate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Number of estimators</a:t>
            </a:r>
            <a:endParaRPr b="0" i="0" sz="14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7"/>
          <p:cNvSpPr txBox="1"/>
          <p:nvPr>
            <p:ph idx="12" type="sldNum"/>
          </p:nvPr>
        </p:nvSpPr>
        <p:spPr>
          <a:xfrm>
            <a:off x="6" y="480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83" name="Google Shape;3983;p27"/>
          <p:cNvSpPr txBox="1"/>
          <p:nvPr>
            <p:ph idx="1" type="body"/>
          </p:nvPr>
        </p:nvSpPr>
        <p:spPr>
          <a:xfrm>
            <a:off x="479250" y="3934075"/>
            <a:ext cx="21792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k-NN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Number of neighbors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7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Google Shape;3988;p28"/>
          <p:cNvSpPr txBox="1"/>
          <p:nvPr>
            <p:ph type="title"/>
          </p:nvPr>
        </p:nvSpPr>
        <p:spPr>
          <a:xfrm>
            <a:off x="507850" y="3129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Training &amp; Validation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89" name="Google Shape;3989;p28"/>
          <p:cNvSpPr/>
          <p:nvPr/>
        </p:nvSpPr>
        <p:spPr>
          <a:xfrm>
            <a:off x="314513" y="2191900"/>
            <a:ext cx="1366500" cy="1316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Train - Test Split</a:t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75% / 25%</a:t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~ 225K / 75K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90" name="Google Shape;3990;p28"/>
          <p:cNvSpPr/>
          <p:nvPr/>
        </p:nvSpPr>
        <p:spPr>
          <a:xfrm>
            <a:off x="4238303" y="2191902"/>
            <a:ext cx="1366500" cy="1316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Grid search for parameter sets</a:t>
            </a:r>
            <a:endParaRPr b="0" i="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91" name="Google Shape;3991;p28"/>
          <p:cNvSpPr/>
          <p:nvPr/>
        </p:nvSpPr>
        <p:spPr>
          <a:xfrm>
            <a:off x="2276408" y="2191903"/>
            <a:ext cx="1366500" cy="1316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5-fold </a:t>
            </a: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stratified 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cross validation</a:t>
            </a:r>
            <a:endParaRPr b="0" i="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92" name="Google Shape;3992;p28"/>
          <p:cNvCxnSpPr>
            <a:stCxn id="3989" idx="3"/>
            <a:endCxn id="3991" idx="1"/>
          </p:cNvCxnSpPr>
          <p:nvPr/>
        </p:nvCxnSpPr>
        <p:spPr>
          <a:xfrm>
            <a:off x="1681013" y="2850250"/>
            <a:ext cx="5955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993" name="Google Shape;3993;p28"/>
          <p:cNvCxnSpPr>
            <a:stCxn id="3991" idx="3"/>
            <a:endCxn id="3990" idx="1"/>
          </p:cNvCxnSpPr>
          <p:nvPr/>
        </p:nvCxnSpPr>
        <p:spPr>
          <a:xfrm>
            <a:off x="3642908" y="2850253"/>
            <a:ext cx="5955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994" name="Google Shape;3994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95" name="Google Shape;3995;p28"/>
          <p:cNvSpPr/>
          <p:nvPr/>
        </p:nvSpPr>
        <p:spPr>
          <a:xfrm>
            <a:off x="6200195" y="2191902"/>
            <a:ext cx="1366500" cy="1316700"/>
          </a:xfrm>
          <a:prstGeom prst="rect">
            <a:avLst/>
          </a:prstGeom>
          <a:noFill/>
          <a:ln cap="flat" cmpd="sng" w="76200">
            <a:solidFill>
              <a:srgbClr val="04394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Select the best parameters maximizing AUC-ROC</a:t>
            </a:r>
            <a:endParaRPr b="0" i="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96" name="Google Shape;3996;p28"/>
          <p:cNvCxnSpPr>
            <a:endCxn id="3995" idx="1"/>
          </p:cNvCxnSpPr>
          <p:nvPr/>
        </p:nvCxnSpPr>
        <p:spPr>
          <a:xfrm>
            <a:off x="5604995" y="2850252"/>
            <a:ext cx="595200" cy="0"/>
          </a:xfrm>
          <a:prstGeom prst="straightConnector1">
            <a:avLst/>
          </a:prstGeom>
          <a:noFill/>
          <a:ln cap="flat" cmpd="sng" w="38100">
            <a:solidFill>
              <a:srgbClr val="0B87A1"/>
            </a:solidFill>
            <a:prstDash val="solid"/>
            <a:round/>
            <a:headEnd len="sm" w="sm" type="diamond"/>
            <a:tailEnd len="sm" w="sm" type="diamond"/>
          </a:ln>
        </p:spPr>
      </p:cxnSp>
      <p:grpSp>
        <p:nvGrpSpPr>
          <p:cNvPr id="3997" name="Google Shape;3997;p28"/>
          <p:cNvGrpSpPr/>
          <p:nvPr/>
        </p:nvGrpSpPr>
        <p:grpSpPr>
          <a:xfrm>
            <a:off x="6641302" y="1418032"/>
            <a:ext cx="484289" cy="526193"/>
            <a:chOff x="5970800" y="1619250"/>
            <a:chExt cx="428650" cy="456725"/>
          </a:xfrm>
        </p:grpSpPr>
        <p:sp>
          <p:nvSpPr>
            <p:cNvPr id="3998" name="Google Shape;3998;p2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2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2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2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2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3" name="Google Shape;4003;p28"/>
          <p:cNvGrpSpPr/>
          <p:nvPr/>
        </p:nvGrpSpPr>
        <p:grpSpPr>
          <a:xfrm>
            <a:off x="709920" y="1460481"/>
            <a:ext cx="575699" cy="510964"/>
            <a:chOff x="4636075" y="261925"/>
            <a:chExt cx="401800" cy="475050"/>
          </a:xfrm>
        </p:grpSpPr>
        <p:sp>
          <p:nvSpPr>
            <p:cNvPr id="4004" name="Google Shape;4004;p2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2CEA7"/>
                </a:solidFill>
                <a:highlight>
                  <a:srgbClr val="B2CEA7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2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2CEA7"/>
                </a:solidFill>
                <a:highlight>
                  <a:srgbClr val="B2CEA7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2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2CEA7"/>
                </a:solidFill>
                <a:highlight>
                  <a:srgbClr val="B2CEA7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2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2CEA7"/>
                </a:solidFill>
                <a:highlight>
                  <a:srgbClr val="B2CEA7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8" name="Google Shape;4008;p28"/>
          <p:cNvGrpSpPr/>
          <p:nvPr/>
        </p:nvGrpSpPr>
        <p:grpSpPr>
          <a:xfrm>
            <a:off x="4656185" y="1511605"/>
            <a:ext cx="578272" cy="438352"/>
            <a:chOff x="5255200" y="3006475"/>
            <a:chExt cx="511700" cy="378575"/>
          </a:xfrm>
        </p:grpSpPr>
        <p:sp>
          <p:nvSpPr>
            <p:cNvPr id="4009" name="Google Shape;4009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1" name="Google Shape;4011;p28"/>
          <p:cNvGrpSpPr/>
          <p:nvPr/>
        </p:nvGrpSpPr>
        <p:grpSpPr>
          <a:xfrm>
            <a:off x="2764815" y="1511589"/>
            <a:ext cx="389670" cy="408734"/>
            <a:chOff x="3294650" y="3652450"/>
            <a:chExt cx="388350" cy="405450"/>
          </a:xfrm>
        </p:grpSpPr>
        <p:sp>
          <p:nvSpPr>
            <p:cNvPr id="4012" name="Google Shape;4012;p2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2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29"/>
          <p:cNvSpPr txBox="1"/>
          <p:nvPr>
            <p:ph type="title"/>
          </p:nvPr>
        </p:nvSpPr>
        <p:spPr>
          <a:xfrm>
            <a:off x="548700" y="899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Hyper-parameter selection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20" name="Google Shape;4020;p29"/>
          <p:cNvSpPr txBox="1"/>
          <p:nvPr>
            <p:ph idx="1" type="body"/>
          </p:nvPr>
        </p:nvSpPr>
        <p:spPr>
          <a:xfrm>
            <a:off x="548700" y="947350"/>
            <a:ext cx="22908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Regularization type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L1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Regularization constant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100</a:t>
            </a:r>
            <a:endParaRPr sz="1400"/>
          </a:p>
        </p:txBody>
      </p:sp>
      <p:sp>
        <p:nvSpPr>
          <p:cNvPr id="4021" name="Google Shape;4021;p29"/>
          <p:cNvSpPr txBox="1"/>
          <p:nvPr>
            <p:ph idx="2" type="body"/>
          </p:nvPr>
        </p:nvSpPr>
        <p:spPr>
          <a:xfrm>
            <a:off x="2839651" y="947350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Multilayer Perceptron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Learning Rate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0.1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Activation Function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tanh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Alpha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0.001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Hidden Layer Sizes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(5,2)</a:t>
            </a:r>
            <a:endParaRPr sz="1400"/>
          </a:p>
        </p:txBody>
      </p:sp>
      <p:sp>
        <p:nvSpPr>
          <p:cNvPr id="4022" name="Google Shape;4022;p29"/>
          <p:cNvSpPr txBox="1"/>
          <p:nvPr>
            <p:ph idx="3" type="body"/>
          </p:nvPr>
        </p:nvSpPr>
        <p:spPr>
          <a:xfrm>
            <a:off x="5130625" y="947350"/>
            <a:ext cx="2228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SVC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200"/>
              <a:t>Kernel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radial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200"/>
              <a:t>C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0.001</a:t>
            </a:r>
            <a:r>
              <a:rPr lang="en" sz="1200"/>
              <a:t> , </a:t>
            </a:r>
            <a:r>
              <a:rPr lang="en" sz="1200"/>
              <a:t>Gamma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0.01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200"/>
              <a:t>Number of estimators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20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200"/>
              <a:t>Number of max samples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10000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3" name="Google Shape;4023;p29"/>
          <p:cNvSpPr txBox="1"/>
          <p:nvPr>
            <p:ph idx="1" type="body"/>
          </p:nvPr>
        </p:nvSpPr>
        <p:spPr>
          <a:xfrm>
            <a:off x="548688" y="2498875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Decision Trees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depth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8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features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8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sz="1200"/>
          </a:p>
        </p:txBody>
      </p:sp>
      <p:sp>
        <p:nvSpPr>
          <p:cNvPr id="4024" name="Google Shape;4024;p29"/>
          <p:cNvSpPr txBox="1"/>
          <p:nvPr>
            <p:ph idx="2" type="body"/>
          </p:nvPr>
        </p:nvSpPr>
        <p:spPr>
          <a:xfrm>
            <a:off x="2839651" y="2498875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Random Forest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depth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8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Max features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8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Number of estimators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50</a:t>
            </a:r>
            <a:endParaRPr sz="1400"/>
          </a:p>
        </p:txBody>
      </p:sp>
      <p:sp>
        <p:nvSpPr>
          <p:cNvPr id="4025" name="Google Shape;4025;p29"/>
          <p:cNvSpPr txBox="1"/>
          <p:nvPr>
            <p:ph idx="3" type="body"/>
          </p:nvPr>
        </p:nvSpPr>
        <p:spPr>
          <a:xfrm>
            <a:off x="5130613" y="2498875"/>
            <a:ext cx="21792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AdaBoost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Learning Rate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0.1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Number of </a:t>
            </a:r>
            <a:r>
              <a:rPr lang="en" sz="1400"/>
              <a:t>estimators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50</a:t>
            </a:r>
            <a:endParaRPr b="0" i="0" sz="1400" u="none" cap="none" strike="noStrike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6" name="Google Shape;4026;p29"/>
          <p:cNvSpPr txBox="1"/>
          <p:nvPr>
            <p:ph idx="12" type="sldNum"/>
          </p:nvPr>
        </p:nvSpPr>
        <p:spPr>
          <a:xfrm>
            <a:off x="6" y="480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27" name="Google Shape;4027;p29"/>
          <p:cNvSpPr txBox="1"/>
          <p:nvPr>
            <p:ph idx="1" type="body"/>
          </p:nvPr>
        </p:nvSpPr>
        <p:spPr>
          <a:xfrm>
            <a:off x="462500" y="3934075"/>
            <a:ext cx="217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k-NN</a:t>
            </a:r>
            <a:endParaRPr b="1" i="0" sz="16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rPr lang="en" sz="1400"/>
              <a:t>Number of neighbors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100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0"/>
          <p:cNvSpPr txBox="1"/>
          <p:nvPr>
            <p:ph idx="4294967295" type="ctrTitle"/>
          </p:nvPr>
        </p:nvSpPr>
        <p:spPr>
          <a:xfrm>
            <a:off x="496425" y="3506988"/>
            <a:ext cx="6996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RESULTS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33" name="Google Shape;4033;p30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4" name="Google Shape;4034;p30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5" name="Google Shape;4035;p30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6" name="Google Shape;4036;p30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7" name="Google Shape;4037;p30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8" name="Google Shape;4038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39" name="Google Shape;4039;p30"/>
          <p:cNvSpPr/>
          <p:nvPr/>
        </p:nvSpPr>
        <p:spPr>
          <a:xfrm>
            <a:off x="1026400" y="1692151"/>
            <a:ext cx="700165" cy="6452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0" name="Google Shape;4040;p30"/>
          <p:cNvSpPr/>
          <p:nvPr/>
        </p:nvSpPr>
        <p:spPr>
          <a:xfrm>
            <a:off x="2105574" y="645050"/>
            <a:ext cx="1067330" cy="100523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17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31"/>
          <p:cNvSpPr txBox="1"/>
          <p:nvPr>
            <p:ph type="title"/>
          </p:nvPr>
        </p:nvSpPr>
        <p:spPr>
          <a:xfrm>
            <a:off x="134975" y="420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Results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46" name="Google Shape;4046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47" name="Google Shape;4047;p31"/>
          <p:cNvSpPr txBox="1"/>
          <p:nvPr/>
        </p:nvSpPr>
        <p:spPr>
          <a:xfrm>
            <a:off x="0" y="3073950"/>
            <a:ext cx="39600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Linear</a:t>
            </a: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(LR, Linear-SVC)</a:t>
            </a: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and simple models</a:t>
            </a: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(MLP with few layers)</a:t>
            </a: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work poor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Penalized-SVC is potentially promising but could only run with bagging; and worked poor.</a:t>
            </a:r>
            <a:endParaRPr/>
          </a:p>
        </p:txBody>
      </p:sp>
      <p:sp>
        <p:nvSpPr>
          <p:cNvPr id="4048" name="Google Shape;4048;p31"/>
          <p:cNvSpPr txBox="1"/>
          <p:nvPr/>
        </p:nvSpPr>
        <p:spPr>
          <a:xfrm>
            <a:off x="3960000" y="2993850"/>
            <a:ext cx="38733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Tree-based algorithms works well</a:t>
            </a:r>
            <a:b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(Hierarchical structure allows them to learn signals from both classes)</a:t>
            </a: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Tree ensembles outperform decision trees</a:t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Boosting helps imbalance classes</a:t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k-NN is not </a:t>
            </a:r>
            <a:r>
              <a:rPr lang="en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influenced by the size of the classes</a:t>
            </a:r>
            <a:endParaRPr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4049" name="Google Shape;4049;p31"/>
          <p:cNvGraphicFramePr/>
          <p:nvPr/>
        </p:nvGraphicFramePr>
        <p:xfrm>
          <a:off x="178100" y="8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{9FDEEAB5-07EE-48EA-93C0-474F6D14CE28}</a:tableStyleId>
              </a:tblPr>
              <a:tblGrid>
                <a:gridCol w="1817050"/>
                <a:gridCol w="827400"/>
                <a:gridCol w="746300"/>
                <a:gridCol w="746300"/>
                <a:gridCol w="1086975"/>
                <a:gridCol w="746300"/>
                <a:gridCol w="746300"/>
                <a:gridCol w="746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LR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DT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RF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Adaboost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k-NN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MLP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SVC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auc_roc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CAA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0934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8C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295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B6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test_acc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0.9462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0.9460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train_auc_roc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false_positives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3886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3880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3128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3967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false_negatives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true_positives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68735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68615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68702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67937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68684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68734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68735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5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true_negatives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4050" name="Google Shape;4050;p31"/>
          <p:cNvSpPr/>
          <p:nvPr/>
        </p:nvSpPr>
        <p:spPr>
          <a:xfrm>
            <a:off x="5911228" y="4747014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1" name="Google Shape;4051;p31"/>
          <p:cNvSpPr/>
          <p:nvPr/>
        </p:nvSpPr>
        <p:spPr>
          <a:xfrm>
            <a:off x="1995154" y="47455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4"/>
          <p:cNvSpPr txBox="1"/>
          <p:nvPr>
            <p:ph idx="4294967295" type="ctrTitle"/>
          </p:nvPr>
        </p:nvSpPr>
        <p:spPr>
          <a:xfrm>
            <a:off x="3319625" y="571225"/>
            <a:ext cx="373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6000"/>
              <a:t>Outline</a:t>
            </a:r>
            <a:endParaRPr b="0" i="0" sz="60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50" name="Google Shape;3850;p14"/>
          <p:cNvSpPr txBox="1"/>
          <p:nvPr>
            <p:ph idx="4294967295" type="subTitle"/>
          </p:nvPr>
        </p:nvSpPr>
        <p:spPr>
          <a:xfrm>
            <a:off x="3140450" y="1646625"/>
            <a:ext cx="49221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Problem Definition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Feature Analysis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Pre-processing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Model Training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Results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Future Work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51" name="Google Shape;3851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852" name="Google Shape;38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75" y="501438"/>
            <a:ext cx="2437875" cy="41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32"/>
          <p:cNvSpPr txBox="1"/>
          <p:nvPr>
            <p:ph type="title"/>
          </p:nvPr>
        </p:nvSpPr>
        <p:spPr>
          <a:xfrm>
            <a:off x="640225" y="2337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2400"/>
              <a:t>Random </a:t>
            </a:r>
            <a:r>
              <a:rPr lang="en" sz="2400"/>
              <a:t>Forest performed the best.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So, what features are important?</a:t>
            </a:r>
            <a:endParaRPr/>
          </a:p>
        </p:txBody>
      </p:sp>
      <p:sp>
        <p:nvSpPr>
          <p:cNvPr id="4057" name="Google Shape;4057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4058" name="Google Shape;40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87" y="1004125"/>
            <a:ext cx="4547175" cy="39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2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33"/>
          <p:cNvSpPr txBox="1"/>
          <p:nvPr>
            <p:ph type="title"/>
          </p:nvPr>
        </p:nvSpPr>
        <p:spPr>
          <a:xfrm>
            <a:off x="718300" y="61732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Future Work</a:t>
            </a:r>
            <a:endParaRPr b="0" i="0" sz="36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64" name="Google Shape;4064;p33"/>
          <p:cNvSpPr txBox="1"/>
          <p:nvPr>
            <p:ph idx="1" type="body"/>
          </p:nvPr>
        </p:nvSpPr>
        <p:spPr>
          <a:xfrm>
            <a:off x="718300" y="1656375"/>
            <a:ext cx="67611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What to do to improve the results?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 sz="1400"/>
              <a:t>More e</a:t>
            </a:r>
            <a:r>
              <a:rPr lang="en" sz="1400"/>
              <a:t>xtensive hyper-parameter selections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▫"/>
            </a:pPr>
            <a:r>
              <a:rPr lang="en" sz="1400"/>
              <a:t>More parameter sets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Apply costly models with high-performance computers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 sz="1400"/>
              <a:t>Deep Learning algorithms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400"/>
              <a:buFont typeface="Titillium Web Light"/>
              <a:buChar char="▪"/>
            </a:pPr>
            <a:r>
              <a:rPr lang="en" sz="1400"/>
              <a:t>Applying on different datasets like H1B visa applications available on Kaggle</a:t>
            </a:r>
            <a:endParaRPr sz="1400"/>
          </a:p>
        </p:txBody>
      </p:sp>
      <p:sp>
        <p:nvSpPr>
          <p:cNvPr id="4065" name="Google Shape;4065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p34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0" i="0" lang="en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</a:t>
            </a:r>
            <a:r>
              <a:rPr lang="en" sz="6000">
                <a:solidFill>
                  <a:srgbClr val="80BFB7"/>
                </a:solidFill>
              </a:rPr>
              <a:t> YOU</a:t>
            </a:r>
            <a:endParaRPr b="0" i="0" sz="60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71" name="Google Shape;4071;p34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b="0" i="0" lang="en" sz="3600" u="none" cap="none" strike="noStrike">
                <a:solidFill>
                  <a:srgbClr val="D3EBD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  <a:endParaRPr b="0" i="0" sz="3600" u="none" cap="none" strike="noStrike">
              <a:solidFill>
                <a:srgbClr val="D3EBD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2" name="Google Shape;4072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15"/>
          <p:cNvSpPr txBox="1"/>
          <p:nvPr>
            <p:ph idx="4294967295" type="ctrTitle"/>
          </p:nvPr>
        </p:nvSpPr>
        <p:spPr>
          <a:xfrm>
            <a:off x="526625" y="3702650"/>
            <a:ext cx="47175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PROBLEM DEFINITION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58" name="Google Shape;3858;p15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9" name="Google Shape;3859;p15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0" name="Google Shape;3860;p15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1" name="Google Shape;3861;p15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2" name="Google Shape;3862;p15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3" name="Google Shape;386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64" name="Google Shape;3864;p15"/>
          <p:cNvSpPr/>
          <p:nvPr/>
        </p:nvSpPr>
        <p:spPr>
          <a:xfrm>
            <a:off x="1026400" y="1692151"/>
            <a:ext cx="700165" cy="6452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15"/>
          <p:cNvSpPr/>
          <p:nvPr/>
        </p:nvSpPr>
        <p:spPr>
          <a:xfrm>
            <a:off x="2105574" y="645050"/>
            <a:ext cx="1067330" cy="100523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17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6"/>
          <p:cNvSpPr txBox="1"/>
          <p:nvPr>
            <p:ph type="title"/>
          </p:nvPr>
        </p:nvSpPr>
        <p:spPr>
          <a:xfrm>
            <a:off x="718300" y="4629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871" name="Google Shape;3871;p16"/>
          <p:cNvSpPr txBox="1"/>
          <p:nvPr>
            <p:ph idx="1" type="body"/>
          </p:nvPr>
        </p:nvSpPr>
        <p:spPr>
          <a:xfrm>
            <a:off x="599800" y="1696850"/>
            <a:ext cx="68796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USCIS receives and processes about 6 million immigration applications from individuals and employers.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Counting applicants already living in the U.S., experts estimated up to 5.5 million green card applications were pending at the close of 2012.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Predict the USCIS decision based on the data which is kept with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US Department of Labor for previous applications.</a:t>
            </a:r>
            <a:endParaRPr b="1" i="0" sz="1400" u="none" cap="none" strike="noStrike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72" name="Google Shape;3872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7"/>
          <p:cNvSpPr txBox="1"/>
          <p:nvPr>
            <p:ph type="title"/>
          </p:nvPr>
        </p:nvSpPr>
        <p:spPr>
          <a:xfrm>
            <a:off x="718300" y="4629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878" name="Google Shape;3878;p17"/>
          <p:cNvSpPr txBox="1"/>
          <p:nvPr>
            <p:ph idx="1" type="body"/>
          </p:nvPr>
        </p:nvSpPr>
        <p:spPr>
          <a:xfrm>
            <a:off x="659050" y="1613175"/>
            <a:ext cx="68796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Retrieved from Kaggle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Covers data from 2012-2017 years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Includes information on 153 columns of details about applicant such as employer, position, wage offered, job posting history, employee, education, country etc. and final decision.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▪"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374362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applicants and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153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features (including target variable) are present in the dataset.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79" name="Google Shape;3879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18"/>
          <p:cNvSpPr txBox="1"/>
          <p:nvPr>
            <p:ph idx="4294967295" type="ctrTitle"/>
          </p:nvPr>
        </p:nvSpPr>
        <p:spPr>
          <a:xfrm>
            <a:off x="526625" y="3702650"/>
            <a:ext cx="6996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FEATURE</a:t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ANALYSIS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85" name="Google Shape;3885;p18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6" name="Google Shape;3886;p18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7" name="Google Shape;3887;p18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8" name="Google Shape;3888;p18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9" name="Google Shape;3889;p18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891" name="Google Shape;3891;p18"/>
          <p:cNvSpPr/>
          <p:nvPr/>
        </p:nvSpPr>
        <p:spPr>
          <a:xfrm>
            <a:off x="1026400" y="1692151"/>
            <a:ext cx="700165" cy="6452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2" name="Google Shape;3892;p18"/>
          <p:cNvSpPr/>
          <p:nvPr/>
        </p:nvSpPr>
        <p:spPr>
          <a:xfrm>
            <a:off x="2105574" y="645050"/>
            <a:ext cx="1067330" cy="100523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17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898" name="Google Shape;38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25" y="50250"/>
            <a:ext cx="3557700" cy="23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5" y="2597350"/>
            <a:ext cx="3557699" cy="2450249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p19"/>
          <p:cNvSpPr txBox="1"/>
          <p:nvPr/>
        </p:nvSpPr>
        <p:spPr>
          <a:xfrm>
            <a:off x="4140700" y="875375"/>
            <a:ext cx="3463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Top Applicant countries with all the classes of “case_status”- without scaling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01" name="Google Shape;3901;p19"/>
          <p:cNvSpPr txBox="1"/>
          <p:nvPr/>
        </p:nvSpPr>
        <p:spPr>
          <a:xfrm>
            <a:off x="4140700" y="3228175"/>
            <a:ext cx="3463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Top Applicant countries after processing the classes of “case_status”- without scaling on percentage evaluation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3907" name="Google Shape;39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75" y="46450"/>
            <a:ext cx="5573480" cy="4595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8" name="Google Shape;3908;p20"/>
          <p:cNvSpPr txBox="1"/>
          <p:nvPr/>
        </p:nvSpPr>
        <p:spPr>
          <a:xfrm>
            <a:off x="2589675" y="4720200"/>
            <a:ext cx="3463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Correlation matrix on features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21"/>
          <p:cNvSpPr txBox="1"/>
          <p:nvPr>
            <p:ph idx="4294967295" type="ctrTitle"/>
          </p:nvPr>
        </p:nvSpPr>
        <p:spPr>
          <a:xfrm>
            <a:off x="526625" y="3702650"/>
            <a:ext cx="6996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lang="en" sz="7200">
                <a:solidFill>
                  <a:srgbClr val="D3EBD5"/>
                </a:solidFill>
              </a:rPr>
              <a:t>PRE-PROCESSING OF DATA</a:t>
            </a:r>
            <a:endParaRPr b="0" i="0" sz="7200" u="none" cap="none" strike="noStrike">
              <a:solidFill>
                <a:srgbClr val="D3EBD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14" name="Google Shape;3914;p21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5" name="Google Shape;3915;p21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6" name="Google Shape;3916;p21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7" name="Google Shape;3917;p21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8" name="Google Shape;3918;p21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9" name="Google Shape;3919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b="0" i="0" sz="1200" u="none" cap="none" strike="noStrike">
              <a:solidFill>
                <a:srgbClr val="80BFB7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3920" name="Google Shape;3920;p21"/>
          <p:cNvSpPr/>
          <p:nvPr/>
        </p:nvSpPr>
        <p:spPr>
          <a:xfrm>
            <a:off x="1026400" y="1692151"/>
            <a:ext cx="700165" cy="64523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1" name="Google Shape;3921;p21"/>
          <p:cNvSpPr/>
          <p:nvPr/>
        </p:nvSpPr>
        <p:spPr>
          <a:xfrm>
            <a:off x="2105574" y="645050"/>
            <a:ext cx="1067330" cy="100523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179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