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notesMaster" Target="notesMasters/notesMaster1.xml" /><Relationship Id="rId61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89CE4-1AFA-482C-9186-35A8287B63E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2487C-BD02-4DC3-8B3E-C3CCEB3F9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59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99E29-91E5-41C4-9B22-73D189C73C16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3FB91-D62B-4D48-B3CD-4FAD66960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1084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24273" y="157683"/>
            <a:ext cx="3743452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N V 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9E97-DBDF-42D0-AC83-03C90615884E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35"/>
              </a:lnSpc>
            </a:pPr>
            <a:r>
              <a:rPr b="1" spc="-50" dirty="0">
                <a:latin typeface="Times New Roman"/>
                <a:cs typeface="Times New Roman"/>
              </a:rPr>
              <a:t>Dr.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GANGADHAR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ANGADI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spc="-5" dirty="0"/>
              <a:t>(GT&amp;TC,</a:t>
            </a:r>
            <a:r>
              <a:rPr spc="10" dirty="0"/>
              <a:t> </a:t>
            </a:r>
            <a:r>
              <a:rPr spc="-5" dirty="0"/>
              <a:t>BE,</a:t>
            </a:r>
            <a:r>
              <a:rPr spc="15" dirty="0"/>
              <a:t> </a:t>
            </a:r>
            <a:r>
              <a:rPr spc="-30" dirty="0"/>
              <a:t>MTech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PhD),</a:t>
            </a:r>
            <a:r>
              <a:rPr spc="-85" dirty="0"/>
              <a:t> </a:t>
            </a:r>
            <a:r>
              <a:rPr dirty="0"/>
              <a:t>Assistant</a:t>
            </a:r>
            <a:r>
              <a:rPr spc="-15" dirty="0"/>
              <a:t> </a:t>
            </a:r>
            <a:r>
              <a:rPr spc="-10" dirty="0"/>
              <a:t>Professor,</a:t>
            </a:r>
            <a:r>
              <a:rPr spc="-15" dirty="0"/>
              <a:t> </a:t>
            </a:r>
            <a:r>
              <a:rPr spc="-5" dirty="0"/>
              <a:t>Dept.</a:t>
            </a:r>
            <a:r>
              <a:rPr spc="10" dirty="0"/>
              <a:t> </a:t>
            </a:r>
            <a:r>
              <a:rPr dirty="0"/>
              <a:t>of</a:t>
            </a:r>
            <a:r>
              <a:rPr spc="-5" dirty="0"/>
              <a:t> Mech.</a:t>
            </a:r>
            <a:r>
              <a:rPr spc="40" dirty="0"/>
              <a:t> </a:t>
            </a:r>
            <a:r>
              <a:rPr dirty="0"/>
              <a:t>Engg., </a:t>
            </a:r>
            <a:r>
              <a:rPr spc="-70" dirty="0"/>
              <a:t>RV</a:t>
            </a:r>
            <a:r>
              <a:rPr spc="-25" dirty="0"/>
              <a:t> </a:t>
            </a:r>
            <a:r>
              <a:rPr spc="-5" dirty="0"/>
              <a:t>College</a:t>
            </a:r>
            <a:r>
              <a:rPr spc="-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20" dirty="0"/>
              <a:t>Engin</a:t>
            </a:r>
            <a:fld id="{81D60167-4931-47E6-BA6A-407CBD079E47}" type="slidenum"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‹#›</a:t>
            </a:fld>
            <a:r>
              <a:rPr spc="-20" dirty="0"/>
              <a:t>eering, </a:t>
            </a:r>
            <a:r>
              <a:rPr spc="-5" dirty="0"/>
              <a:t>Bangalore-560059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AF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N V 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0BD5-7CB7-440D-8AD4-8DA84F0CFE70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35"/>
              </a:lnSpc>
            </a:pPr>
            <a:r>
              <a:rPr b="1" spc="-50" dirty="0">
                <a:latin typeface="Times New Roman"/>
                <a:cs typeface="Times New Roman"/>
              </a:rPr>
              <a:t>Dr.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GANGADHAR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ANGADI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spc="-5" dirty="0"/>
              <a:t>(GT&amp;TC,</a:t>
            </a:r>
            <a:r>
              <a:rPr spc="10" dirty="0"/>
              <a:t> </a:t>
            </a:r>
            <a:r>
              <a:rPr spc="-5" dirty="0"/>
              <a:t>BE,</a:t>
            </a:r>
            <a:r>
              <a:rPr spc="15" dirty="0"/>
              <a:t> </a:t>
            </a:r>
            <a:r>
              <a:rPr spc="-30" dirty="0"/>
              <a:t>MTech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PhD),</a:t>
            </a:r>
            <a:r>
              <a:rPr spc="-85" dirty="0"/>
              <a:t> </a:t>
            </a:r>
            <a:r>
              <a:rPr dirty="0"/>
              <a:t>Assistant</a:t>
            </a:r>
            <a:r>
              <a:rPr spc="-15" dirty="0"/>
              <a:t> </a:t>
            </a:r>
            <a:r>
              <a:rPr spc="-10" dirty="0"/>
              <a:t>Professor,</a:t>
            </a:r>
            <a:r>
              <a:rPr spc="-15" dirty="0"/>
              <a:t> </a:t>
            </a:r>
            <a:r>
              <a:rPr spc="-5" dirty="0"/>
              <a:t>Dept.</a:t>
            </a:r>
            <a:r>
              <a:rPr spc="10" dirty="0"/>
              <a:t> </a:t>
            </a:r>
            <a:r>
              <a:rPr dirty="0"/>
              <a:t>of</a:t>
            </a:r>
            <a:r>
              <a:rPr spc="-5" dirty="0"/>
              <a:t> Mech.</a:t>
            </a:r>
            <a:r>
              <a:rPr spc="40" dirty="0"/>
              <a:t> </a:t>
            </a:r>
            <a:r>
              <a:rPr dirty="0"/>
              <a:t>Engg., </a:t>
            </a:r>
            <a:r>
              <a:rPr spc="-70" dirty="0"/>
              <a:t>RV</a:t>
            </a:r>
            <a:r>
              <a:rPr spc="-25" dirty="0"/>
              <a:t> </a:t>
            </a:r>
            <a:r>
              <a:rPr spc="-5" dirty="0"/>
              <a:t>College</a:t>
            </a:r>
            <a:r>
              <a:rPr spc="-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20" dirty="0"/>
              <a:t>Engin</a:t>
            </a:r>
            <a:fld id="{81D60167-4931-47E6-BA6A-407CBD079E47}" type="slidenum"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‹#›</a:t>
            </a:fld>
            <a:r>
              <a:rPr spc="-20" dirty="0"/>
              <a:t>eering, </a:t>
            </a:r>
            <a:r>
              <a:rPr spc="-5" dirty="0"/>
              <a:t>Bangalore-560059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AF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N V N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1BC9-103E-46EA-8F36-9181B05350AD}" type="datetime1">
              <a:rPr lang="en-US" smtClean="0"/>
              <a:t>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35"/>
              </a:lnSpc>
            </a:pPr>
            <a:r>
              <a:rPr b="1" spc="-50" dirty="0">
                <a:latin typeface="Times New Roman"/>
                <a:cs typeface="Times New Roman"/>
              </a:rPr>
              <a:t>Dr.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GANGADHAR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ANGADI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spc="-5" dirty="0"/>
              <a:t>(GT&amp;TC,</a:t>
            </a:r>
            <a:r>
              <a:rPr spc="10" dirty="0"/>
              <a:t> </a:t>
            </a:r>
            <a:r>
              <a:rPr spc="-5" dirty="0"/>
              <a:t>BE,</a:t>
            </a:r>
            <a:r>
              <a:rPr spc="15" dirty="0"/>
              <a:t> </a:t>
            </a:r>
            <a:r>
              <a:rPr spc="-30" dirty="0"/>
              <a:t>MTech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PhD),</a:t>
            </a:r>
            <a:r>
              <a:rPr spc="-85" dirty="0"/>
              <a:t> </a:t>
            </a:r>
            <a:r>
              <a:rPr dirty="0"/>
              <a:t>Assistant</a:t>
            </a:r>
            <a:r>
              <a:rPr spc="-15" dirty="0"/>
              <a:t> </a:t>
            </a:r>
            <a:r>
              <a:rPr spc="-10" dirty="0"/>
              <a:t>Professor,</a:t>
            </a:r>
            <a:r>
              <a:rPr spc="-15" dirty="0"/>
              <a:t> </a:t>
            </a:r>
            <a:r>
              <a:rPr spc="-5" dirty="0"/>
              <a:t>Dept.</a:t>
            </a:r>
            <a:r>
              <a:rPr spc="10" dirty="0"/>
              <a:t> </a:t>
            </a:r>
            <a:r>
              <a:rPr dirty="0"/>
              <a:t>of</a:t>
            </a:r>
            <a:r>
              <a:rPr spc="-5" dirty="0"/>
              <a:t> Mech.</a:t>
            </a:r>
            <a:r>
              <a:rPr spc="40" dirty="0"/>
              <a:t> </a:t>
            </a:r>
            <a:r>
              <a:rPr dirty="0"/>
              <a:t>Engg., </a:t>
            </a:r>
            <a:r>
              <a:rPr spc="-70" dirty="0"/>
              <a:t>RV</a:t>
            </a:r>
            <a:r>
              <a:rPr spc="-25" dirty="0"/>
              <a:t> </a:t>
            </a:r>
            <a:r>
              <a:rPr spc="-5" dirty="0"/>
              <a:t>College</a:t>
            </a:r>
            <a:r>
              <a:rPr spc="-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20" dirty="0"/>
              <a:t>Engin</a:t>
            </a:r>
            <a:fld id="{81D60167-4931-47E6-BA6A-407CBD079E47}" type="slidenum"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‹#›</a:t>
            </a:fld>
            <a:r>
              <a:rPr spc="-20" dirty="0"/>
              <a:t>eering, </a:t>
            </a:r>
            <a:r>
              <a:rPr spc="-5" dirty="0"/>
              <a:t>Bangalore-560059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AF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N V 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560B-C52B-482C-BE38-9DC6460FD488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35"/>
              </a:lnSpc>
            </a:pPr>
            <a:r>
              <a:rPr b="1" spc="-50" dirty="0">
                <a:latin typeface="Times New Roman"/>
                <a:cs typeface="Times New Roman"/>
              </a:rPr>
              <a:t>Dr.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GANGADHAR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ANGADI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spc="-5" dirty="0"/>
              <a:t>(GT&amp;TC,</a:t>
            </a:r>
            <a:r>
              <a:rPr spc="10" dirty="0"/>
              <a:t> </a:t>
            </a:r>
            <a:r>
              <a:rPr spc="-5" dirty="0"/>
              <a:t>BE,</a:t>
            </a:r>
            <a:r>
              <a:rPr spc="15" dirty="0"/>
              <a:t> </a:t>
            </a:r>
            <a:r>
              <a:rPr spc="-30" dirty="0"/>
              <a:t>MTech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PhD),</a:t>
            </a:r>
            <a:r>
              <a:rPr spc="-85" dirty="0"/>
              <a:t> </a:t>
            </a:r>
            <a:r>
              <a:rPr dirty="0"/>
              <a:t>Assistant</a:t>
            </a:r>
            <a:r>
              <a:rPr spc="-15" dirty="0"/>
              <a:t> </a:t>
            </a:r>
            <a:r>
              <a:rPr spc="-10" dirty="0"/>
              <a:t>Professor,</a:t>
            </a:r>
            <a:r>
              <a:rPr spc="-15" dirty="0"/>
              <a:t> </a:t>
            </a:r>
            <a:r>
              <a:rPr spc="-5" dirty="0"/>
              <a:t>Dept.</a:t>
            </a:r>
            <a:r>
              <a:rPr spc="10" dirty="0"/>
              <a:t> </a:t>
            </a:r>
            <a:r>
              <a:rPr dirty="0"/>
              <a:t>of</a:t>
            </a:r>
            <a:r>
              <a:rPr spc="-5" dirty="0"/>
              <a:t> Mech.</a:t>
            </a:r>
            <a:r>
              <a:rPr spc="40" dirty="0"/>
              <a:t> </a:t>
            </a:r>
            <a:r>
              <a:rPr dirty="0"/>
              <a:t>Engg., </a:t>
            </a:r>
            <a:r>
              <a:rPr spc="-70" dirty="0"/>
              <a:t>RV</a:t>
            </a:r>
            <a:r>
              <a:rPr spc="-25" dirty="0"/>
              <a:t> </a:t>
            </a:r>
            <a:r>
              <a:rPr spc="-5" dirty="0"/>
              <a:t>College</a:t>
            </a:r>
            <a:r>
              <a:rPr spc="-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20" dirty="0"/>
              <a:t>Engin</a:t>
            </a:r>
            <a:fld id="{81D60167-4931-47E6-BA6A-407CBD079E47}" type="slidenum"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‹#›</a:t>
            </a:fld>
            <a:r>
              <a:rPr spc="-20" dirty="0"/>
              <a:t>eering, </a:t>
            </a:r>
            <a:r>
              <a:rPr spc="-5" dirty="0"/>
              <a:t>Bangalore-560059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N V 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878C0-D08E-4F92-AE17-4EFF2B16A4A2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35"/>
              </a:lnSpc>
            </a:pPr>
            <a:r>
              <a:rPr b="1" spc="-50" dirty="0">
                <a:latin typeface="Times New Roman"/>
                <a:cs typeface="Times New Roman"/>
              </a:rPr>
              <a:t>Dr.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GANGADHAR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ANGADI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spc="-5" dirty="0"/>
              <a:t>(GT&amp;TC,</a:t>
            </a:r>
            <a:r>
              <a:rPr spc="10" dirty="0"/>
              <a:t> </a:t>
            </a:r>
            <a:r>
              <a:rPr spc="-5" dirty="0"/>
              <a:t>BE,</a:t>
            </a:r>
            <a:r>
              <a:rPr spc="15" dirty="0"/>
              <a:t> </a:t>
            </a:r>
            <a:r>
              <a:rPr spc="-30" dirty="0"/>
              <a:t>MTech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PhD),</a:t>
            </a:r>
            <a:r>
              <a:rPr spc="-85" dirty="0"/>
              <a:t> </a:t>
            </a:r>
            <a:r>
              <a:rPr dirty="0"/>
              <a:t>Assistant</a:t>
            </a:r>
            <a:r>
              <a:rPr spc="-15" dirty="0"/>
              <a:t> </a:t>
            </a:r>
            <a:r>
              <a:rPr spc="-10" dirty="0"/>
              <a:t>Professor,</a:t>
            </a:r>
            <a:r>
              <a:rPr spc="-15" dirty="0"/>
              <a:t> </a:t>
            </a:r>
            <a:r>
              <a:rPr spc="-5" dirty="0"/>
              <a:t>Dept.</a:t>
            </a:r>
            <a:r>
              <a:rPr spc="10" dirty="0"/>
              <a:t> </a:t>
            </a:r>
            <a:r>
              <a:rPr dirty="0"/>
              <a:t>of</a:t>
            </a:r>
            <a:r>
              <a:rPr spc="-5" dirty="0"/>
              <a:t> Mech.</a:t>
            </a:r>
            <a:r>
              <a:rPr spc="40" dirty="0"/>
              <a:t> </a:t>
            </a:r>
            <a:r>
              <a:rPr dirty="0"/>
              <a:t>Engg., </a:t>
            </a:r>
            <a:r>
              <a:rPr spc="-70" dirty="0"/>
              <a:t>RV</a:t>
            </a:r>
            <a:r>
              <a:rPr spc="-25" dirty="0"/>
              <a:t> </a:t>
            </a:r>
            <a:r>
              <a:rPr spc="-5" dirty="0"/>
              <a:t>College</a:t>
            </a:r>
            <a:r>
              <a:rPr spc="-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20" dirty="0"/>
              <a:t>Engin</a:t>
            </a:r>
            <a:fld id="{81D60167-4931-47E6-BA6A-407CBD079E47}" type="slidenum"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‹#›</a:t>
            </a:fld>
            <a:r>
              <a:rPr spc="-20" dirty="0"/>
              <a:t>eering, </a:t>
            </a:r>
            <a:r>
              <a:rPr spc="-5" dirty="0"/>
              <a:t>Bangalore-560059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32" y="0"/>
            <a:ext cx="12151360" cy="6842759"/>
          </a:xfrm>
          <a:custGeom>
            <a:avLst/>
            <a:gdLst/>
            <a:ahLst/>
            <a:cxnLst/>
            <a:rect l="l" t="t" r="r" b="b"/>
            <a:pathLst>
              <a:path w="12151360" h="6842759">
                <a:moveTo>
                  <a:pt x="0" y="6842759"/>
                </a:moveTo>
                <a:lnTo>
                  <a:pt x="12150852" y="6842759"/>
                </a:lnTo>
                <a:lnTo>
                  <a:pt x="12150852" y="0"/>
                </a:lnTo>
                <a:lnTo>
                  <a:pt x="0" y="0"/>
                </a:lnTo>
                <a:lnTo>
                  <a:pt x="0" y="6842759"/>
                </a:lnTo>
                <a:close/>
              </a:path>
            </a:pathLst>
          </a:custGeom>
          <a:ln w="76200">
            <a:solidFill>
              <a:srgbClr val="005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7032" y="720851"/>
            <a:ext cx="11196955" cy="0"/>
          </a:xfrm>
          <a:custGeom>
            <a:avLst/>
            <a:gdLst/>
            <a:ahLst/>
            <a:cxnLst/>
            <a:rect l="l" t="t" r="r" b="b"/>
            <a:pathLst>
              <a:path w="11196955">
                <a:moveTo>
                  <a:pt x="0" y="0"/>
                </a:moveTo>
                <a:lnTo>
                  <a:pt x="11196447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67333" y="252642"/>
            <a:ext cx="2177212" cy="21673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7512" y="56388"/>
            <a:ext cx="598932" cy="6111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9804" y="3049650"/>
            <a:ext cx="51523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AF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N V 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DAAB-2C5A-407F-B2E6-1D74A2F458AF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0121" y="6570996"/>
            <a:ext cx="11912600" cy="236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35"/>
              </a:lnSpc>
            </a:pPr>
            <a:r>
              <a:rPr b="1" spc="-50" dirty="0">
                <a:latin typeface="Times New Roman"/>
                <a:cs typeface="Times New Roman"/>
              </a:rPr>
              <a:t>Dr.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GANGADHAR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ANGADI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spc="-5" dirty="0"/>
              <a:t>(GT&amp;TC,</a:t>
            </a:r>
            <a:r>
              <a:rPr spc="10" dirty="0"/>
              <a:t> </a:t>
            </a:r>
            <a:r>
              <a:rPr spc="-5" dirty="0"/>
              <a:t>BE,</a:t>
            </a:r>
            <a:r>
              <a:rPr spc="15" dirty="0"/>
              <a:t> </a:t>
            </a:r>
            <a:r>
              <a:rPr spc="-30" dirty="0"/>
              <a:t>MTech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PhD),</a:t>
            </a:r>
            <a:r>
              <a:rPr spc="-85" dirty="0"/>
              <a:t> </a:t>
            </a:r>
            <a:r>
              <a:rPr dirty="0"/>
              <a:t>Assistant</a:t>
            </a:r>
            <a:r>
              <a:rPr spc="-15" dirty="0"/>
              <a:t> </a:t>
            </a:r>
            <a:r>
              <a:rPr spc="-10" dirty="0"/>
              <a:t>Professor,</a:t>
            </a:r>
            <a:r>
              <a:rPr spc="-15" dirty="0"/>
              <a:t> </a:t>
            </a:r>
            <a:r>
              <a:rPr spc="-5" dirty="0"/>
              <a:t>Dept.</a:t>
            </a:r>
            <a:r>
              <a:rPr spc="10" dirty="0"/>
              <a:t> </a:t>
            </a:r>
            <a:r>
              <a:rPr dirty="0"/>
              <a:t>of</a:t>
            </a:r>
            <a:r>
              <a:rPr spc="-5" dirty="0"/>
              <a:t> Mech.</a:t>
            </a:r>
            <a:r>
              <a:rPr spc="40" dirty="0"/>
              <a:t> </a:t>
            </a:r>
            <a:r>
              <a:rPr dirty="0"/>
              <a:t>Engg., </a:t>
            </a:r>
            <a:r>
              <a:rPr spc="-70" dirty="0"/>
              <a:t>RV</a:t>
            </a:r>
            <a:r>
              <a:rPr spc="-25" dirty="0"/>
              <a:t> </a:t>
            </a:r>
            <a:r>
              <a:rPr spc="-5" dirty="0"/>
              <a:t>College</a:t>
            </a:r>
            <a:r>
              <a:rPr spc="-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20" dirty="0"/>
              <a:t>Engin</a:t>
            </a:r>
            <a:fld id="{81D60167-4931-47E6-BA6A-407CBD079E47}" type="slidenum"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‹#›</a:t>
            </a:fld>
            <a:r>
              <a:rPr spc="-20" dirty="0"/>
              <a:t>eering, </a:t>
            </a:r>
            <a:r>
              <a:rPr spc="-5" dirty="0"/>
              <a:t>Bangalore-560059</a:t>
            </a:r>
            <a:endParaRPr sz="1000">
              <a:latin typeface="Trebuchet MS"/>
              <a:cs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 /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 /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 /><Relationship Id="rId1" Type="http://schemas.openxmlformats.org/officeDocument/2006/relationships/slideLayout" Target="../slideLayouts/slideLayout1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 /><Relationship Id="rId1" Type="http://schemas.openxmlformats.org/officeDocument/2006/relationships/slideLayout" Target="../slideLayouts/slideLayout1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 /><Relationship Id="rId2" Type="http://schemas.openxmlformats.org/officeDocument/2006/relationships/image" Target="../media/image44.jpg" /><Relationship Id="rId1" Type="http://schemas.openxmlformats.org/officeDocument/2006/relationships/slideLayout" Target="../slideLayouts/slideLayout1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 /><Relationship Id="rId1" Type="http://schemas.openxmlformats.org/officeDocument/2006/relationships/slideLayout" Target="../slideLayouts/slideLayout1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 /><Relationship Id="rId1" Type="http://schemas.openxmlformats.org/officeDocument/2006/relationships/slideLayout" Target="../slideLayouts/slideLayout1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 /><Relationship Id="rId2" Type="http://schemas.openxmlformats.org/officeDocument/2006/relationships/image" Target="../media/image58.jpg" /><Relationship Id="rId1" Type="http://schemas.openxmlformats.org/officeDocument/2006/relationships/slideLayout" Target="../slideLayouts/slideLayout1.xml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0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4" y="0"/>
            <a:ext cx="12268204" cy="6934195"/>
            <a:chOff x="-38104" y="0"/>
            <a:chExt cx="12268204" cy="69341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5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76200">
              <a:solidFill>
                <a:srgbClr val="005792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138"/>
              <a:ext cx="5682615" cy="3926844"/>
            </a:xfrm>
            <a:custGeom>
              <a:avLst/>
              <a:gdLst/>
              <a:ahLst/>
              <a:cxnLst/>
              <a:rect l="l" t="t" r="r" b="b"/>
              <a:pathLst>
                <a:path w="5682615" h="3926840">
                  <a:moveTo>
                    <a:pt x="5682615" y="0"/>
                  </a:moveTo>
                  <a:lnTo>
                    <a:pt x="0" y="0"/>
                  </a:lnTo>
                  <a:lnTo>
                    <a:pt x="0" y="3926638"/>
                  </a:lnTo>
                  <a:lnTo>
                    <a:pt x="5682615" y="0"/>
                  </a:lnTo>
                  <a:close/>
                </a:path>
              </a:pathLst>
            </a:custGeom>
            <a:solidFill>
              <a:srgbClr val="005792"/>
            </a:solidFill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517" y="251454"/>
              <a:ext cx="1120145" cy="11170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8513" y="810773"/>
              <a:ext cx="88389" cy="899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16512" y="385316"/>
            <a:ext cx="2115819" cy="7880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696" marR="5078">
              <a:lnSpc>
                <a:spcPts val="2900"/>
              </a:lnSpc>
              <a:spcBef>
                <a:spcPts val="360"/>
              </a:spcBef>
            </a:pPr>
            <a:r>
              <a:rPr b="1" sz="2550">
                <a:solidFill>
                  <a:srgbClr val="FFFFFF"/>
                </a:solidFill>
                <a:latin typeface="Arial"/>
                <a:cs typeface="Arial"/>
              </a:rPr>
              <a:t>RV</a:t>
            </a:r>
            <a:r>
              <a:rPr b="1" sz="25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z="2550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r>
              <a:rPr b="1" sz="25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z="255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b="1" sz="25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z="255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65315" y="234515"/>
            <a:ext cx="2210432" cy="30416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25"/>
              </a:spcBef>
            </a:pPr>
            <a:r>
              <a:rPr i="1" sz="1800">
                <a:solidFill>
                  <a:srgbClr val="422C75"/>
                </a:solidFill>
                <a:latin typeface="Arial"/>
                <a:cs typeface="Arial"/>
              </a:rPr>
              <a:t>Go,</a:t>
            </a:r>
            <a:r>
              <a:rPr i="1" sz="1800">
                <a:solidFill>
                  <a:srgbClr val="422C75"/>
                </a:solidFill>
                <a:latin typeface="Arial"/>
                <a:cs typeface="Arial"/>
              </a:rPr>
              <a:t> </a:t>
            </a:r>
            <a:r>
              <a:rPr i="1" sz="1800">
                <a:solidFill>
                  <a:srgbClr val="422C75"/>
                </a:solidFill>
                <a:latin typeface="Arial"/>
                <a:cs typeface="Arial"/>
              </a:rPr>
              <a:t>change</a:t>
            </a:r>
            <a:r>
              <a:rPr i="1" sz="1800">
                <a:solidFill>
                  <a:srgbClr val="422C75"/>
                </a:solidFill>
                <a:latin typeface="Arial"/>
                <a:cs typeface="Arial"/>
              </a:rPr>
              <a:t> </a:t>
            </a:r>
            <a:r>
              <a:rPr i="1" sz="1800">
                <a:solidFill>
                  <a:srgbClr val="422C75"/>
                </a:solidFill>
                <a:latin typeface="Arial"/>
                <a:cs typeface="Arial"/>
              </a:rPr>
              <a:t>the</a:t>
            </a:r>
            <a:r>
              <a:rPr i="1" sz="1800">
                <a:solidFill>
                  <a:srgbClr val="422C75"/>
                </a:solidFill>
                <a:latin typeface="Arial"/>
                <a:cs typeface="Arial"/>
              </a:rPr>
              <a:t> </a:t>
            </a:r>
            <a:r>
              <a:rPr i="1" sz="1800">
                <a:solidFill>
                  <a:srgbClr val="422C75"/>
                </a:solidFill>
                <a:latin typeface="Arial"/>
                <a:cs typeface="Arial"/>
              </a:rPr>
              <a:t>world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966" y="1629430"/>
            <a:ext cx="11838309" cy="497058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R="69219" algn="ctr">
              <a:lnSpc>
                <a:spcPct val="100000"/>
              </a:lnSpc>
              <a:spcBef>
                <a:spcPts val="1060"/>
              </a:spcBef>
            </a:pPr>
            <a:r>
              <a:rPr b="1" sz="4000">
                <a:latin typeface="Times New Roman"/>
                <a:cs typeface="Times New Roman"/>
              </a:rPr>
              <a:t>CAEG(21ME16/26</a:t>
            </a:r>
            <a:r>
              <a:rPr sz="400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  <a:p>
            <a:pPr marL="1615436" marR="1685283" algn="ctr">
              <a:lnSpc>
                <a:spcPct val="120000"/>
              </a:lnSpc>
              <a:spcBef>
                <a:spcPts val="5"/>
              </a:spcBef>
            </a:pPr>
            <a:r>
              <a:rPr b="1" sz="4000">
                <a:latin typeface="Times New Roman"/>
                <a:cs typeface="Times New Roman"/>
              </a:rPr>
              <a:t>Computer</a:t>
            </a:r>
            <a:r>
              <a:rPr b="1" sz="4000">
                <a:latin typeface="Times New Roman"/>
                <a:cs typeface="Times New Roman"/>
              </a:rPr>
              <a:t> </a:t>
            </a:r>
            <a:r>
              <a:rPr b="1" sz="4000">
                <a:latin typeface="Times New Roman"/>
                <a:cs typeface="Times New Roman"/>
              </a:rPr>
              <a:t>Aided</a:t>
            </a:r>
            <a:r>
              <a:rPr b="1" sz="4000">
                <a:latin typeface="Times New Roman"/>
                <a:cs typeface="Times New Roman"/>
              </a:rPr>
              <a:t> </a:t>
            </a:r>
            <a:r>
              <a:rPr b="1" sz="4000">
                <a:latin typeface="Times New Roman"/>
                <a:cs typeface="Times New Roman"/>
              </a:rPr>
              <a:t>Engineer</a:t>
            </a:r>
            <a:r>
              <a:rPr b="1" sz="4000">
                <a:latin typeface="Times New Roman"/>
                <a:cs typeface="Times New Roman"/>
              </a:rPr>
              <a:t>i</a:t>
            </a:r>
            <a:r>
              <a:rPr b="1" sz="4000">
                <a:latin typeface="Times New Roman"/>
                <a:cs typeface="Times New Roman"/>
              </a:rPr>
              <a:t>ng</a:t>
            </a:r>
            <a:r>
              <a:rPr b="1" sz="4000">
                <a:latin typeface="Times New Roman"/>
                <a:cs typeface="Times New Roman"/>
              </a:rPr>
              <a:t> </a:t>
            </a:r>
            <a:r>
              <a:rPr b="1" sz="4000">
                <a:latin typeface="Times New Roman"/>
                <a:cs typeface="Times New Roman"/>
              </a:rPr>
              <a:t>Graphics  </a:t>
            </a:r>
            <a:r>
              <a:rPr b="1" sz="4000">
                <a:latin typeface="Times New Roman"/>
                <a:cs typeface="Times New Roman"/>
              </a:rPr>
              <a:t>(Solutions)</a:t>
            </a:r>
            <a:endParaRPr sz="4000">
              <a:latin typeface="Times New Roman"/>
              <a:cs typeface="Times New Roman"/>
            </a:endParaRPr>
          </a:p>
          <a:p>
            <a:pPr marL="17147" algn="ctr">
              <a:lnSpc>
                <a:spcPct val="100000"/>
              </a:lnSpc>
              <a:spcBef>
                <a:spcPts val="5"/>
              </a:spcBef>
            </a:pPr>
            <a:r>
              <a:rPr b="1" sz="2400">
                <a:latin typeface="Times New Roman"/>
                <a:cs typeface="Times New Roman"/>
              </a:rPr>
              <a:t>Dr.</a:t>
            </a:r>
            <a:r>
              <a:rPr b="1" sz="2400">
                <a:latin typeface="Times New Roman"/>
                <a:cs typeface="Times New Roman"/>
              </a:rPr>
              <a:t> </a:t>
            </a:r>
            <a:r>
              <a:rPr b="1" sz="2400">
                <a:latin typeface="Times New Roman"/>
                <a:cs typeface="Times New Roman"/>
              </a:rPr>
              <a:t>N V N </a:t>
            </a:r>
            <a:r>
              <a:rPr b="1" sz="2400">
                <a:latin typeface="Times New Roman"/>
                <a:cs typeface="Times New Roman"/>
              </a:rPr>
              <a:t>Aradhya</a:t>
            </a:r>
            <a:r>
              <a:rPr b="1" sz="2400">
                <a:latin typeface="Times New Roman"/>
                <a:cs typeface="Times New Roman"/>
              </a:rPr>
              <a:t> </a:t>
            </a:r>
            <a:endParaRPr b="1" sz="2400">
              <a:latin typeface="Times New Roman"/>
              <a:cs typeface="Times New Roman"/>
            </a:endParaRPr>
          </a:p>
          <a:p>
            <a:pPr marL="17147" algn="ctr">
              <a:lnSpc>
                <a:spcPct val="100000"/>
              </a:lnSpc>
              <a:spcBef>
                <a:spcPts val="5"/>
              </a:spcBef>
            </a:pPr>
            <a:r>
              <a:rPr sz="2400">
                <a:latin typeface="Times New Roman"/>
                <a:cs typeface="Times New Roman"/>
              </a:rPr>
              <a:t>Professor</a:t>
            </a:r>
            <a:r>
              <a:rPr sz="240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7147" algn="ctr">
              <a:lnSpc>
                <a:spcPct val="100000"/>
              </a:lnSpc>
              <a:spcBef>
                <a:spcPts val="5"/>
              </a:spcBef>
            </a:pPr>
            <a:r>
              <a:rPr sz="240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Department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of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Mechanical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Engineering,</a:t>
            </a:r>
            <a:endParaRPr sz="2400">
              <a:latin typeface="Times New Roman"/>
              <a:cs typeface="Times New Roman"/>
            </a:endParaRPr>
          </a:p>
          <a:p>
            <a:pPr marL="22226" algn="ctr">
              <a:lnSpc>
                <a:spcPct val="100000"/>
              </a:lnSpc>
            </a:pPr>
            <a:r>
              <a:rPr sz="2400">
                <a:latin typeface="Times New Roman"/>
                <a:cs typeface="Times New Roman"/>
              </a:rPr>
              <a:t>R</a:t>
            </a:r>
            <a:r>
              <a:rPr sz="2400">
                <a:latin typeface="Times New Roman"/>
                <a:cs typeface="Times New Roman"/>
              </a:rPr>
              <a:t>V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Col</a:t>
            </a:r>
            <a:r>
              <a:rPr sz="2400">
                <a:latin typeface="Times New Roman"/>
                <a:cs typeface="Times New Roman"/>
              </a:rPr>
              <a:t>l</a:t>
            </a:r>
            <a:r>
              <a:rPr sz="2400">
                <a:latin typeface="Times New Roman"/>
                <a:cs typeface="Times New Roman"/>
              </a:rPr>
              <a:t>ege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of En</a:t>
            </a:r>
            <a:r>
              <a:rPr sz="2400">
                <a:latin typeface="Times New Roman"/>
                <a:cs typeface="Times New Roman"/>
              </a:rPr>
              <a:t>g</a:t>
            </a:r>
            <a:r>
              <a:rPr sz="2400">
                <a:latin typeface="Times New Roman"/>
                <a:cs typeface="Times New Roman"/>
              </a:rPr>
              <a:t>i</a:t>
            </a:r>
            <a:r>
              <a:rPr sz="2400">
                <a:latin typeface="Times New Roman"/>
                <a:cs typeface="Times New Roman"/>
              </a:rPr>
              <a:t>n</a:t>
            </a:r>
            <a:r>
              <a:rPr sz="2400">
                <a:latin typeface="Times New Roman"/>
                <a:cs typeface="Times New Roman"/>
              </a:rPr>
              <a:t>e</a:t>
            </a:r>
            <a:r>
              <a:rPr sz="2400">
                <a:latin typeface="Times New Roman"/>
                <a:cs typeface="Times New Roman"/>
              </a:rPr>
              <a:t>e</a:t>
            </a:r>
            <a:r>
              <a:rPr sz="2400">
                <a:latin typeface="Times New Roman"/>
                <a:cs typeface="Times New Roman"/>
              </a:rPr>
              <a:t>r</a:t>
            </a:r>
            <a:r>
              <a:rPr sz="2400">
                <a:latin typeface="Times New Roman"/>
                <a:cs typeface="Times New Roman"/>
              </a:rPr>
              <a:t>i</a:t>
            </a:r>
            <a:r>
              <a:rPr sz="240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  <a:p>
            <a:pPr marL="19045" algn="ctr">
              <a:lnSpc>
                <a:spcPct val="100000"/>
              </a:lnSpc>
              <a:spcBef>
                <a:spcPts val="5"/>
              </a:spcBef>
            </a:pPr>
            <a:r>
              <a:rPr sz="2400">
                <a:latin typeface="Times New Roman"/>
                <a:cs typeface="Times New Roman"/>
              </a:rPr>
              <a:t>Bangaluru-560059</a:t>
            </a:r>
            <a:endParaRPr sz="2400">
              <a:latin typeface="Times New Roman"/>
              <a:cs typeface="Times New Roman"/>
            </a:endParaRPr>
          </a:p>
          <a:p>
            <a:pPr marL="19045" algn="ctr"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R="5078" algn="ctr">
              <a:lnSpc>
                <a:spcPct val="100000"/>
              </a:lnSpc>
              <a:spcBef>
                <a:spcPts val="1695"/>
              </a:spcBef>
            </a:pPr>
            <a:r>
              <a:rPr b="1" sz="2000">
                <a:latin typeface="Times New Roman"/>
                <a:cs typeface="Times New Roman"/>
              </a:rPr>
              <a:t>Mobile:</a:t>
            </a:r>
            <a:r>
              <a:rPr b="1" sz="200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9448180450</a:t>
            </a:r>
            <a:r>
              <a:rPr sz="2000">
                <a:latin typeface="Times New Roman"/>
                <a:cs typeface="Times New Roman"/>
              </a:rPr>
              <a:t>	</a:t>
            </a:r>
            <a:r>
              <a:rPr b="1" sz="2000">
                <a:latin typeface="Times New Roman"/>
                <a:cs typeface="Times New Roman"/>
              </a:rPr>
              <a:t>Email:</a:t>
            </a:r>
            <a:r>
              <a:rPr sz="2000">
                <a:latin typeface="Times New Roman"/>
                <a:cs typeface="Times New Roman"/>
              </a:rPr>
              <a:t>nanjundaradhya</a:t>
            </a:r>
            <a:r>
              <a:rPr sz="2000">
                <a:latin typeface="Times New Roman"/>
                <a:cs typeface="Times New Roman"/>
              </a:rPr>
              <a:t>@rv</a:t>
            </a:r>
            <a:r>
              <a:rPr sz="2000">
                <a:latin typeface="Times New Roman"/>
                <a:cs typeface="Times New Roman"/>
              </a:rPr>
              <a:t>ce</a:t>
            </a:r>
            <a:r>
              <a:rPr sz="1500" baseline="-16666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2000">
                <a:latin typeface="Times New Roman"/>
                <a:cs typeface="Times New Roman"/>
              </a:rPr>
              <a:t>.edu.in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147562"/>
            <a:ext cx="11198218" cy="5378448"/>
            <a:chOff x="597410" y="1147562"/>
            <a:chExt cx="11198218" cy="5378448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4547" y="1147562"/>
              <a:ext cx="3582339" cy="46985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17956" y="157678"/>
            <a:ext cx="4189725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Projections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Straight</a:t>
            </a:r>
            <a:r>
              <a:rPr sz="2800"/>
              <a:t> </a:t>
            </a:r>
            <a:r>
              <a:rPr sz="2800"/>
              <a:t>Lines.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1641" y="3008830"/>
            <a:ext cx="4315466" cy="6349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/>
              <a:t>Projections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887262"/>
            <a:ext cx="11198218" cy="5638804"/>
            <a:chOff x="597410" y="887262"/>
            <a:chExt cx="11198218" cy="5638804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3572" y="887262"/>
              <a:ext cx="7859324" cy="55117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00116" y="157678"/>
            <a:ext cx="3025140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 Planes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944398"/>
            <a:ext cx="11198218" cy="5581654"/>
            <a:chOff x="597410" y="944398"/>
            <a:chExt cx="11198218" cy="5581654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6992" y="944398"/>
              <a:ext cx="7789073" cy="539544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00116" y="157678"/>
            <a:ext cx="3025140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 Planes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899917"/>
            <a:ext cx="11198218" cy="5626093"/>
            <a:chOff x="597410" y="899917"/>
            <a:chExt cx="11198218" cy="5626093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932" y="899917"/>
              <a:ext cx="8472975" cy="54495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00116" y="157678"/>
            <a:ext cx="3025140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 Planes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246430"/>
            <a:ext cx="11198218" cy="5279384"/>
            <a:chOff x="597410" y="1246430"/>
            <a:chExt cx="11198218" cy="5279384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0034" y="1968661"/>
              <a:ext cx="7297256" cy="40953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474" y="1246430"/>
              <a:ext cx="9499750" cy="42756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00116" y="157678"/>
            <a:ext cx="3025140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Projections</a:t>
            </a:r>
            <a:r>
              <a:rPr sz="2800"/>
              <a:t> </a:t>
            </a:r>
            <a:r>
              <a:rPr sz="2800"/>
              <a:t>of Planes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431094" y="3120646"/>
            <a:ext cx="940435" cy="2393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b="1" sz="1400">
                <a:latin typeface="Times New Roman"/>
                <a:cs typeface="Times New Roman"/>
              </a:rPr>
              <a:t>P</a:t>
            </a:r>
            <a:r>
              <a:rPr b="1" sz="1400">
                <a:latin typeface="Times New Roman"/>
                <a:cs typeface="Times New Roman"/>
              </a:rPr>
              <a:t>r</a:t>
            </a:r>
            <a:r>
              <a:rPr b="1" sz="1400">
                <a:latin typeface="Times New Roman"/>
                <a:cs typeface="Times New Roman"/>
              </a:rPr>
              <a:t>oblem</a:t>
            </a:r>
            <a:r>
              <a:rPr b="1" sz="1400">
                <a:latin typeface="Times New Roman"/>
                <a:cs typeface="Times New Roman"/>
              </a:rPr>
              <a:t> </a:t>
            </a:r>
            <a:r>
              <a:rPr b="1" sz="1400">
                <a:latin typeface="Times New Roman"/>
                <a:cs typeface="Times New Roman"/>
              </a:rPr>
              <a:t>4.6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752856"/>
            <a:ext cx="11198218" cy="5773419"/>
            <a:chOff x="597410" y="752856"/>
            <a:chExt cx="11198218" cy="5773419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2616" y="1499001"/>
              <a:ext cx="7081214" cy="47322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752856"/>
              <a:ext cx="10852402" cy="73914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00116" y="157678"/>
            <a:ext cx="3025140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Projections</a:t>
            </a:r>
            <a:r>
              <a:rPr sz="2800"/>
              <a:t> </a:t>
            </a:r>
            <a:r>
              <a:rPr sz="2800"/>
              <a:t>of Planes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068269"/>
            <a:ext cx="11198218" cy="5457825"/>
            <a:chOff x="597410" y="1068269"/>
            <a:chExt cx="11198218" cy="5457825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0932" y="1722425"/>
              <a:ext cx="8163506" cy="46920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588" y="1068269"/>
              <a:ext cx="10633736" cy="4923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00116" y="157678"/>
            <a:ext cx="3025140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Projections</a:t>
            </a:r>
            <a:r>
              <a:rPr sz="2800"/>
              <a:t> </a:t>
            </a:r>
            <a:r>
              <a:rPr sz="2800"/>
              <a:t>of Planes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861059"/>
            <a:ext cx="11198218" cy="5664840"/>
            <a:chOff x="597410" y="861059"/>
            <a:chExt cx="11198218" cy="5664840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250" y="913897"/>
              <a:ext cx="9222316" cy="54660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8512" y="861059"/>
              <a:ext cx="1304920" cy="307976"/>
            </a:xfrm>
            <a:custGeom>
              <a:avLst/>
              <a:gdLst/>
              <a:ahLst/>
              <a:cxnLst/>
              <a:rect l="l" t="t" r="r" b="b"/>
              <a:pathLst>
                <a:path w="1304925" h="307975">
                  <a:moveTo>
                    <a:pt x="1304544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304544" y="307848"/>
                  </a:lnTo>
                  <a:lnTo>
                    <a:pt x="1304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00116" y="157678"/>
            <a:ext cx="3025140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Projections</a:t>
            </a:r>
            <a:r>
              <a:rPr sz="2800"/>
              <a:t> </a:t>
            </a:r>
            <a:r>
              <a:rPr sz="2800"/>
              <a:t>of Planes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332100" y="887736"/>
            <a:ext cx="940435" cy="2393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b="1" sz="1400">
                <a:latin typeface="Times New Roman"/>
                <a:cs typeface="Times New Roman"/>
              </a:rPr>
              <a:t>P</a:t>
            </a:r>
            <a:r>
              <a:rPr b="1" sz="1400">
                <a:latin typeface="Times New Roman"/>
                <a:cs typeface="Times New Roman"/>
              </a:rPr>
              <a:t>r</a:t>
            </a:r>
            <a:r>
              <a:rPr b="1" sz="1400">
                <a:latin typeface="Times New Roman"/>
                <a:cs typeface="Times New Roman"/>
              </a:rPr>
              <a:t>oblem</a:t>
            </a:r>
            <a:r>
              <a:rPr b="1" sz="1400">
                <a:latin typeface="Times New Roman"/>
                <a:cs typeface="Times New Roman"/>
              </a:rPr>
              <a:t> </a:t>
            </a:r>
            <a:r>
              <a:rPr b="1" sz="1400">
                <a:latin typeface="Times New Roman"/>
                <a:cs typeface="Times New Roman"/>
              </a:rPr>
              <a:t>4.9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886969"/>
            <a:ext cx="11198218" cy="5638804"/>
            <a:chOff x="597410" y="886969"/>
            <a:chExt cx="11198218" cy="5638804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480" y="935175"/>
              <a:ext cx="9048550" cy="52888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2228" y="886969"/>
              <a:ext cx="1304920" cy="307976"/>
            </a:xfrm>
            <a:custGeom>
              <a:avLst/>
              <a:gdLst/>
              <a:ahLst/>
              <a:cxnLst/>
              <a:rect l="l" t="t" r="r" b="b"/>
              <a:pathLst>
                <a:path w="1304925" h="307975">
                  <a:moveTo>
                    <a:pt x="1304544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304544" y="307848"/>
                  </a:lnTo>
                  <a:lnTo>
                    <a:pt x="1304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00116" y="157678"/>
            <a:ext cx="3025140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Projections</a:t>
            </a:r>
            <a:r>
              <a:rPr sz="2800"/>
              <a:t> </a:t>
            </a:r>
            <a:r>
              <a:rPr sz="2800"/>
              <a:t>of Planes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255569" y="914776"/>
            <a:ext cx="1029969" cy="2393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b="1" sz="1400">
                <a:latin typeface="Times New Roman"/>
                <a:cs typeface="Times New Roman"/>
              </a:rPr>
              <a:t>P</a:t>
            </a:r>
            <a:r>
              <a:rPr b="1" sz="1400">
                <a:latin typeface="Times New Roman"/>
                <a:cs typeface="Times New Roman"/>
              </a:rPr>
              <a:t>r</a:t>
            </a:r>
            <a:r>
              <a:rPr b="1" sz="1400">
                <a:latin typeface="Times New Roman"/>
                <a:cs typeface="Times New Roman"/>
              </a:rPr>
              <a:t>oblem</a:t>
            </a:r>
            <a:r>
              <a:rPr b="1" sz="1400">
                <a:latin typeface="Times New Roman"/>
                <a:cs typeface="Times New Roman"/>
              </a:rPr>
              <a:t> </a:t>
            </a:r>
            <a:r>
              <a:rPr b="1" sz="1400">
                <a:latin typeface="Times New Roman"/>
                <a:cs typeface="Times New Roman"/>
              </a:rPr>
              <a:t>4.10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1639" y="3143194"/>
            <a:ext cx="4260856" cy="6349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/>
              <a:t>Projections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1372" y="3062980"/>
            <a:ext cx="4262125" cy="6349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/>
              <a:t>Projections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Solids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18407" y="157678"/>
            <a:ext cx="2988947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Solids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871" y="799039"/>
            <a:ext cx="11035028" cy="8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5.1:</a:t>
            </a:r>
            <a:r>
              <a:rPr b="1"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square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prism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sides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30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60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length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rests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 </a:t>
            </a:r>
            <a:r>
              <a:rPr sz="1800">
                <a:latin typeface="Cambria"/>
                <a:cs typeface="Cambria"/>
              </a:rPr>
              <a:t>which </a:t>
            </a:r>
            <a:r>
              <a:rPr sz="1800">
                <a:latin typeface="Cambria"/>
                <a:cs typeface="Cambria"/>
              </a:rPr>
              <a:t>is inclined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30</a:t>
            </a:r>
            <a:r>
              <a:rPr sz="1800" baseline="25462">
                <a:latin typeface="Cambria"/>
                <a:cs typeface="Cambria"/>
              </a:rPr>
              <a:t>0  </a:t>
            </a:r>
            <a:r>
              <a:rPr sz="1800">
                <a:latin typeface="Cambria"/>
                <a:cs typeface="Cambria"/>
              </a:rPr>
              <a:t>to  </a:t>
            </a:r>
            <a:r>
              <a:rPr sz="1800">
                <a:latin typeface="Cambria"/>
                <a:cs typeface="Cambria"/>
              </a:rPr>
              <a:t>VP.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its projections </a:t>
            </a:r>
            <a:r>
              <a:rPr sz="1800">
                <a:latin typeface="Cambria"/>
                <a:cs typeface="Cambria"/>
              </a:rPr>
              <a:t>when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is inclined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 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5042" y="1529097"/>
            <a:ext cx="8583913" cy="484427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815307"/>
            <a:ext cx="11198218" cy="4711065"/>
            <a:chOff x="597410" y="1815307"/>
            <a:chExt cx="11198218" cy="4711065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6231" y="1815307"/>
              <a:ext cx="8391576" cy="459920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18407" y="157678"/>
            <a:ext cx="2988947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Solids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871" y="893136"/>
            <a:ext cx="11035028" cy="849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5.2:</a:t>
            </a:r>
            <a:r>
              <a:rPr b="1"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square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prism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sides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30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60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length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rests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corners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such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way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that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inclined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HP.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Draw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projections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when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inclined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30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VP.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18407" y="157678"/>
            <a:ext cx="2988947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Projections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Solids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34871" y="893136"/>
            <a:ext cx="11033759" cy="112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5.3: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pentagonal </a:t>
            </a:r>
            <a:r>
              <a:rPr sz="1800">
                <a:latin typeface="Cambria"/>
                <a:cs typeface="Cambria"/>
              </a:rPr>
              <a:t>prism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sides  </a:t>
            </a:r>
            <a:r>
              <a:rPr sz="1800">
                <a:latin typeface="Cambria"/>
                <a:cs typeface="Cambria"/>
              </a:rPr>
              <a:t>25mm and 60mm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length </a:t>
            </a:r>
            <a:r>
              <a:rPr sz="1800">
                <a:latin typeface="Cambria"/>
                <a:cs typeface="Cambria"/>
              </a:rPr>
              <a:t>rests 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one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corners </a:t>
            </a:r>
            <a:r>
              <a:rPr sz="1800">
                <a:latin typeface="Cambria"/>
                <a:cs typeface="Cambria"/>
              </a:rPr>
              <a:t>such </a:t>
            </a:r>
            <a:r>
              <a:rPr sz="1800">
                <a:latin typeface="Cambria"/>
                <a:cs typeface="Cambria"/>
              </a:rPr>
              <a:t>that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two 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 </a:t>
            </a:r>
            <a:r>
              <a:rPr sz="1800">
                <a:latin typeface="Cambria"/>
                <a:cs typeface="Cambria"/>
              </a:rPr>
              <a:t>containing the </a:t>
            </a:r>
            <a:r>
              <a:rPr sz="1800">
                <a:latin typeface="Cambria"/>
                <a:cs typeface="Cambria"/>
              </a:rPr>
              <a:t>corner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which </a:t>
            </a:r>
            <a:r>
              <a:rPr sz="1800">
                <a:latin typeface="Cambria"/>
                <a:cs typeface="Cambria"/>
              </a:rPr>
              <a:t>it </a:t>
            </a:r>
            <a:r>
              <a:rPr sz="1800">
                <a:latin typeface="Cambria"/>
                <a:cs typeface="Cambria"/>
              </a:rPr>
              <a:t>rests </a:t>
            </a:r>
            <a:r>
              <a:rPr sz="1800">
                <a:latin typeface="Cambria"/>
                <a:cs typeface="Cambria"/>
              </a:rPr>
              <a:t>make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equal </a:t>
            </a:r>
            <a:r>
              <a:rPr sz="1800">
                <a:latin typeface="Cambria"/>
                <a:cs typeface="Cambria"/>
              </a:rPr>
              <a:t>inclinations </a:t>
            </a:r>
            <a:r>
              <a:rPr sz="1800">
                <a:latin typeface="Cambria"/>
                <a:cs typeface="Cambria"/>
              </a:rPr>
              <a:t>with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projections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when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is inclined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40</a:t>
            </a:r>
            <a:r>
              <a:rPr sz="1800" baseline="25462">
                <a:latin typeface="Cambria"/>
                <a:cs typeface="Cambria"/>
              </a:rPr>
              <a:t>0  </a:t>
            </a:r>
            <a:r>
              <a:rPr sz="1800">
                <a:latin typeface="Cambria"/>
                <a:cs typeface="Cambria"/>
              </a:rPr>
              <a:t>to 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appears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inclined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XY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line.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7333" y="2007100"/>
            <a:ext cx="7818122" cy="441349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18407" y="157678"/>
            <a:ext cx="2988947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Projections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Solids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34871" y="893136"/>
            <a:ext cx="11033759" cy="112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5.5: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hexagonal  </a:t>
            </a:r>
            <a:r>
              <a:rPr sz="1800">
                <a:latin typeface="Cambria"/>
                <a:cs typeface="Cambria"/>
              </a:rPr>
              <a:t>prism 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sides </a:t>
            </a:r>
            <a:r>
              <a:rPr sz="1800">
                <a:latin typeface="Cambria"/>
                <a:cs typeface="Cambria"/>
              </a:rPr>
              <a:t>25mm and </a:t>
            </a:r>
            <a:r>
              <a:rPr sz="1800">
                <a:latin typeface="Cambria"/>
                <a:cs typeface="Cambria"/>
              </a:rPr>
              <a:t>50mm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length </a:t>
            </a:r>
            <a:r>
              <a:rPr sz="1800">
                <a:latin typeface="Cambria"/>
                <a:cs typeface="Cambria"/>
              </a:rPr>
              <a:t>rests 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one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corners </a:t>
            </a:r>
            <a:r>
              <a:rPr sz="1800">
                <a:latin typeface="Cambria"/>
                <a:cs typeface="Cambria"/>
              </a:rPr>
              <a:t>such </a:t>
            </a:r>
            <a:r>
              <a:rPr sz="1800">
                <a:latin typeface="Cambria"/>
                <a:cs typeface="Cambria"/>
              </a:rPr>
              <a:t>that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two 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 </a:t>
            </a:r>
            <a:r>
              <a:rPr sz="1800">
                <a:latin typeface="Cambria"/>
                <a:cs typeface="Cambria"/>
              </a:rPr>
              <a:t>containing the </a:t>
            </a:r>
            <a:r>
              <a:rPr sz="1800">
                <a:latin typeface="Cambria"/>
                <a:cs typeface="Cambria"/>
              </a:rPr>
              <a:t>corner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which </a:t>
            </a:r>
            <a:r>
              <a:rPr sz="1800">
                <a:latin typeface="Cambria"/>
                <a:cs typeface="Cambria"/>
              </a:rPr>
              <a:t>it </a:t>
            </a:r>
            <a:r>
              <a:rPr sz="1800">
                <a:latin typeface="Cambria"/>
                <a:cs typeface="Cambria"/>
              </a:rPr>
              <a:t>rests </a:t>
            </a:r>
            <a:r>
              <a:rPr sz="1800">
                <a:latin typeface="Cambria"/>
                <a:cs typeface="Cambria"/>
              </a:rPr>
              <a:t>make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equal </a:t>
            </a:r>
            <a:r>
              <a:rPr sz="1800">
                <a:latin typeface="Cambria"/>
                <a:cs typeface="Cambria"/>
              </a:rPr>
              <a:t>inclinations </a:t>
            </a:r>
            <a:r>
              <a:rPr sz="1800">
                <a:latin typeface="Cambria"/>
                <a:cs typeface="Cambria"/>
              </a:rPr>
              <a:t>with </a:t>
            </a:r>
            <a:r>
              <a:rPr sz="1800">
                <a:latin typeface="Cambria"/>
                <a:cs typeface="Cambria"/>
              </a:rPr>
              <a:t>HP.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projections </a:t>
            </a:r>
            <a:r>
              <a:rPr sz="1800">
                <a:latin typeface="Cambria"/>
                <a:cs typeface="Cambria"/>
              </a:rPr>
              <a:t>when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is </a:t>
            </a:r>
            <a:r>
              <a:rPr sz="1800">
                <a:latin typeface="Cambria"/>
                <a:cs typeface="Cambria"/>
              </a:rPr>
              <a:t>inclined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40</a:t>
            </a:r>
            <a:r>
              <a:rPr sz="1800" baseline="25462">
                <a:latin typeface="Cambria"/>
                <a:cs typeface="Cambria"/>
              </a:rPr>
              <a:t>0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30</a:t>
            </a:r>
            <a:r>
              <a:rPr sz="1800" baseline="25462">
                <a:latin typeface="Cambria"/>
                <a:cs typeface="Cambria"/>
              </a:rPr>
              <a:t>0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VP.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176" y="1778500"/>
            <a:ext cx="7395971" cy="460856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708374"/>
            <a:ext cx="11198218" cy="4817747"/>
            <a:chOff x="597410" y="1708374"/>
            <a:chExt cx="11198218" cy="4817747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4038" y="1708374"/>
              <a:ext cx="7130076" cy="45476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18407" y="157678"/>
            <a:ext cx="2988947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Projections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Solids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4871" y="893136"/>
            <a:ext cx="11032489" cy="575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5.6:</a:t>
            </a:r>
            <a:r>
              <a:rPr b="1"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triangular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pyramid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30</a:t>
            </a:r>
            <a:r>
              <a:rPr sz="1800">
                <a:latin typeface="Cambria"/>
                <a:cs typeface="Cambria"/>
              </a:rPr>
              <a:t> 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edges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50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length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rests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one</a:t>
            </a:r>
            <a:endParaRPr sz="1800">
              <a:latin typeface="Cambria"/>
              <a:cs typeface="Cambria"/>
            </a:endParaRPr>
          </a:p>
          <a:p>
            <a:pPr marL="38104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slant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edges.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Draw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projection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pyramid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when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inclined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>
                <a:latin typeface="Cambria"/>
                <a:cs typeface="Cambria"/>
              </a:rPr>
              <a:t>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18407" y="157678"/>
            <a:ext cx="2988947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Solids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871" y="893136"/>
            <a:ext cx="11035028" cy="849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5.7: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square </a:t>
            </a:r>
            <a:r>
              <a:rPr sz="1800">
                <a:latin typeface="Cambria"/>
                <a:cs typeface="Cambria"/>
              </a:rPr>
              <a:t>pyramid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30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 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60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length </a:t>
            </a:r>
            <a:r>
              <a:rPr sz="1800">
                <a:latin typeface="Cambria"/>
                <a:cs typeface="Cambria"/>
              </a:rPr>
              <a:t>rests 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one 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projection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the pyramid </a:t>
            </a:r>
            <a:r>
              <a:rPr sz="1800">
                <a:latin typeface="Cambria"/>
                <a:cs typeface="Cambria"/>
              </a:rPr>
              <a:t>when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is inclined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30</a:t>
            </a:r>
            <a:r>
              <a:rPr sz="1800" baseline="25462">
                <a:latin typeface="Cambria"/>
                <a:cs typeface="Cambria"/>
              </a:rPr>
              <a:t>0 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HP and 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 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VP.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471" y="1569713"/>
            <a:ext cx="7915749" cy="46969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18407" y="157678"/>
            <a:ext cx="2988947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Projections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Solids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34871" y="893136"/>
            <a:ext cx="11035028" cy="112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5.8: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square </a:t>
            </a:r>
            <a:r>
              <a:rPr sz="1800">
                <a:latin typeface="Cambria"/>
                <a:cs typeface="Cambria"/>
              </a:rPr>
              <a:t>pyramid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30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 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60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length </a:t>
            </a:r>
            <a:r>
              <a:rPr sz="1800">
                <a:latin typeface="Cambria"/>
                <a:cs typeface="Cambria"/>
              </a:rPr>
              <a:t>rests 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one 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corners </a:t>
            </a:r>
            <a:r>
              <a:rPr sz="1800">
                <a:latin typeface="Cambria"/>
                <a:cs typeface="Cambria"/>
              </a:rPr>
              <a:t>such </a:t>
            </a:r>
            <a:r>
              <a:rPr sz="1800">
                <a:latin typeface="Cambria"/>
                <a:cs typeface="Cambria"/>
              </a:rPr>
              <a:t>that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two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 </a:t>
            </a:r>
            <a:r>
              <a:rPr sz="1800">
                <a:latin typeface="Cambria"/>
                <a:cs typeface="Cambria"/>
              </a:rPr>
              <a:t>containing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corner </a:t>
            </a:r>
            <a:r>
              <a:rPr sz="1800">
                <a:latin typeface="Cambria"/>
                <a:cs typeface="Cambria"/>
              </a:rPr>
              <a:t>on which </a:t>
            </a:r>
            <a:r>
              <a:rPr sz="1800">
                <a:latin typeface="Cambria"/>
                <a:cs typeface="Cambria"/>
              </a:rPr>
              <a:t>it </a:t>
            </a:r>
            <a:r>
              <a:rPr sz="1800">
                <a:latin typeface="Cambria"/>
                <a:cs typeface="Cambria"/>
              </a:rPr>
              <a:t>rests </a:t>
            </a:r>
            <a:r>
              <a:rPr sz="1800">
                <a:latin typeface="Cambria"/>
                <a:cs typeface="Cambria"/>
              </a:rPr>
              <a:t>make </a:t>
            </a:r>
            <a:r>
              <a:rPr sz="1800">
                <a:latin typeface="Cambria"/>
                <a:cs typeface="Cambria"/>
              </a:rPr>
              <a:t>equal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inclinations </a:t>
            </a:r>
            <a:r>
              <a:rPr sz="1800">
                <a:latin typeface="Cambria"/>
                <a:cs typeface="Cambria"/>
              </a:rPr>
              <a:t>with </a:t>
            </a:r>
            <a:r>
              <a:rPr sz="1800">
                <a:latin typeface="Cambria"/>
                <a:cs typeface="Cambria"/>
              </a:rPr>
              <a:t>HP.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projections </a:t>
            </a:r>
            <a:r>
              <a:rPr sz="1800">
                <a:latin typeface="Cambria"/>
                <a:cs typeface="Cambria"/>
              </a:rPr>
              <a:t>when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is inclined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top </a:t>
            </a:r>
            <a:r>
              <a:rPr sz="1800">
                <a:latin typeface="Cambria"/>
                <a:cs typeface="Cambria"/>
              </a:rPr>
              <a:t>view of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makes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40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XY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line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when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apex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nearer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observer.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6120" y="2023871"/>
            <a:ext cx="7868408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18407" y="157678"/>
            <a:ext cx="2988947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Solids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174" y="893136"/>
            <a:ext cx="11059166" cy="849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1" marR="43183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5.9: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pentagonal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pyramid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30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 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55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length  rests 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one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projections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pyramid </a:t>
            </a:r>
            <a:r>
              <a:rPr sz="1800">
                <a:latin typeface="Cambria"/>
                <a:cs typeface="Cambria"/>
              </a:rPr>
              <a:t>when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is inclined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30</a:t>
            </a:r>
            <a:r>
              <a:rPr sz="1800" baseline="25462">
                <a:latin typeface="Cambria"/>
                <a:cs typeface="Cambria"/>
              </a:rPr>
              <a:t>0 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VP.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9263" y="1738889"/>
            <a:ext cx="8624389" cy="456867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808987"/>
            <a:ext cx="11198218" cy="4716786"/>
            <a:chOff x="597410" y="1808987"/>
            <a:chExt cx="11198218" cy="4716786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1259" y="1808987"/>
              <a:ext cx="8172184" cy="44577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18407" y="157678"/>
            <a:ext cx="2988947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Solids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871" y="893136"/>
            <a:ext cx="11033759" cy="849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  </a:t>
            </a:r>
            <a:r>
              <a:rPr b="1" sz="1800">
                <a:latin typeface="Cambria"/>
                <a:cs typeface="Cambria"/>
              </a:rPr>
              <a:t>5.10: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pentagonal </a:t>
            </a:r>
            <a:r>
              <a:rPr sz="1800">
                <a:latin typeface="Cambria"/>
                <a:cs typeface="Cambria"/>
              </a:rPr>
              <a:t>pyramid </a:t>
            </a:r>
            <a:r>
              <a:rPr sz="1800">
                <a:latin typeface="Cambria"/>
                <a:cs typeface="Cambria"/>
              </a:rPr>
              <a:t>30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60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length </a:t>
            </a:r>
            <a:r>
              <a:rPr sz="1800">
                <a:latin typeface="Cambria"/>
                <a:cs typeface="Cambria"/>
              </a:rPr>
              <a:t>rests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one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triangular </a:t>
            </a:r>
            <a:r>
              <a:rPr sz="1800">
                <a:latin typeface="Cambria"/>
                <a:cs typeface="Cambria"/>
              </a:rPr>
              <a:t>faces.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projections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pyramid </a:t>
            </a:r>
            <a:r>
              <a:rPr sz="1800">
                <a:latin typeface="Cambria"/>
                <a:cs typeface="Cambria"/>
              </a:rPr>
              <a:t>when the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is </a:t>
            </a:r>
            <a:r>
              <a:rPr sz="1800">
                <a:latin typeface="Cambria"/>
                <a:cs typeface="Cambria"/>
              </a:rPr>
              <a:t>inclined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VP at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nearer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observer.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061949"/>
            <a:ext cx="11198218" cy="5464173"/>
            <a:chOff x="597410" y="1061949"/>
            <a:chExt cx="11198218" cy="5464173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8093" y="1061949"/>
              <a:ext cx="7889476" cy="530020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18407" y="157678"/>
            <a:ext cx="2987678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Points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2131711"/>
            <a:ext cx="11198218" cy="4394201"/>
            <a:chOff x="597410" y="2131711"/>
            <a:chExt cx="11198218" cy="4394201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4740" y="2131711"/>
              <a:ext cx="7637826" cy="42469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18407" y="157678"/>
            <a:ext cx="2988947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Projections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Solids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4871" y="893136"/>
            <a:ext cx="11033759" cy="112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5.11: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hexagonal </a:t>
            </a:r>
            <a:r>
              <a:rPr sz="1800">
                <a:latin typeface="Cambria"/>
                <a:cs typeface="Cambria"/>
              </a:rPr>
              <a:t>pyramid 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  </a:t>
            </a:r>
            <a:r>
              <a:rPr sz="1800">
                <a:latin typeface="Cambria"/>
                <a:cs typeface="Cambria"/>
              </a:rPr>
              <a:t>25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height  </a:t>
            </a:r>
            <a:r>
              <a:rPr sz="1800">
                <a:latin typeface="Cambria"/>
                <a:cs typeface="Cambria"/>
              </a:rPr>
              <a:t>50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rests 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one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corners </a:t>
            </a:r>
            <a:r>
              <a:rPr sz="1800">
                <a:latin typeface="Cambria"/>
                <a:cs typeface="Cambria"/>
              </a:rPr>
              <a:t>such </a:t>
            </a:r>
            <a:r>
              <a:rPr sz="1800">
                <a:latin typeface="Cambria"/>
                <a:cs typeface="Cambria"/>
              </a:rPr>
              <a:t>that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two 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 </a:t>
            </a:r>
            <a:r>
              <a:rPr sz="1800">
                <a:latin typeface="Cambria"/>
                <a:cs typeface="Cambria"/>
              </a:rPr>
              <a:t>containing the </a:t>
            </a:r>
            <a:r>
              <a:rPr sz="1800">
                <a:latin typeface="Cambria"/>
                <a:cs typeface="Cambria"/>
              </a:rPr>
              <a:t>corner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which </a:t>
            </a:r>
            <a:r>
              <a:rPr sz="1800">
                <a:latin typeface="Cambria"/>
                <a:cs typeface="Cambria"/>
              </a:rPr>
              <a:t>it </a:t>
            </a:r>
            <a:r>
              <a:rPr sz="1800">
                <a:latin typeface="Cambria"/>
                <a:cs typeface="Cambria"/>
              </a:rPr>
              <a:t>rests </a:t>
            </a:r>
            <a:r>
              <a:rPr sz="1800">
                <a:latin typeface="Cambria"/>
                <a:cs typeface="Cambria"/>
              </a:rPr>
              <a:t>make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equal </a:t>
            </a:r>
            <a:r>
              <a:rPr sz="1800">
                <a:latin typeface="Cambria"/>
                <a:cs typeface="Cambria"/>
              </a:rPr>
              <a:t>inclinations </a:t>
            </a:r>
            <a:r>
              <a:rPr sz="1800">
                <a:latin typeface="Cambria"/>
                <a:cs typeface="Cambria"/>
              </a:rPr>
              <a:t>with </a:t>
            </a:r>
            <a:r>
              <a:rPr sz="1800">
                <a:latin typeface="Cambria"/>
                <a:cs typeface="Cambria"/>
              </a:rPr>
              <a:t>HP.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projections </a:t>
            </a:r>
            <a:r>
              <a:rPr sz="1800">
                <a:latin typeface="Cambria"/>
                <a:cs typeface="Cambria"/>
              </a:rPr>
              <a:t>when the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is inclined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  </a:t>
            </a:r>
            <a:r>
              <a:rPr sz="1800">
                <a:latin typeface="Cambria"/>
                <a:cs typeface="Cambria"/>
              </a:rPr>
              <a:t>to 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top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view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makes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40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XY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line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when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apex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nearer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observer.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18407" y="157678"/>
            <a:ext cx="2988947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Solids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477" y="893136"/>
            <a:ext cx="11083290" cy="849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498" marR="53968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 </a:t>
            </a:r>
            <a:r>
              <a:rPr b="1" sz="1800">
                <a:latin typeface="Cambria"/>
                <a:cs typeface="Cambria"/>
              </a:rPr>
              <a:t>5.12: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cylinder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circle </a:t>
            </a:r>
            <a:r>
              <a:rPr sz="1800">
                <a:latin typeface="Cambria"/>
                <a:cs typeface="Cambria"/>
              </a:rPr>
              <a:t>diameter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50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65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length rests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point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with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inclined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</a:t>
            </a:r>
            <a:r>
              <a:rPr sz="1800">
                <a:latin typeface="Cambria"/>
                <a:cs typeface="Cambria"/>
              </a:rPr>
              <a:t> and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30</a:t>
            </a:r>
            <a:r>
              <a:rPr sz="1800" baseline="25462">
                <a:latin typeface="Cambria"/>
                <a:cs typeface="Cambria"/>
              </a:rPr>
              <a:t>0  </a:t>
            </a:r>
            <a:r>
              <a:rPr sz="1800">
                <a:latin typeface="Cambria"/>
                <a:cs typeface="Cambria"/>
              </a:rPr>
              <a:t>to  </a:t>
            </a:r>
            <a:r>
              <a:rPr sz="1800">
                <a:latin typeface="Cambria"/>
                <a:cs typeface="Cambria"/>
              </a:rPr>
              <a:t>VP.  </a:t>
            </a:r>
            <a:r>
              <a:rPr sz="1800">
                <a:latin typeface="Cambria"/>
                <a:cs typeface="Cambria"/>
              </a:rPr>
              <a:t>Draw 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projections.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0838" y="1635249"/>
            <a:ext cx="8173217" cy="47518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856412"/>
            <a:ext cx="11198218" cy="4669794"/>
            <a:chOff x="597410" y="1856412"/>
            <a:chExt cx="11198218" cy="4669794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3249" y="1856412"/>
              <a:ext cx="7031319" cy="437048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18407" y="157678"/>
            <a:ext cx="2988947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Solids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871" y="893136"/>
            <a:ext cx="11033759" cy="849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  </a:t>
            </a:r>
            <a:r>
              <a:rPr b="1" sz="1800">
                <a:latin typeface="Cambria"/>
                <a:cs typeface="Cambria"/>
              </a:rPr>
              <a:t>5.14: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cone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circle </a:t>
            </a:r>
            <a:r>
              <a:rPr sz="1800">
                <a:latin typeface="Cambria"/>
                <a:cs typeface="Cambria"/>
              </a:rPr>
              <a:t>diameter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50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65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length </a:t>
            </a:r>
            <a:r>
              <a:rPr sz="1800">
                <a:latin typeface="Cambria"/>
                <a:cs typeface="Cambria"/>
              </a:rPr>
              <a:t>is </a:t>
            </a:r>
            <a:r>
              <a:rPr sz="1800">
                <a:latin typeface="Cambria"/>
                <a:cs typeface="Cambria"/>
              </a:rPr>
              <a:t>resting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point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HP. </a:t>
            </a:r>
            <a:r>
              <a:rPr sz="1800">
                <a:latin typeface="Cambria"/>
                <a:cs typeface="Cambria"/>
              </a:rPr>
              <a:t>Base makes </a:t>
            </a:r>
            <a:r>
              <a:rPr sz="1800">
                <a:latin typeface="Cambria"/>
                <a:cs typeface="Cambria"/>
              </a:rPr>
              <a:t>30</a:t>
            </a:r>
            <a:r>
              <a:rPr sz="1800" baseline="25462">
                <a:latin typeface="Cambria"/>
                <a:cs typeface="Cambria"/>
              </a:rPr>
              <a:t>0  </a:t>
            </a:r>
            <a:r>
              <a:rPr sz="1800">
                <a:latin typeface="Cambria"/>
                <a:cs typeface="Cambria"/>
              </a:rPr>
              <a:t>to  </a:t>
            </a:r>
            <a:r>
              <a:rPr sz="1800">
                <a:latin typeface="Cambria"/>
                <a:cs typeface="Cambria"/>
              </a:rPr>
              <a:t>HP.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projection 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the cone </a:t>
            </a:r>
            <a:r>
              <a:rPr sz="1800">
                <a:latin typeface="Cambria"/>
                <a:cs typeface="Cambria"/>
              </a:rPr>
              <a:t>when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appears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inclined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VP.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3468" y="3129743"/>
            <a:ext cx="4161150" cy="6349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/>
              <a:t>Isometric</a:t>
            </a:r>
            <a:r>
              <a:rPr/>
              <a:t> </a:t>
            </a:r>
            <a:r>
              <a:rPr/>
              <a:t>Projection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758841"/>
            <a:ext cx="11198218" cy="4766946"/>
            <a:chOff x="597410" y="1758841"/>
            <a:chExt cx="11198218" cy="4766946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0104" y="1758841"/>
              <a:ext cx="8394589" cy="45363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53456" y="157678"/>
            <a:ext cx="2917831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Isometric</a:t>
            </a:r>
            <a:r>
              <a:rPr sz="2800"/>
              <a:t> </a:t>
            </a:r>
            <a:r>
              <a:rPr sz="2800"/>
              <a:t>Projection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60265" y="893136"/>
            <a:ext cx="10984227" cy="575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6.1:</a:t>
            </a:r>
            <a:r>
              <a:rPr b="1"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Draw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isometric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projections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triangular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prism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side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30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mm,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60</a:t>
            </a:r>
            <a:endParaRPr sz="1800">
              <a:latin typeface="Cambria"/>
              <a:cs typeface="Cambria"/>
            </a:endParaRPr>
          </a:p>
          <a:p>
            <a:pPr marL="12696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long.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prism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resting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edge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perpendicular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VP.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683901"/>
            <a:ext cx="11198218" cy="4841871"/>
            <a:chOff x="597410" y="1683901"/>
            <a:chExt cx="11198218" cy="4841871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592" y="1683901"/>
              <a:ext cx="9303548" cy="46122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53456" y="157678"/>
            <a:ext cx="2917831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Isometric</a:t>
            </a:r>
            <a:r>
              <a:rPr sz="2800"/>
              <a:t> </a:t>
            </a:r>
            <a:r>
              <a:rPr sz="2800"/>
              <a:t>Projection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60265" y="893136"/>
            <a:ext cx="10982957" cy="575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6.2:</a:t>
            </a:r>
            <a:r>
              <a:rPr b="1"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pentagonal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pyramid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side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30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length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60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resting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</a:t>
            </a:r>
            <a:endParaRPr sz="1800">
              <a:latin typeface="Cambria"/>
              <a:cs typeface="Cambria"/>
            </a:endParaRPr>
          </a:p>
          <a:p>
            <a:pPr marL="12696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with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side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perpendicular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VP.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Draw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isometric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projections.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650234"/>
            <a:ext cx="11198218" cy="4875525"/>
            <a:chOff x="597410" y="1650234"/>
            <a:chExt cx="11198218" cy="4875525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561" y="1650234"/>
              <a:ext cx="7446717" cy="46553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53456" y="157678"/>
            <a:ext cx="2917831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Isometric</a:t>
            </a:r>
            <a:r>
              <a:rPr sz="2800"/>
              <a:t> </a:t>
            </a:r>
            <a:r>
              <a:rPr sz="2800"/>
              <a:t>Projection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60265" y="893136"/>
            <a:ext cx="10981059" cy="575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6.3:</a:t>
            </a:r>
            <a:r>
              <a:rPr b="1"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sphere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diameter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50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rests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centrally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cube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sides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50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mm.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Draw</a:t>
            </a:r>
            <a:endParaRPr sz="1800">
              <a:latin typeface="Cambria"/>
              <a:cs typeface="Cambria"/>
            </a:endParaRPr>
          </a:p>
          <a:p>
            <a:pPr marL="12696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isometric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projections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combination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solids.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909697"/>
            <a:ext cx="11198218" cy="4616453"/>
            <a:chOff x="597410" y="1909697"/>
            <a:chExt cx="11198218" cy="4616453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0018" y="1909697"/>
              <a:ext cx="6502751" cy="437680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53456" y="157678"/>
            <a:ext cx="2917831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Isometric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265" y="893136"/>
            <a:ext cx="10982957" cy="849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 marR="5078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 </a:t>
            </a:r>
            <a:r>
              <a:rPr b="1" sz="1800">
                <a:latin typeface="Cambria"/>
                <a:cs typeface="Cambria"/>
              </a:rPr>
              <a:t>6.4: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square </a:t>
            </a:r>
            <a:r>
              <a:rPr sz="1800">
                <a:latin typeface="Cambria"/>
                <a:cs typeface="Cambria"/>
              </a:rPr>
              <a:t>pyramid </a:t>
            </a:r>
            <a:r>
              <a:rPr sz="1800">
                <a:latin typeface="Cambria"/>
                <a:cs typeface="Cambria"/>
              </a:rPr>
              <a:t>40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side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height </a:t>
            </a:r>
            <a:r>
              <a:rPr sz="1800">
                <a:latin typeface="Cambria"/>
                <a:cs typeface="Cambria"/>
              </a:rPr>
              <a:t>60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rests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center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top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square </a:t>
            </a:r>
            <a:r>
              <a:rPr sz="1800">
                <a:latin typeface="Cambria"/>
                <a:cs typeface="Cambria"/>
              </a:rPr>
              <a:t>block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side </a:t>
            </a:r>
            <a:r>
              <a:rPr sz="1800">
                <a:latin typeface="Cambria"/>
                <a:cs typeface="Cambria"/>
              </a:rPr>
              <a:t>60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height </a:t>
            </a:r>
            <a:r>
              <a:rPr sz="1800">
                <a:latin typeface="Cambria"/>
                <a:cs typeface="Cambria"/>
              </a:rPr>
              <a:t>20 </a:t>
            </a:r>
            <a:r>
              <a:rPr sz="1800">
                <a:latin typeface="Cambria"/>
                <a:cs typeface="Cambria"/>
              </a:rPr>
              <a:t>mm.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pyramid is </a:t>
            </a:r>
            <a:r>
              <a:rPr sz="1800">
                <a:latin typeface="Cambria"/>
                <a:cs typeface="Cambria"/>
              </a:rPr>
              <a:t>parallel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top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edge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square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block.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Draw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isometric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projection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combination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solids.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2149096"/>
            <a:ext cx="11198218" cy="4377053"/>
            <a:chOff x="597410" y="2149096"/>
            <a:chExt cx="11198218" cy="4377053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0643" y="2149096"/>
              <a:ext cx="6931390" cy="427151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53456" y="157678"/>
            <a:ext cx="2917831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Isometric</a:t>
            </a:r>
            <a:r>
              <a:rPr sz="2800"/>
              <a:t> </a:t>
            </a:r>
            <a:r>
              <a:rPr sz="2800"/>
              <a:t>Projection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60265" y="893136"/>
            <a:ext cx="10982957" cy="112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 marR="5078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6.5: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frustum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square </a:t>
            </a:r>
            <a:r>
              <a:rPr sz="1800">
                <a:latin typeface="Cambria"/>
                <a:cs typeface="Cambria"/>
              </a:rPr>
              <a:t>pyramid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sides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top  </a:t>
            </a:r>
            <a:r>
              <a:rPr sz="1800">
                <a:latin typeface="Cambria"/>
                <a:cs typeface="Cambria"/>
              </a:rPr>
              <a:t>face </a:t>
            </a:r>
            <a:r>
              <a:rPr sz="1800">
                <a:latin typeface="Cambria"/>
                <a:cs typeface="Cambria"/>
              </a:rPr>
              <a:t>20 </a:t>
            </a:r>
            <a:r>
              <a:rPr sz="1800">
                <a:latin typeface="Cambria"/>
                <a:cs typeface="Cambria"/>
              </a:rPr>
              <a:t>mm, </a:t>
            </a:r>
            <a:r>
              <a:rPr sz="1800">
                <a:latin typeface="Cambria"/>
                <a:cs typeface="Cambria"/>
              </a:rPr>
              <a:t>bottom </a:t>
            </a:r>
            <a:r>
              <a:rPr sz="1800">
                <a:latin typeface="Cambria"/>
                <a:cs typeface="Cambria"/>
              </a:rPr>
              <a:t>face </a:t>
            </a:r>
            <a:r>
              <a:rPr sz="1800">
                <a:latin typeface="Cambria"/>
                <a:cs typeface="Cambria"/>
              </a:rPr>
              <a:t>40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height </a:t>
            </a:r>
            <a:r>
              <a:rPr sz="1800">
                <a:latin typeface="Cambria"/>
                <a:cs typeface="Cambria"/>
              </a:rPr>
              <a:t>60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rests </a:t>
            </a:r>
            <a:r>
              <a:rPr sz="1800">
                <a:latin typeface="Cambria"/>
                <a:cs typeface="Cambria"/>
              </a:rPr>
              <a:t>centrally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top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square </a:t>
            </a:r>
            <a:r>
              <a:rPr sz="1800">
                <a:latin typeface="Cambria"/>
                <a:cs typeface="Cambria"/>
              </a:rPr>
              <a:t>block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side </a:t>
            </a:r>
            <a:r>
              <a:rPr sz="1800">
                <a:latin typeface="Cambria"/>
                <a:cs typeface="Cambria"/>
              </a:rPr>
              <a:t>60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height </a:t>
            </a:r>
            <a:r>
              <a:rPr sz="1800">
                <a:latin typeface="Cambria"/>
                <a:cs typeface="Cambria"/>
              </a:rPr>
              <a:t>20 </a:t>
            </a:r>
            <a:r>
              <a:rPr sz="1800">
                <a:latin typeface="Cambria"/>
                <a:cs typeface="Cambria"/>
              </a:rPr>
              <a:t>mm.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pyramid </a:t>
            </a:r>
            <a:r>
              <a:rPr sz="1800">
                <a:latin typeface="Cambria"/>
                <a:cs typeface="Cambria"/>
              </a:rPr>
              <a:t>are </a:t>
            </a:r>
            <a:r>
              <a:rPr sz="1800">
                <a:latin typeface="Cambria"/>
                <a:cs typeface="Cambria"/>
              </a:rPr>
              <a:t>parallel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top </a:t>
            </a:r>
            <a:r>
              <a:rPr sz="1800">
                <a:latin typeface="Cambria"/>
                <a:cs typeface="Cambria"/>
              </a:rPr>
              <a:t>edges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square block.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isometric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projection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combination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solids.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559304"/>
            <a:ext cx="11198218" cy="4966971"/>
            <a:chOff x="597410" y="1559304"/>
            <a:chExt cx="11198218" cy="4966971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5246" y="1559304"/>
              <a:ext cx="6397493" cy="47637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10456" y="1720597"/>
              <a:ext cx="4518659" cy="370833"/>
            </a:xfrm>
            <a:custGeom>
              <a:avLst/>
              <a:gdLst/>
              <a:ahLst/>
              <a:cxnLst/>
              <a:rect l="l" t="t" r="r" b="b"/>
              <a:pathLst>
                <a:path w="4518659" h="370839">
                  <a:moveTo>
                    <a:pt x="4518659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4518659" y="370332"/>
                  </a:lnTo>
                  <a:lnTo>
                    <a:pt x="4518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53456" y="157678"/>
            <a:ext cx="2917831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Isometric</a:t>
            </a:r>
            <a:r>
              <a:rPr sz="2800"/>
              <a:t> </a:t>
            </a:r>
            <a:r>
              <a:rPr sz="2800"/>
              <a:t>Projection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60265" y="893136"/>
            <a:ext cx="10983599" cy="575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6.6:</a:t>
            </a:r>
            <a:r>
              <a:rPr b="1"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sphere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diameter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60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placed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centrally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face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square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prism</a:t>
            </a:r>
            <a:endParaRPr sz="1800">
              <a:latin typeface="Cambria"/>
              <a:cs typeface="Cambria"/>
            </a:endParaRPr>
          </a:p>
          <a:p>
            <a:pPr marL="12696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mbria"/>
                <a:cs typeface="Cambria"/>
              </a:rPr>
              <a:t>side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60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height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70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mm.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Draw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isometric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projection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combination.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836669"/>
            <a:ext cx="11198218" cy="5689606"/>
            <a:chOff x="597410" y="836669"/>
            <a:chExt cx="11198218" cy="5689606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8060" y="836669"/>
              <a:ext cx="7473283" cy="546192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18407" y="157678"/>
            <a:ext cx="2987678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Points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53456" y="157678"/>
            <a:ext cx="2917831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Isometric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265" y="893136"/>
            <a:ext cx="10984869" cy="849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 marR="5078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 </a:t>
            </a:r>
            <a:r>
              <a:rPr b="1" sz="1800">
                <a:latin typeface="Cambria"/>
                <a:cs typeface="Cambria"/>
              </a:rPr>
              <a:t>6.7/6.8: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isometric </a:t>
            </a:r>
            <a:r>
              <a:rPr sz="1800">
                <a:latin typeface="Cambria"/>
                <a:cs typeface="Cambria"/>
              </a:rPr>
              <a:t>projection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hexagonal </a:t>
            </a:r>
            <a:r>
              <a:rPr sz="1800">
                <a:latin typeface="Cambria"/>
                <a:cs typeface="Cambria"/>
              </a:rPr>
              <a:t>prism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side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40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height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60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with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right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circular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cone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50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diameter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height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60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mm,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resting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such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that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axes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are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collinear.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56915" y="1731257"/>
            <a:ext cx="6360155" cy="4598035"/>
            <a:chOff x="2756915" y="1731257"/>
            <a:chExt cx="6360155" cy="45980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6915" y="1731257"/>
              <a:ext cx="6359653" cy="459791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05828" y="1868425"/>
              <a:ext cx="1990720" cy="754377"/>
            </a:xfrm>
            <a:custGeom>
              <a:avLst/>
              <a:gdLst/>
              <a:ahLst/>
              <a:cxnLst/>
              <a:rect l="l" t="t" r="r" b="b"/>
              <a:pathLst>
                <a:path w="1990725" h="754380">
                  <a:moveTo>
                    <a:pt x="1990344" y="0"/>
                  </a:moveTo>
                  <a:lnTo>
                    <a:pt x="0" y="0"/>
                  </a:lnTo>
                  <a:lnTo>
                    <a:pt x="0" y="754379"/>
                  </a:lnTo>
                  <a:lnTo>
                    <a:pt x="1990344" y="754379"/>
                  </a:lnTo>
                  <a:lnTo>
                    <a:pt x="1990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423420"/>
            <a:ext cx="11198218" cy="5102855"/>
            <a:chOff x="597410" y="1423420"/>
            <a:chExt cx="11198218" cy="5102855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441" y="1423420"/>
              <a:ext cx="2774328" cy="4540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7459" y="1949197"/>
              <a:ext cx="3533644" cy="36701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53456" y="157678"/>
            <a:ext cx="2917831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Isometric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265" y="893136"/>
            <a:ext cx="9580884" cy="300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6.9:</a:t>
            </a:r>
            <a:r>
              <a:rPr b="1"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Draw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isometric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projection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combination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solids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shown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fig.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59">
              <a:lnSpc>
                <a:spcPct val="100000"/>
              </a:lnSpc>
              <a:spcBef>
                <a:spcPts val="95"/>
              </a:spcBef>
            </a:pP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surfaces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2100946"/>
            <a:ext cx="11198218" cy="4425315"/>
            <a:chOff x="597410" y="2100946"/>
            <a:chExt cx="11198218" cy="4425315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2503" y="2100946"/>
              <a:ext cx="7513955" cy="432279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24272" y="157678"/>
            <a:ext cx="3576953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Development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surfaces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4871" y="893136"/>
            <a:ext cx="11033759" cy="112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10.1: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triangular prism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  </a:t>
            </a:r>
            <a:r>
              <a:rPr sz="1800">
                <a:latin typeface="Cambria"/>
                <a:cs typeface="Cambria"/>
              </a:rPr>
              <a:t>30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height </a:t>
            </a:r>
            <a:r>
              <a:rPr sz="1800">
                <a:latin typeface="Cambria"/>
                <a:cs typeface="Cambria"/>
              </a:rPr>
              <a:t>50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rests 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with 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vertical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</a:t>
            </a:r>
            <a:r>
              <a:rPr sz="1800">
                <a:latin typeface="Cambria"/>
                <a:cs typeface="Cambria"/>
              </a:rPr>
              <a:t> parallel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  </a:t>
            </a:r>
            <a:r>
              <a:rPr sz="1800">
                <a:latin typeface="Cambria"/>
                <a:cs typeface="Cambria"/>
              </a:rPr>
              <a:t>VP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farther  </a:t>
            </a:r>
            <a:r>
              <a:rPr sz="1800">
                <a:latin typeface="Cambria"/>
                <a:cs typeface="Cambria"/>
              </a:rPr>
              <a:t>from  </a:t>
            </a:r>
            <a:r>
              <a:rPr sz="1800">
                <a:latin typeface="Cambria"/>
                <a:cs typeface="Cambria"/>
              </a:rPr>
              <a:t>it. </a:t>
            </a:r>
            <a:r>
              <a:rPr sz="1800">
                <a:latin typeface="Cambria"/>
                <a:cs typeface="Cambria"/>
              </a:rPr>
              <a:t>A section </a:t>
            </a:r>
            <a:r>
              <a:rPr sz="1800">
                <a:latin typeface="Cambria"/>
                <a:cs typeface="Cambria"/>
              </a:rPr>
              <a:t>plane </a:t>
            </a:r>
            <a:r>
              <a:rPr sz="1800">
                <a:latin typeface="Cambria"/>
                <a:cs typeface="Cambria"/>
              </a:rPr>
              <a:t>perpendicular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VP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inclined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bisects 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the  </a:t>
            </a:r>
            <a:r>
              <a:rPr sz="1800">
                <a:latin typeface="Cambria"/>
                <a:cs typeface="Cambria"/>
              </a:rPr>
              <a:t>prism.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 </a:t>
            </a:r>
            <a:r>
              <a:rPr sz="1800">
                <a:latin typeface="Cambria"/>
                <a:cs typeface="Cambria"/>
              </a:rPr>
              <a:t>development 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lateral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surface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retained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portion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solid.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24272" y="157678"/>
            <a:ext cx="3576953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Development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surfaces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60265" y="893136"/>
            <a:ext cx="10981687" cy="300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10.2:</a:t>
            </a:r>
            <a:r>
              <a:rPr b="1"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square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prism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30mm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edges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65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length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rests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with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6117" y="1168142"/>
            <a:ext cx="3131822" cy="299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mbria"/>
                <a:cs typeface="Cambria"/>
              </a:rPr>
              <a:t>inc</a:t>
            </a:r>
            <a:r>
              <a:rPr sz="1800">
                <a:latin typeface="Cambria"/>
                <a:cs typeface="Cambria"/>
              </a:rPr>
              <a:t>l</a:t>
            </a:r>
            <a:r>
              <a:rPr sz="1800">
                <a:latin typeface="Cambria"/>
                <a:cs typeface="Cambria"/>
              </a:rPr>
              <a:t>in</a:t>
            </a:r>
            <a:r>
              <a:rPr sz="1800">
                <a:latin typeface="Cambria"/>
                <a:cs typeface="Cambria"/>
              </a:rPr>
              <a:t>e</a:t>
            </a:r>
            <a:r>
              <a:rPr sz="1800">
                <a:latin typeface="Cambria"/>
                <a:cs typeface="Cambria"/>
              </a:rPr>
              <a:t>d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VP</a:t>
            </a:r>
            <a:r>
              <a:rPr sz="1800">
                <a:latin typeface="Cambria"/>
                <a:cs typeface="Cambria"/>
              </a:rPr>
              <a:t>.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s</a:t>
            </a:r>
            <a:r>
              <a:rPr sz="1800">
                <a:latin typeface="Cambria"/>
                <a:cs typeface="Cambria"/>
              </a:rPr>
              <a:t>e</a:t>
            </a:r>
            <a:r>
              <a:rPr sz="1800">
                <a:latin typeface="Cambria"/>
                <a:cs typeface="Cambria"/>
              </a:rPr>
              <a:t>ction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01833" y="1168142"/>
            <a:ext cx="638179" cy="299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mbria"/>
                <a:cs typeface="Cambria"/>
              </a:rPr>
              <a:t>plane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9623" y="1442465"/>
            <a:ext cx="4042413" cy="299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mbria"/>
                <a:cs typeface="Cambria"/>
              </a:rPr>
              <a:t>the	</a:t>
            </a:r>
            <a:r>
              <a:rPr sz="1800">
                <a:latin typeface="Cambria"/>
                <a:cs typeface="Cambria"/>
              </a:rPr>
              <a:t>axi</a:t>
            </a:r>
            <a:r>
              <a:rPr sz="1800">
                <a:latin typeface="Cambria"/>
                <a:cs typeface="Cambria"/>
              </a:rPr>
              <a:t>s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o</a:t>
            </a:r>
            <a:r>
              <a:rPr sz="1800">
                <a:latin typeface="Cambria"/>
                <a:cs typeface="Cambria"/>
              </a:rPr>
              <a:t>f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pris</a:t>
            </a:r>
            <a:r>
              <a:rPr sz="1800">
                <a:latin typeface="Cambria"/>
                <a:cs typeface="Cambria"/>
              </a:rPr>
              <a:t>m</a:t>
            </a:r>
            <a:r>
              <a:rPr sz="1800">
                <a:latin typeface="Cambria"/>
                <a:cs typeface="Cambria"/>
              </a:rPr>
              <a:t>.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Dr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w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the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069" y="1168142"/>
            <a:ext cx="7073261" cy="848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6" marR="81274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mbria"/>
                <a:cs typeface="Cambria"/>
              </a:rPr>
              <a:t>axi</a:t>
            </a:r>
            <a:r>
              <a:rPr sz="1800">
                <a:latin typeface="Cambria"/>
                <a:cs typeface="Cambria"/>
              </a:rPr>
              <a:t>s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v</a:t>
            </a:r>
            <a:r>
              <a:rPr sz="1800">
                <a:latin typeface="Cambria"/>
                <a:cs typeface="Cambria"/>
              </a:rPr>
              <a:t>e</a:t>
            </a:r>
            <a:r>
              <a:rPr sz="1800">
                <a:latin typeface="Cambria"/>
                <a:cs typeface="Cambria"/>
              </a:rPr>
              <a:t>rtical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an</a:t>
            </a:r>
            <a:r>
              <a:rPr sz="1800">
                <a:latin typeface="Cambria"/>
                <a:cs typeface="Cambria"/>
              </a:rPr>
              <a:t>d</a:t>
            </a:r>
            <a:r>
              <a:rPr sz="1800">
                <a:latin typeface="Cambria"/>
                <a:cs typeface="Cambria"/>
              </a:rPr>
              <a:t>		</a:t>
            </a:r>
            <a:r>
              <a:rPr sz="1800">
                <a:latin typeface="Cambria"/>
                <a:cs typeface="Cambria"/>
              </a:rPr>
              <a:t>two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o</a:t>
            </a:r>
            <a:r>
              <a:rPr sz="1800">
                <a:latin typeface="Cambria"/>
                <a:cs typeface="Cambria"/>
              </a:rPr>
              <a:t>f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its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lat</a:t>
            </a:r>
            <a:r>
              <a:rPr sz="1800">
                <a:latin typeface="Cambria"/>
                <a:cs typeface="Cambria"/>
              </a:rPr>
              <a:t>e</a:t>
            </a:r>
            <a:r>
              <a:rPr sz="1800">
                <a:latin typeface="Cambria"/>
                <a:cs typeface="Cambria"/>
              </a:rPr>
              <a:t>ral</a:t>
            </a:r>
            <a:r>
              <a:rPr sz="1800">
                <a:latin typeface="Cambria"/>
                <a:cs typeface="Cambria"/>
              </a:rPr>
              <a:t>	</a:t>
            </a:r>
            <a:r>
              <a:rPr sz="1800">
                <a:latin typeface="Cambria"/>
                <a:cs typeface="Cambria"/>
              </a:rPr>
              <a:t>surfac</a:t>
            </a:r>
            <a:r>
              <a:rPr sz="1800">
                <a:latin typeface="Cambria"/>
                <a:cs typeface="Cambria"/>
              </a:rPr>
              <a:t>e</a:t>
            </a:r>
            <a:r>
              <a:rPr sz="1800">
                <a:latin typeface="Cambria"/>
                <a:cs typeface="Cambria"/>
              </a:rPr>
              <a:t>s</a:t>
            </a:r>
            <a:r>
              <a:rPr sz="1800">
                <a:latin typeface="Cambria"/>
                <a:cs typeface="Cambria"/>
              </a:rPr>
              <a:t>		</a:t>
            </a:r>
            <a:r>
              <a:rPr sz="1800">
                <a:latin typeface="Cambria"/>
                <a:cs typeface="Cambria"/>
              </a:rPr>
              <a:t>ar</a:t>
            </a:r>
            <a:r>
              <a:rPr sz="1800">
                <a:latin typeface="Cambria"/>
                <a:cs typeface="Cambria"/>
              </a:rPr>
              <a:t>e</a:t>
            </a:r>
            <a:r>
              <a:rPr sz="1800">
                <a:latin typeface="Cambria"/>
                <a:cs typeface="Cambria"/>
              </a:rPr>
              <a:t>		</a:t>
            </a:r>
            <a:r>
              <a:rPr sz="1800">
                <a:latin typeface="Cambria"/>
                <a:cs typeface="Cambria"/>
              </a:rPr>
              <a:t>e</a:t>
            </a:r>
            <a:r>
              <a:rPr sz="1800">
                <a:latin typeface="Cambria"/>
                <a:cs typeface="Cambria"/>
              </a:rPr>
              <a:t>qually  </a:t>
            </a:r>
            <a:r>
              <a:rPr sz="1800">
                <a:latin typeface="Cambria"/>
                <a:cs typeface="Cambria"/>
              </a:rPr>
              <a:t>perpendicular		</a:t>
            </a:r>
            <a:r>
              <a:rPr sz="1800">
                <a:latin typeface="Cambria"/>
                <a:cs typeface="Cambria"/>
              </a:rPr>
              <a:t>to	</a:t>
            </a:r>
            <a:r>
              <a:rPr sz="1800">
                <a:latin typeface="Cambria"/>
                <a:cs typeface="Cambria"/>
              </a:rPr>
              <a:t>VP	</a:t>
            </a:r>
            <a:r>
              <a:rPr sz="1800">
                <a:latin typeface="Cambria"/>
                <a:cs typeface="Cambria"/>
              </a:rPr>
              <a:t>and		</a:t>
            </a:r>
            <a:r>
              <a:rPr sz="1800">
                <a:latin typeface="Cambria"/>
                <a:cs typeface="Cambria"/>
              </a:rPr>
              <a:t>inclined	</a:t>
            </a:r>
            <a:r>
              <a:rPr sz="1800">
                <a:latin typeface="Cambria"/>
                <a:cs typeface="Cambria"/>
              </a:rPr>
              <a:t>at		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	</a:t>
            </a:r>
            <a:r>
              <a:rPr sz="1800">
                <a:latin typeface="Cambria"/>
                <a:cs typeface="Cambria"/>
              </a:rPr>
              <a:t>to	</a:t>
            </a:r>
            <a:r>
              <a:rPr sz="1800">
                <a:latin typeface="Cambria"/>
                <a:cs typeface="Cambria"/>
              </a:rPr>
              <a:t>HP	</a:t>
            </a:r>
            <a:r>
              <a:rPr sz="1800">
                <a:latin typeface="Cambria"/>
                <a:cs typeface="Cambria"/>
              </a:rPr>
              <a:t>bisects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development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lateral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surface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retained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portion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solid.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6232" y="1999482"/>
            <a:ext cx="6880854" cy="443331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2170179"/>
            <a:ext cx="11198218" cy="4356096"/>
            <a:chOff x="597410" y="2170179"/>
            <a:chExt cx="11198218" cy="4356096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030" y="2170179"/>
              <a:ext cx="7410817" cy="40862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24272" y="157678"/>
            <a:ext cx="3576953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Development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surfaces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69769" y="893136"/>
            <a:ext cx="11235695" cy="112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6" marR="67307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 </a:t>
            </a:r>
            <a:r>
              <a:rPr b="1" sz="1800">
                <a:latin typeface="Cambria"/>
                <a:cs typeface="Cambria"/>
              </a:rPr>
              <a:t>10.3: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pentagonal </a:t>
            </a:r>
            <a:r>
              <a:rPr sz="1800">
                <a:latin typeface="Cambria"/>
                <a:cs typeface="Cambria"/>
              </a:rPr>
              <a:t>prism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30mm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65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length </a:t>
            </a:r>
            <a:r>
              <a:rPr sz="1800">
                <a:latin typeface="Cambria"/>
                <a:cs typeface="Cambria"/>
              </a:rPr>
              <a:t>rests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with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two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lateral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surfaces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are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equally</a:t>
            </a:r>
            <a:r>
              <a:rPr sz="1800">
                <a:latin typeface="Cambria"/>
                <a:cs typeface="Cambria"/>
              </a:rPr>
              <a:t> inclined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nearer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it.  </a:t>
            </a:r>
            <a:r>
              <a:rPr sz="1800">
                <a:latin typeface="Cambria"/>
                <a:cs typeface="Cambria"/>
              </a:rPr>
              <a:t>A  section  </a:t>
            </a:r>
            <a:r>
              <a:rPr sz="1800">
                <a:latin typeface="Cambria"/>
                <a:cs typeface="Cambria"/>
              </a:rPr>
              <a:t>plane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perpendicular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inclined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bisects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 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  </a:t>
            </a:r>
            <a:r>
              <a:rPr sz="1800">
                <a:latin typeface="Cambria"/>
                <a:cs typeface="Cambria"/>
              </a:rPr>
              <a:t>prism.  </a:t>
            </a:r>
            <a:r>
              <a:rPr sz="1800">
                <a:latin typeface="Cambria"/>
                <a:cs typeface="Cambria"/>
              </a:rPr>
              <a:t>Draw 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development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lateral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surface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retained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portion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solid.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2376301"/>
            <a:ext cx="11198218" cy="4149723"/>
            <a:chOff x="597410" y="2376301"/>
            <a:chExt cx="11198218" cy="4149723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7062" y="2376301"/>
              <a:ext cx="7803988" cy="393419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24272" y="157678"/>
            <a:ext cx="3576953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Development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surfaces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4871" y="893136"/>
            <a:ext cx="11034400" cy="112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10.4: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hexagonal </a:t>
            </a:r>
            <a:r>
              <a:rPr sz="1800">
                <a:latin typeface="Cambria"/>
                <a:cs typeface="Cambria"/>
              </a:rPr>
              <a:t>prism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30mm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 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60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length </a:t>
            </a:r>
            <a:r>
              <a:rPr sz="1800">
                <a:latin typeface="Cambria"/>
                <a:cs typeface="Cambria"/>
              </a:rPr>
              <a:t>rests 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with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vertical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one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lateral </a:t>
            </a:r>
            <a:r>
              <a:rPr sz="1800">
                <a:latin typeface="Cambria"/>
                <a:cs typeface="Cambria"/>
              </a:rPr>
              <a:t>surfaces </a:t>
            </a:r>
            <a:r>
              <a:rPr sz="1800">
                <a:latin typeface="Cambria"/>
                <a:cs typeface="Cambria"/>
              </a:rPr>
              <a:t>is inclined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30</a:t>
            </a:r>
            <a:r>
              <a:rPr sz="1800" baseline="25462">
                <a:latin typeface="Cambria"/>
                <a:cs typeface="Cambria"/>
              </a:rPr>
              <a:t>0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VP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nearer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it. </a:t>
            </a:r>
            <a:r>
              <a:rPr sz="1800">
                <a:latin typeface="Cambria"/>
                <a:cs typeface="Cambria"/>
              </a:rPr>
              <a:t>A section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plane </a:t>
            </a:r>
            <a:r>
              <a:rPr sz="1800">
                <a:latin typeface="Cambria"/>
                <a:cs typeface="Cambria"/>
              </a:rPr>
              <a:t>perpendicular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VP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inclined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bisects the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prism.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development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lateral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surface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retained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portion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solid.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2086351"/>
            <a:ext cx="11198218" cy="4439924"/>
            <a:chOff x="597410" y="2086351"/>
            <a:chExt cx="11198218" cy="4439924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3787" y="2086351"/>
              <a:ext cx="7764572" cy="418950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24272" y="157678"/>
            <a:ext cx="3576953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Development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surfaces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4871" y="893136"/>
            <a:ext cx="11033759" cy="112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 </a:t>
            </a:r>
            <a:r>
              <a:rPr b="1" sz="1800">
                <a:latin typeface="Cambria"/>
                <a:cs typeface="Cambria"/>
              </a:rPr>
              <a:t>10.5: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triangular </a:t>
            </a:r>
            <a:r>
              <a:rPr sz="1800">
                <a:latin typeface="Cambria"/>
                <a:cs typeface="Cambria"/>
              </a:rPr>
              <a:t>pyramid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 </a:t>
            </a:r>
            <a:r>
              <a:rPr sz="1800">
                <a:latin typeface="Cambria"/>
                <a:cs typeface="Cambria"/>
              </a:rPr>
              <a:t>30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height </a:t>
            </a:r>
            <a:r>
              <a:rPr sz="1800">
                <a:latin typeface="Cambria"/>
                <a:cs typeface="Cambria"/>
              </a:rPr>
              <a:t>50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rests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with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vertical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two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 equally </a:t>
            </a:r>
            <a:r>
              <a:rPr sz="1800">
                <a:latin typeface="Cambria"/>
                <a:cs typeface="Cambria"/>
              </a:rPr>
              <a:t>inclined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VP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nearer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it. </a:t>
            </a:r>
            <a:r>
              <a:rPr sz="1800">
                <a:latin typeface="Cambria"/>
                <a:cs typeface="Cambria"/>
              </a:rPr>
              <a:t>A section </a:t>
            </a:r>
            <a:r>
              <a:rPr sz="1800">
                <a:latin typeface="Cambria"/>
                <a:cs typeface="Cambria"/>
              </a:rPr>
              <a:t>plane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perpendicular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inclined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bisects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pyramid.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Draw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development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lateral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surface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retained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portion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solid.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2203707"/>
            <a:ext cx="11198218" cy="4322443"/>
            <a:chOff x="597410" y="2203707"/>
            <a:chExt cx="11198218" cy="4322443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4435" y="2203707"/>
              <a:ext cx="6858753" cy="38858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24272" y="157678"/>
            <a:ext cx="3576953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Development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surfaces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4871" y="893136"/>
            <a:ext cx="11035670" cy="112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 </a:t>
            </a:r>
            <a:r>
              <a:rPr b="1" sz="1800">
                <a:latin typeface="Cambria"/>
                <a:cs typeface="Cambria"/>
              </a:rPr>
              <a:t>10.6: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square </a:t>
            </a:r>
            <a:r>
              <a:rPr sz="1800">
                <a:latin typeface="Cambria"/>
                <a:cs typeface="Cambria"/>
              </a:rPr>
              <a:t>pyramid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 </a:t>
            </a:r>
            <a:r>
              <a:rPr sz="1800">
                <a:latin typeface="Cambria"/>
                <a:cs typeface="Cambria"/>
              </a:rPr>
              <a:t>40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height </a:t>
            </a:r>
            <a:r>
              <a:rPr sz="1800">
                <a:latin typeface="Cambria"/>
                <a:cs typeface="Cambria"/>
              </a:rPr>
              <a:t>60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rests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with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vertical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two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edges </a:t>
            </a:r>
            <a:r>
              <a:rPr sz="1800">
                <a:latin typeface="Cambria"/>
                <a:cs typeface="Cambria"/>
              </a:rPr>
              <a:t>parallel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VP. </a:t>
            </a:r>
            <a:r>
              <a:rPr sz="1800">
                <a:latin typeface="Cambria"/>
                <a:cs typeface="Cambria"/>
              </a:rPr>
              <a:t>A section </a:t>
            </a:r>
            <a:r>
              <a:rPr sz="1800">
                <a:latin typeface="Cambria"/>
                <a:cs typeface="Cambria"/>
              </a:rPr>
              <a:t>plane </a:t>
            </a:r>
            <a:r>
              <a:rPr sz="1800">
                <a:latin typeface="Cambria"/>
                <a:cs typeface="Cambria"/>
              </a:rPr>
              <a:t>perpendicular </a:t>
            </a:r>
            <a:r>
              <a:rPr sz="1800">
                <a:latin typeface="Cambria"/>
                <a:cs typeface="Cambria"/>
              </a:rPr>
              <a:t>to  </a:t>
            </a:r>
            <a:r>
              <a:rPr sz="1800">
                <a:latin typeface="Cambria"/>
                <a:cs typeface="Cambria"/>
              </a:rPr>
              <a:t>VP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inclined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bisects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pyramid.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development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lateral </a:t>
            </a:r>
            <a:r>
              <a:rPr sz="1800">
                <a:latin typeface="Cambria"/>
                <a:cs typeface="Cambria"/>
              </a:rPr>
              <a:t>surface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retained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portion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solid.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893568"/>
            <a:ext cx="11198218" cy="4632331"/>
            <a:chOff x="597410" y="1893568"/>
            <a:chExt cx="11198218" cy="4632331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68" y="1893568"/>
              <a:ext cx="5944339" cy="40576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224272" y="157678"/>
            <a:ext cx="3576953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Development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surfaces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871" y="893136"/>
            <a:ext cx="11033759" cy="849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10.7:</a:t>
            </a:r>
            <a:r>
              <a:rPr b="1"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Draw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development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lateral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surface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truncated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cylinder,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40 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diameter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height </a:t>
            </a:r>
            <a:r>
              <a:rPr sz="1800">
                <a:latin typeface="Cambria"/>
                <a:cs typeface="Cambria"/>
              </a:rPr>
              <a:t>50 </a:t>
            </a:r>
            <a:r>
              <a:rPr sz="1800">
                <a:latin typeface="Cambria"/>
                <a:cs typeface="Cambria"/>
              </a:rPr>
              <a:t>mm, </a:t>
            </a:r>
            <a:r>
              <a:rPr sz="1800">
                <a:latin typeface="Cambria"/>
                <a:cs typeface="Cambria"/>
              </a:rPr>
              <a:t>if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truncated </a:t>
            </a:r>
            <a:r>
              <a:rPr sz="1800">
                <a:latin typeface="Cambria"/>
                <a:cs typeface="Cambria"/>
              </a:rPr>
              <a:t>flat </a:t>
            </a:r>
            <a:r>
              <a:rPr sz="1800">
                <a:latin typeface="Cambria"/>
                <a:cs typeface="Cambria"/>
              </a:rPr>
              <a:t>surface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cylinder </a:t>
            </a:r>
            <a:r>
              <a:rPr sz="1800">
                <a:latin typeface="Cambria"/>
                <a:cs typeface="Cambria"/>
              </a:rPr>
              <a:t>bisects the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60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it.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865635"/>
            <a:ext cx="11198218" cy="5660389"/>
            <a:chOff x="597410" y="865635"/>
            <a:chExt cx="11198218" cy="5660389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7025" y="865635"/>
              <a:ext cx="7728058" cy="54665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18407" y="157678"/>
            <a:ext cx="2987678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Points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2105731"/>
            <a:ext cx="11198218" cy="4420237"/>
            <a:chOff x="597410" y="2105731"/>
            <a:chExt cx="11198218" cy="4420237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3537" y="2105731"/>
              <a:ext cx="6848791" cy="423649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24272" y="157678"/>
            <a:ext cx="3576953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Development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surfaces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4871" y="893136"/>
            <a:ext cx="11033759" cy="112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10.8: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square </a:t>
            </a:r>
            <a:r>
              <a:rPr sz="1800">
                <a:latin typeface="Cambria"/>
                <a:cs typeface="Cambria"/>
              </a:rPr>
              <a:t>pyramid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side 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40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65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long  </a:t>
            </a:r>
            <a:r>
              <a:rPr sz="1800">
                <a:latin typeface="Cambria"/>
                <a:cs typeface="Cambria"/>
              </a:rPr>
              <a:t>has </a:t>
            </a:r>
            <a:r>
              <a:rPr sz="1800">
                <a:latin typeface="Cambria"/>
                <a:cs typeface="Cambria"/>
              </a:rPr>
              <a:t>its 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HP </a:t>
            </a:r>
            <a:r>
              <a:rPr sz="1800">
                <a:latin typeface="Cambria"/>
                <a:cs typeface="Cambria"/>
              </a:rPr>
              <a:t> and </a:t>
            </a:r>
            <a:r>
              <a:rPr sz="1800">
                <a:latin typeface="Cambria"/>
                <a:cs typeface="Cambria"/>
              </a:rPr>
              <a:t>all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edges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are </a:t>
            </a:r>
            <a:r>
              <a:rPr sz="1800">
                <a:latin typeface="Cambria"/>
                <a:cs typeface="Cambria"/>
              </a:rPr>
              <a:t>equally </a:t>
            </a:r>
            <a:r>
              <a:rPr sz="1800">
                <a:latin typeface="Cambria"/>
                <a:cs typeface="Cambria"/>
              </a:rPr>
              <a:t>inclined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VP. </a:t>
            </a:r>
            <a:r>
              <a:rPr sz="1800">
                <a:latin typeface="Cambria"/>
                <a:cs typeface="Cambria"/>
              </a:rPr>
              <a:t>It </a:t>
            </a:r>
            <a:r>
              <a:rPr sz="1800">
                <a:latin typeface="Cambria"/>
                <a:cs typeface="Cambria"/>
              </a:rPr>
              <a:t>is </a:t>
            </a:r>
            <a:r>
              <a:rPr sz="1800">
                <a:latin typeface="Cambria"/>
                <a:cs typeface="Cambria"/>
              </a:rPr>
              <a:t>cut </a:t>
            </a:r>
            <a:r>
              <a:rPr sz="1800">
                <a:latin typeface="Cambria"/>
                <a:cs typeface="Cambria"/>
              </a:rPr>
              <a:t>with </a:t>
            </a:r>
            <a:r>
              <a:rPr sz="1800">
                <a:latin typeface="Cambria"/>
                <a:cs typeface="Cambria"/>
              </a:rPr>
              <a:t>an </a:t>
            </a:r>
            <a:r>
              <a:rPr sz="1800">
                <a:latin typeface="Cambria"/>
                <a:cs typeface="Cambria"/>
              </a:rPr>
              <a:t>inclined section </a:t>
            </a:r>
            <a:r>
              <a:rPr sz="1800">
                <a:latin typeface="Cambria"/>
                <a:cs typeface="Cambria"/>
              </a:rPr>
              <a:t>plane </a:t>
            </a:r>
            <a:r>
              <a:rPr sz="1800">
                <a:latin typeface="Cambria"/>
                <a:cs typeface="Cambria"/>
              </a:rPr>
              <a:t>so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that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truncated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surface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</a:t>
            </a:r>
            <a:r>
              <a:rPr sz="1800" baseline="25462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to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axis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bisecting</a:t>
            </a:r>
            <a:r>
              <a:rPr sz="1800">
                <a:latin typeface="Cambria"/>
                <a:cs typeface="Cambria"/>
              </a:rPr>
              <a:t> it.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Draw  </a:t>
            </a:r>
            <a:r>
              <a:rPr sz="1800">
                <a:latin typeface="Cambria"/>
                <a:cs typeface="Cambria"/>
              </a:rPr>
              <a:t>the  </a:t>
            </a:r>
            <a:r>
              <a:rPr sz="1800">
                <a:latin typeface="Cambria"/>
                <a:cs typeface="Cambria"/>
              </a:rPr>
              <a:t>development 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truncated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pyramid.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4272" y="157678"/>
            <a:ext cx="3576953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Development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surfaces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265" y="893136"/>
            <a:ext cx="10982957" cy="849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 marR="5078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 </a:t>
            </a:r>
            <a:r>
              <a:rPr b="1" sz="1800">
                <a:latin typeface="Cambria"/>
                <a:cs typeface="Cambria"/>
              </a:rPr>
              <a:t>10.9: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frustum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square </a:t>
            </a:r>
            <a:r>
              <a:rPr sz="1800">
                <a:latin typeface="Cambria"/>
                <a:cs typeface="Cambria"/>
              </a:rPr>
              <a:t>pyramid </a:t>
            </a:r>
            <a:r>
              <a:rPr sz="1800">
                <a:latin typeface="Cambria"/>
                <a:cs typeface="Cambria"/>
              </a:rPr>
              <a:t>has </a:t>
            </a:r>
            <a:r>
              <a:rPr sz="1800">
                <a:latin typeface="Cambria"/>
                <a:cs typeface="Cambria"/>
              </a:rPr>
              <a:t>is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60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sides, </a:t>
            </a:r>
            <a:r>
              <a:rPr sz="1800">
                <a:latin typeface="Cambria"/>
                <a:cs typeface="Cambria"/>
              </a:rPr>
              <a:t>top </a:t>
            </a:r>
            <a:r>
              <a:rPr sz="1800">
                <a:latin typeface="Cambria"/>
                <a:cs typeface="Cambria"/>
              </a:rPr>
              <a:t>face </a:t>
            </a:r>
            <a:r>
              <a:rPr sz="1800">
                <a:latin typeface="Cambria"/>
                <a:cs typeface="Cambria"/>
              </a:rPr>
              <a:t>30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height </a:t>
            </a:r>
            <a:r>
              <a:rPr sz="1800">
                <a:latin typeface="Cambria"/>
                <a:cs typeface="Cambria"/>
              </a:rPr>
              <a:t>40 </a:t>
            </a:r>
            <a:r>
              <a:rPr sz="1800">
                <a:latin typeface="Cambria"/>
                <a:cs typeface="Cambria"/>
              </a:rPr>
              <a:t>mm.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is </a:t>
            </a:r>
            <a:r>
              <a:rPr sz="1800">
                <a:latin typeface="Cambria"/>
                <a:cs typeface="Cambria"/>
              </a:rPr>
              <a:t>vertical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side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is </a:t>
            </a:r>
            <a:r>
              <a:rPr sz="1800">
                <a:latin typeface="Cambria"/>
                <a:cs typeface="Cambria"/>
              </a:rPr>
              <a:t>parallel </a:t>
            </a:r>
            <a:r>
              <a:rPr sz="1800">
                <a:latin typeface="Cambria"/>
                <a:cs typeface="Cambria"/>
              </a:rPr>
              <a:t>to </a:t>
            </a:r>
            <a:r>
              <a:rPr sz="1800">
                <a:latin typeface="Cambria"/>
                <a:cs typeface="Cambria"/>
              </a:rPr>
              <a:t>VP. </a:t>
            </a:r>
            <a:r>
              <a:rPr sz="1800">
                <a:latin typeface="Cambria"/>
                <a:cs typeface="Cambria"/>
              </a:rPr>
              <a:t>Draw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development </a:t>
            </a:r>
            <a:r>
              <a:rPr sz="1800">
                <a:latin typeface="Cambria"/>
                <a:cs typeface="Cambria"/>
              </a:rPr>
              <a:t>of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lateral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surfaces.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2848" y="1594381"/>
            <a:ext cx="6245479" cy="472722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854710"/>
            <a:ext cx="11198218" cy="4671063"/>
            <a:chOff x="597410" y="1854710"/>
            <a:chExt cx="11198218" cy="4671063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1402" y="1854710"/>
              <a:ext cx="6711915" cy="438440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224272" y="157678"/>
            <a:ext cx="3576953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Development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surfaces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871" y="893136"/>
            <a:ext cx="11033759" cy="849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4" marR="30486" algn="just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10.10: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right  </a:t>
            </a:r>
            <a:r>
              <a:rPr sz="1800">
                <a:latin typeface="Cambria"/>
                <a:cs typeface="Cambria"/>
              </a:rPr>
              <a:t>cone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55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diameter </a:t>
            </a:r>
            <a:r>
              <a:rPr sz="1800">
                <a:latin typeface="Cambria"/>
                <a:cs typeface="Cambria"/>
              </a:rPr>
              <a:t>and </a:t>
            </a:r>
            <a:r>
              <a:rPr sz="1800">
                <a:latin typeface="Cambria"/>
                <a:cs typeface="Cambria"/>
              </a:rPr>
              <a:t>75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height </a:t>
            </a:r>
            <a:r>
              <a:rPr sz="1800">
                <a:latin typeface="Cambria"/>
                <a:cs typeface="Cambria"/>
              </a:rPr>
              <a:t>stands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its  </a:t>
            </a:r>
            <a:r>
              <a:rPr sz="1800">
                <a:latin typeface="Cambria"/>
                <a:cs typeface="Cambria"/>
              </a:rPr>
              <a:t>base </a:t>
            </a:r>
            <a:r>
              <a:rPr sz="1800">
                <a:latin typeface="Cambria"/>
                <a:cs typeface="Cambria"/>
              </a:rPr>
              <a:t>on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HP. </a:t>
            </a:r>
            <a:r>
              <a:rPr sz="1800">
                <a:latin typeface="Cambria"/>
                <a:cs typeface="Cambria"/>
              </a:rPr>
              <a:t>It  </a:t>
            </a:r>
            <a:r>
              <a:rPr sz="1800">
                <a:latin typeface="Cambria"/>
                <a:cs typeface="Cambria"/>
              </a:rPr>
              <a:t>is </a:t>
            </a:r>
            <a:r>
              <a:rPr sz="1800">
                <a:latin typeface="Cambria"/>
                <a:cs typeface="Cambria"/>
              </a:rPr>
              <a:t>truncated </a:t>
            </a:r>
            <a:r>
              <a:rPr sz="1800">
                <a:latin typeface="Cambria"/>
                <a:cs typeface="Cambria"/>
              </a:rPr>
              <a:t>with </a:t>
            </a:r>
            <a:r>
              <a:rPr sz="1800">
                <a:latin typeface="Cambria"/>
                <a:cs typeface="Cambria"/>
              </a:rPr>
              <a:t>its </a:t>
            </a:r>
            <a:r>
              <a:rPr sz="1800">
                <a:latin typeface="Cambria"/>
                <a:cs typeface="Cambria"/>
              </a:rPr>
              <a:t>surface </a:t>
            </a:r>
            <a:r>
              <a:rPr sz="1800">
                <a:latin typeface="Cambria"/>
                <a:cs typeface="Cambria"/>
              </a:rPr>
              <a:t>inclined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45</a:t>
            </a:r>
            <a:r>
              <a:rPr sz="1800" baseline="25462">
                <a:latin typeface="Cambria"/>
                <a:cs typeface="Cambria"/>
              </a:rPr>
              <a:t>0  </a:t>
            </a:r>
            <a:r>
              <a:rPr sz="1800">
                <a:latin typeface="Cambria"/>
                <a:cs typeface="Cambria"/>
              </a:rPr>
              <a:t>to  </a:t>
            </a:r>
            <a:r>
              <a:rPr sz="1800">
                <a:latin typeface="Cambria"/>
                <a:cs typeface="Cambria"/>
              </a:rPr>
              <a:t>the </a:t>
            </a:r>
            <a:r>
              <a:rPr sz="1800">
                <a:latin typeface="Cambria"/>
                <a:cs typeface="Cambria"/>
              </a:rPr>
              <a:t>axis </a:t>
            </a:r>
            <a:r>
              <a:rPr sz="1800">
                <a:latin typeface="Cambria"/>
                <a:cs typeface="Cambria"/>
              </a:rPr>
              <a:t>lying </a:t>
            </a:r>
            <a:r>
              <a:rPr sz="1800">
                <a:latin typeface="Cambria"/>
                <a:cs typeface="Cambria"/>
              </a:rPr>
              <a:t>at </a:t>
            </a:r>
            <a:r>
              <a:rPr sz="1800">
                <a:latin typeface="Cambria"/>
                <a:cs typeface="Cambria"/>
              </a:rPr>
              <a:t>a </a:t>
            </a:r>
            <a:r>
              <a:rPr sz="1800">
                <a:latin typeface="Cambria"/>
                <a:cs typeface="Cambria"/>
              </a:rPr>
              <a:t>distance </a:t>
            </a:r>
            <a:r>
              <a:rPr sz="1800">
                <a:latin typeface="Cambria"/>
                <a:cs typeface="Cambria"/>
              </a:rPr>
              <a:t>of  </a:t>
            </a:r>
            <a:r>
              <a:rPr sz="1800">
                <a:latin typeface="Cambria"/>
                <a:cs typeface="Cambria"/>
              </a:rPr>
              <a:t>40 </a:t>
            </a:r>
            <a:r>
              <a:rPr sz="1800">
                <a:latin typeface="Cambria"/>
                <a:cs typeface="Cambria"/>
              </a:rPr>
              <a:t>mm </a:t>
            </a:r>
            <a:r>
              <a:rPr sz="1800">
                <a:latin typeface="Cambria"/>
                <a:cs typeface="Cambria"/>
              </a:rPr>
              <a:t>from 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apex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cone.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Obtain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development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lateral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surface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truncated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cone.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548379"/>
            <a:ext cx="11198218" cy="4977770"/>
            <a:chOff x="597410" y="1548379"/>
            <a:chExt cx="11198218" cy="4977770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086" y="1548379"/>
              <a:ext cx="2758478" cy="40187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9823" y="1910283"/>
              <a:ext cx="7850590" cy="38233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24272" y="157678"/>
            <a:ext cx="3576953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Development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surfaces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60265" y="893136"/>
            <a:ext cx="10980418" cy="575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10.11:</a:t>
            </a:r>
            <a:r>
              <a:rPr b="1"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hexagonal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prism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side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base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30mm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and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height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60mm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cut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as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shown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endParaRPr sz="1800">
              <a:latin typeface="Cambria"/>
              <a:cs typeface="Cambria"/>
            </a:endParaRPr>
          </a:p>
          <a:p>
            <a:pPr marL="12696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mbria"/>
                <a:cs typeface="Cambria"/>
              </a:rPr>
              <a:t>fig.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Draw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development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lateral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surface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prism.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359405"/>
            <a:ext cx="11198218" cy="5166354"/>
            <a:chOff x="597410" y="1359405"/>
            <a:chExt cx="11198218" cy="5166354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432" y="1359405"/>
              <a:ext cx="2513888" cy="43159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1412" y="1665121"/>
              <a:ext cx="6262320" cy="455453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224272" y="157678"/>
            <a:ext cx="3576953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Development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surfaces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265" y="893136"/>
            <a:ext cx="10001891" cy="300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b="1" sz="1800">
                <a:latin typeface="Cambria"/>
                <a:cs typeface="Cambria"/>
              </a:rPr>
              <a:t>Problem</a:t>
            </a:r>
            <a:r>
              <a:rPr b="1" sz="1800">
                <a:latin typeface="Cambria"/>
                <a:cs typeface="Cambria"/>
              </a:rPr>
              <a:t> </a:t>
            </a:r>
            <a:r>
              <a:rPr b="1" sz="1800">
                <a:latin typeface="Cambria"/>
                <a:cs typeface="Cambria"/>
              </a:rPr>
              <a:t>10.12:</a:t>
            </a:r>
            <a:r>
              <a:rPr b="1"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Draw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development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lateral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surface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of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the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pyramid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shown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in</a:t>
            </a:r>
            <a:r>
              <a:rPr sz="1800">
                <a:latin typeface="Cambria"/>
                <a:cs typeface="Cambria"/>
              </a:rPr>
              <a:t> </a:t>
            </a:r>
            <a:r>
              <a:rPr sz="1800">
                <a:latin typeface="Cambria"/>
                <a:cs typeface="Cambria"/>
              </a:rPr>
              <a:t>fig.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762" y="826763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812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0673" y="0"/>
            <a:ext cx="12227560" cy="6918959"/>
            <a:chOff x="-10673" y="0"/>
            <a:chExt cx="12227560" cy="69189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7598" y="981456"/>
              <a:ext cx="7239004" cy="4648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430" y="0"/>
              <a:ext cx="12151365" cy="6842763"/>
            </a:xfrm>
            <a:custGeom>
              <a:avLst/>
              <a:gdLst/>
              <a:ahLst/>
              <a:cxnLst/>
              <a:rect l="l" t="t" r="r" b="b"/>
              <a:pathLst>
                <a:path w="12151360" h="6842759">
                  <a:moveTo>
                    <a:pt x="0" y="6842759"/>
                  </a:moveTo>
                  <a:lnTo>
                    <a:pt x="12150852" y="6842759"/>
                  </a:lnTo>
                  <a:lnTo>
                    <a:pt x="12150852" y="0"/>
                  </a:lnTo>
                  <a:lnTo>
                    <a:pt x="0" y="0"/>
                  </a:lnTo>
                  <a:lnTo>
                    <a:pt x="0" y="6842759"/>
                  </a:lnTo>
                  <a:close/>
                </a:path>
              </a:pathLst>
            </a:custGeom>
            <a:ln w="76200">
              <a:solidFill>
                <a:srgbClr val="005792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7035" y="720849"/>
              <a:ext cx="11196949" cy="0"/>
            </a:xfrm>
            <a:custGeom>
              <a:avLst/>
              <a:gdLst/>
              <a:ahLst/>
              <a:cxnLst/>
              <a:rect l="l" t="t" r="r" b="b"/>
              <a:pathLst>
                <a:path w="11196955">
                  <a:moveTo>
                    <a:pt x="0" y="0"/>
                  </a:moveTo>
                  <a:lnTo>
                    <a:pt x="11196447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7336" y="252640"/>
              <a:ext cx="2177211" cy="2167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508" y="56382"/>
              <a:ext cx="598930" cy="6111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410" y="6496808"/>
            <a:ext cx="11198218" cy="0"/>
          </a:xfrm>
          <a:custGeom>
            <a:avLst/>
            <a:gdLst/>
            <a:ahLst/>
            <a:cxnLst/>
            <a:rect l="l" t="t" r="r" b="b"/>
            <a:pathLst>
              <a:path w="11198225">
                <a:moveTo>
                  <a:pt x="0" y="0"/>
                </a:moveTo>
                <a:lnTo>
                  <a:pt x="11197971" y="0"/>
                </a:lnTo>
              </a:path>
            </a:pathLst>
          </a:custGeom>
          <a:ln w="579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pPr/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6622" y="3157216"/>
            <a:ext cx="5855335" cy="6349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/>
              <a:t>Projections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000794"/>
            <a:ext cx="11198218" cy="5525132"/>
            <a:chOff x="597410" y="1000794"/>
            <a:chExt cx="11198218" cy="5525132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410" y="1000794"/>
              <a:ext cx="3644358" cy="50908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4789" y="1093370"/>
              <a:ext cx="4116697" cy="522600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2144" y="157678"/>
            <a:ext cx="4102730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Projections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Straight</a:t>
            </a:r>
            <a:r>
              <a:rPr sz="2800"/>
              <a:t> </a:t>
            </a:r>
            <a:r>
              <a:rPr sz="2800"/>
              <a:t>Lines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991292"/>
            <a:ext cx="11198218" cy="5534662"/>
            <a:chOff x="597410" y="991292"/>
            <a:chExt cx="11198218" cy="5534662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388" y="991292"/>
              <a:ext cx="3989323" cy="51981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5540" y="1132395"/>
              <a:ext cx="4157383" cy="494219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7956" y="157678"/>
            <a:ext cx="4189725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/>
              <a:t>Projections</a:t>
            </a:r>
            <a:r>
              <a:rPr sz="2800"/>
              <a:t> </a:t>
            </a:r>
            <a:r>
              <a:rPr sz="2800"/>
              <a:t>of</a:t>
            </a:r>
            <a:r>
              <a:rPr sz="2800"/>
              <a:t> </a:t>
            </a:r>
            <a:r>
              <a:rPr sz="2800"/>
              <a:t>Straight</a:t>
            </a:r>
            <a:r>
              <a:rPr sz="2800"/>
              <a:t> </a:t>
            </a:r>
            <a:r>
              <a:rPr sz="2800"/>
              <a:t>Lines.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651" y="151665"/>
            <a:ext cx="975359" cy="4229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2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RV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College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marL="12696">
              <a:lnSpc>
                <a:spcPct val="100000"/>
              </a:lnSpc>
              <a:spcBef>
                <a:spcPts val="120"/>
              </a:spcBef>
            </a:pPr>
            <a:r>
              <a:rPr sz="1200">
                <a:solidFill>
                  <a:srgbClr val="005792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7410" y="1096788"/>
            <a:ext cx="11198218" cy="5429250"/>
            <a:chOff x="597410" y="1096788"/>
            <a:chExt cx="11198218" cy="5429250"/>
          </a:xfrm>
        </p:grpSpPr>
        <p:sp>
          <p:nvSpPr>
            <p:cNvPr id="4" name="object 4"/>
            <p:cNvSpPr/>
            <p:nvPr/>
          </p:nvSpPr>
          <p:spPr>
            <a:xfrm>
              <a:off x="597410" y="6496808"/>
              <a:ext cx="11198218" cy="0"/>
            </a:xfrm>
            <a:custGeom>
              <a:avLst/>
              <a:gdLst/>
              <a:ahLst/>
              <a:cxnLst/>
              <a:rect l="l" t="t" r="r" b="b"/>
              <a:pathLst>
                <a:path w="11198225">
                  <a:moveTo>
                    <a:pt x="0" y="0"/>
                  </a:moveTo>
                  <a:lnTo>
                    <a:pt x="11197971" y="0"/>
                  </a:lnTo>
                </a:path>
              </a:pathLst>
            </a:custGeom>
            <a:ln w="57912">
              <a:solidFill>
                <a:srgbClr val="1382AC"/>
              </a:solidFill>
            </a:ln>
          </p:spPr>
          <p:txBody>
            <a:bodyPr wrap="square" lIns="0" tIns="0" rIns="0" bIns="0" rtlCol="0"/>
            <a:lstStyle/>
            <a:p>
              <a:pPr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526" y="1096788"/>
              <a:ext cx="8784342" cy="478431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917956" y="157678"/>
            <a:ext cx="4189725" cy="452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Projections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Straight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AFEF"/>
                </a:solidFill>
                <a:latin typeface="Times New Roman"/>
                <a:cs typeface="Times New Roman"/>
              </a:rPr>
              <a:t>Lines.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2104</Words>
  <Application>Microsoft Office PowerPoint</Application>
  <PresentationFormat>Widescreen</PresentationFormat>
  <Paragraphs>217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PowerPoint Presentation</vt:lpstr>
      <vt:lpstr>Projections of Points</vt:lpstr>
      <vt:lpstr>PowerPoint Presentation</vt:lpstr>
      <vt:lpstr>PowerPoint Presentation</vt:lpstr>
      <vt:lpstr>PowerPoint Presentation</vt:lpstr>
      <vt:lpstr>Projections of Straight Lines</vt:lpstr>
      <vt:lpstr>Projections of Straight Lines</vt:lpstr>
      <vt:lpstr>Projections of Straight Lines.</vt:lpstr>
      <vt:lpstr>PowerPoint Presentation</vt:lpstr>
      <vt:lpstr>Projections of Straight Lines.</vt:lpstr>
      <vt:lpstr>Projections of Planes</vt:lpstr>
      <vt:lpstr>PowerPoint Presentation</vt:lpstr>
      <vt:lpstr>PowerPoint Presentation</vt:lpstr>
      <vt:lpstr>PowerPoint Presentation</vt:lpstr>
      <vt:lpstr>Projections of Planes</vt:lpstr>
      <vt:lpstr>Projections of Planes</vt:lpstr>
      <vt:lpstr>Projections of Planes</vt:lpstr>
      <vt:lpstr>Projections of Planes</vt:lpstr>
      <vt:lpstr>Projections of Planes</vt:lpstr>
      <vt:lpstr>Projections of Solids</vt:lpstr>
      <vt:lpstr>PowerPoint Presentation</vt:lpstr>
      <vt:lpstr>PowerPoint Presentation</vt:lpstr>
      <vt:lpstr>Projections of Solids</vt:lpstr>
      <vt:lpstr>Projections of Solids</vt:lpstr>
      <vt:lpstr>Projections of Solids</vt:lpstr>
      <vt:lpstr>PowerPoint Presentation</vt:lpstr>
      <vt:lpstr>Projections of Solids</vt:lpstr>
      <vt:lpstr>PowerPoint Presentation</vt:lpstr>
      <vt:lpstr>PowerPoint Presentation</vt:lpstr>
      <vt:lpstr>Projections of Solids</vt:lpstr>
      <vt:lpstr>PowerPoint Presentation</vt:lpstr>
      <vt:lpstr>PowerPoint Presentation</vt:lpstr>
      <vt:lpstr>Isometric Projection</vt:lpstr>
      <vt:lpstr>Isometric Projection</vt:lpstr>
      <vt:lpstr>Isometric Projection</vt:lpstr>
      <vt:lpstr>Isometric Projection</vt:lpstr>
      <vt:lpstr>PowerPoint Presentation</vt:lpstr>
      <vt:lpstr>Isometric Projection</vt:lpstr>
      <vt:lpstr>Isometric Projection</vt:lpstr>
      <vt:lpstr>PowerPoint Presentation</vt:lpstr>
      <vt:lpstr>PowerPoint Presentation</vt:lpstr>
      <vt:lpstr>Development of surfaces</vt:lpstr>
      <vt:lpstr>Development of surfaces</vt:lpstr>
      <vt:lpstr>Development of surfaces</vt:lpstr>
      <vt:lpstr>Development of surfaces</vt:lpstr>
      <vt:lpstr>Development of surfaces</vt:lpstr>
      <vt:lpstr>Development of surfaces</vt:lpstr>
      <vt:lpstr>Development of surfaces</vt:lpstr>
      <vt:lpstr>PowerPoint Presentation</vt:lpstr>
      <vt:lpstr>Development of surfaces</vt:lpstr>
      <vt:lpstr>PowerPoint Presentation</vt:lpstr>
      <vt:lpstr>PowerPoint Presentation</vt:lpstr>
      <vt:lpstr>Development of surfaces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Gangadhar</dc:creator>
  <cp:lastModifiedBy>Unknown User</cp:lastModifiedBy>
  <cp:revision>3</cp:revision>
  <dcterms:created xsi:type="dcterms:W3CDTF">2022-05-27T05:19:32Z</dcterms:created>
  <dcterms:modified xsi:type="dcterms:W3CDTF">2023-02-28T08:30:05Z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2022-05-27T00:00:00Z</vt:filetime>
  </property>
</Properties>
</file>