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8" r:id="rId2"/>
    <p:sldId id="258" r:id="rId3"/>
    <p:sldId id="280" r:id="rId4"/>
    <p:sldId id="281" r:id="rId5"/>
    <p:sldId id="282" r:id="rId6"/>
    <p:sldId id="283" r:id="rId7"/>
    <p:sldId id="28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22" r:id="rId29"/>
  </p:sldIdLst>
  <p:sldSz cx="20104100" cy="11303000"/>
  <p:notesSz cx="20104100" cy="11303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79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CA2F7-3251-4960-88E0-5460C1ABDA06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2875"/>
            <a:ext cx="6784975" cy="3814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0363"/>
            <a:ext cx="16084550" cy="4449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362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5A1F-9C62-4356-8491-88674CA14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9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4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20103589" y="11302715"/>
                </a:moveTo>
                <a:lnTo>
                  <a:pt x="20103589" y="0"/>
                </a:lnTo>
                <a:lnTo>
                  <a:pt x="0" y="0"/>
                </a:lnTo>
                <a:lnTo>
                  <a:pt x="0" y="11302715"/>
                </a:lnTo>
              </a:path>
            </a:pathLst>
          </a:custGeom>
          <a:ln w="76174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1413" y="4557642"/>
            <a:ext cx="708023" cy="7143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7932" y="518398"/>
            <a:ext cx="15088235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4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20103589" y="11302715"/>
                </a:moveTo>
                <a:lnTo>
                  <a:pt x="20103589" y="0"/>
                </a:lnTo>
                <a:lnTo>
                  <a:pt x="0" y="0"/>
                </a:lnTo>
                <a:lnTo>
                  <a:pt x="0" y="11302715"/>
                </a:lnTo>
              </a:path>
            </a:pathLst>
          </a:custGeom>
          <a:ln w="76174">
            <a:solidFill>
              <a:srgbClr val="0057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4032" y="276217"/>
            <a:ext cx="512127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54576" y="5574886"/>
            <a:ext cx="9055735" cy="410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3515" y="4255516"/>
            <a:ext cx="868873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UNIT-I</a:t>
            </a:r>
            <a:r>
              <a:rPr lang="en-IN" sz="6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  <a:tabLst>
                <a:tab pos="3994150" algn="l"/>
              </a:tabLst>
            </a:pPr>
            <a:r>
              <a:rPr lang="en-US" sz="6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ARRAYS</a:t>
            </a:r>
            <a:endParaRPr sz="60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875"/>
            <a:ext cx="9370695" cy="6472555"/>
            <a:chOff x="0" y="15875"/>
            <a:chExt cx="9370695" cy="6472555"/>
          </a:xfrm>
        </p:grpSpPr>
        <p:sp>
          <p:nvSpPr>
            <p:cNvPr id="4" name="object 4"/>
            <p:cNvSpPr/>
            <p:nvPr/>
          </p:nvSpPr>
          <p:spPr>
            <a:xfrm>
              <a:off x="0" y="15875"/>
              <a:ext cx="9370695" cy="6472555"/>
            </a:xfrm>
            <a:custGeom>
              <a:avLst/>
              <a:gdLst/>
              <a:ahLst/>
              <a:cxnLst/>
              <a:rect l="l" t="t" r="r" b="b"/>
              <a:pathLst>
                <a:path w="9370695" h="6472555">
                  <a:moveTo>
                    <a:pt x="0" y="6472491"/>
                  </a:moveTo>
                  <a:lnTo>
                    <a:pt x="0" y="0"/>
                  </a:lnTo>
                  <a:lnTo>
                    <a:pt x="9370327" y="0"/>
                  </a:lnTo>
                  <a:lnTo>
                    <a:pt x="0" y="6472491"/>
                  </a:lnTo>
                  <a:close/>
                </a:path>
              </a:pathLst>
            </a:custGeom>
            <a:solidFill>
              <a:srgbClr val="005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487" y="415925"/>
              <a:ext cx="1846261" cy="1841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3875" y="1336675"/>
              <a:ext cx="146049" cy="1476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08250" y="609219"/>
            <a:ext cx="3194050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4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4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4200" b="1" spc="-10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17889" y="389572"/>
            <a:ext cx="3406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3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2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7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1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50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930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4000" spc="-5" dirty="0"/>
              <a:t>Initializing Array – Input the Values from Key Board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E0AE4-3455-F65B-8F34-492FFE519F2A}"/>
              </a:ext>
            </a:extLst>
          </p:cNvPr>
          <p:cNvSpPr txBox="1"/>
          <p:nvPr/>
        </p:nvSpPr>
        <p:spPr>
          <a:xfrm>
            <a:off x="609797" y="1248481"/>
            <a:ext cx="18924999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can also be initialized using a loop. The loop iterates from 0 to (size - 1) for accessing all indices of the array starting from 0.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syntax uses a “for loop” ‘”while loop” or “do-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while”to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 the array elements. This is the most common way to initialize an array in C.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 :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array using a "for" loop.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2 *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my_array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 2, 4, 6, 8} 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syntax, an array of size 5 is declared first. The array is then initialized using a for loop that iterates over the array starting from index 0 to (size - 1).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600" spc="-5" dirty="0"/>
              <a:t>Initializing Array – Assigning values to Induvial Elements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844274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The values can be assigned to the induvial elements  of the array by using the assignment operator.</a:t>
            </a:r>
          </a:p>
          <a:p>
            <a:endParaRPr lang="en-IN" sz="4000" dirty="0"/>
          </a:p>
          <a:p>
            <a:r>
              <a:rPr lang="en-IN" sz="4000" dirty="0"/>
              <a:t>Eg : marks[3] = 100; </a:t>
            </a:r>
          </a:p>
          <a:p>
            <a:endParaRPr lang="en-IN" sz="4000" dirty="0"/>
          </a:p>
          <a:p>
            <a:r>
              <a:rPr lang="en-IN" sz="4000" dirty="0"/>
              <a:t>Here the 100 is assigned to the fourth element of the array.</a:t>
            </a:r>
          </a:p>
          <a:p>
            <a:endParaRPr lang="en-IN" sz="4000" dirty="0"/>
          </a:p>
          <a:p>
            <a:r>
              <a:rPr lang="en-IN" sz="4000" dirty="0"/>
              <a:t>We can not assign the one array to the other array, though they may have same size and type.</a:t>
            </a:r>
          </a:p>
          <a:p>
            <a:endParaRPr lang="en-IN" sz="4000" dirty="0"/>
          </a:p>
          <a:p>
            <a:r>
              <a:rPr lang="en-IN" sz="4000" dirty="0"/>
              <a:t>To copy the array, we must copy the every element of the first array to the element of the second array </a:t>
            </a:r>
          </a:p>
        </p:txBody>
      </p:sp>
    </p:spTree>
    <p:extLst>
      <p:ext uri="{BB962C8B-B14F-4D97-AF65-F5344CB8AC3E}">
        <p14:creationId xmlns:p14="http://schemas.microsoft.com/office/powerpoint/2010/main" val="141621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</a:t>
            </a:r>
            <a:br>
              <a:rPr lang="en-GB" sz="4400" spc="-5" dirty="0"/>
            </a:br>
            <a:br>
              <a:rPr lang="en-IN" sz="4400" spc="-5" dirty="0"/>
            </a:br>
            <a:endParaRPr sz="4400" spc="-5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84427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There are a number of operations that can be performed on an array which are: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</a:p>
        </p:txBody>
      </p:sp>
    </p:spTree>
    <p:extLst>
      <p:ext uri="{BB962C8B-B14F-4D97-AF65-F5344CB8AC3E}">
        <p14:creationId xmlns:p14="http://schemas.microsoft.com/office/powerpoint/2010/main" val="212096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 Traversal </a:t>
            </a:r>
            <a:br>
              <a:rPr lang="en-GB" sz="4400" spc="-5" dirty="0"/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9486588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means accessing each array element for a specific purpose, either to perform an operation on them , counting the total number of elements or else using those values to calculate some other result.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array elements is a linear data structure meaning that all elements are placed in consecutive blocks of memory it is easy to traverse them.</a:t>
            </a:r>
          </a:p>
          <a:p>
            <a:r>
              <a:rPr lang="en-GB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Consider A[]is the array: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Initialise counter c =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lower_bound_index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Repeat steps 3 to 4 while c &lt;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Apply the specified operation on A[c]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Increment counter : C = C + 1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[Loop Ends]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Exit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C-Inserting 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94865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in array means adding a new data element to already existing array.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the array has to be added at the end of existing array  -  Just add 1 to the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assign the value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Alogorithim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Set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upper_bound+1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Set A[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=VAL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:Exit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:Memory Space is available </a:t>
            </a:r>
          </a:p>
        </p:txBody>
      </p:sp>
    </p:spTree>
    <p:extLst>
      <p:ext uri="{BB962C8B-B14F-4D97-AF65-F5344CB8AC3E}">
        <p14:creationId xmlns:p14="http://schemas.microsoft.com/office/powerpoint/2010/main" val="310213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C-Inserting </a:t>
            </a:r>
            <a:br>
              <a:rPr lang="en-GB" sz="4400" spc="-5" dirty="0"/>
            </a:br>
            <a:br>
              <a:rPr lang="en-IN" sz="4400" spc="-5" dirty="0"/>
            </a:br>
            <a:endParaRPr sz="4400" spc="-5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9486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element in array in the middle of the array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algorithm INSERT will be declared as INSERT( A, N, POS, VAL).</a:t>
            </a: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GB" sz="40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24;p21">
            <a:extLst>
              <a:ext uri="{FF2B5EF4-FFF2-40B4-BE49-F238E27FC236}">
                <a16:creationId xmlns:a16="http://schemas.microsoft.com/office/drawing/2014/main" id="{722CEDAB-D5C7-ED24-5F78-DD8F2B7E8A4B}"/>
              </a:ext>
            </a:extLst>
          </p:cNvPr>
          <p:cNvSpPr/>
          <p:nvPr/>
        </p:nvSpPr>
        <p:spPr>
          <a:xfrm>
            <a:off x="4946650" y="3614955"/>
            <a:ext cx="9753600" cy="4260033"/>
          </a:xfrm>
          <a:prstGeom prst="bevel">
            <a:avLst>
              <a:gd name="adj" fmla="val 12500"/>
            </a:avLst>
          </a:prstGeom>
          <a:solidFill>
            <a:srgbClr val="CCEC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1: [INITIALIZATION] SET I = N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2: Repeat Steps 3 and 4 while I &gt;= POS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3: 		SET A[I + 1] = A[I]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4: 		SET I = I – 1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[End of Loop]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5: SET N = N + 1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6: SET A[POS] = VAL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7: EXIT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3F498-7269-A118-062F-AE8B7B12A29D}"/>
              </a:ext>
            </a:extLst>
          </p:cNvPr>
          <p:cNvSpPr txBox="1"/>
          <p:nvPr/>
        </p:nvSpPr>
        <p:spPr>
          <a:xfrm>
            <a:off x="679450" y="8194244"/>
            <a:ext cx="1584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Calling </a:t>
            </a:r>
            <a:r>
              <a:rPr lang="en-GB" sz="3600" b="1" i="0" u="none" strike="noStrike" cap="none" dirty="0"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INSERT (Data, 6, 3, 100)</a:t>
            </a: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will lead to the following processing in the array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263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C-Inserting 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0D67-7B31-A78B-5B2C-5B85A9051B77}"/>
              </a:ext>
            </a:extLst>
          </p:cNvPr>
          <p:cNvSpPr txBox="1"/>
          <p:nvPr/>
        </p:nvSpPr>
        <p:spPr>
          <a:xfrm>
            <a:off x="1004862" y="1673687"/>
            <a:ext cx="19486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DD507C-48C3-7613-519F-B3A42496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17" y="1996852"/>
            <a:ext cx="5878533" cy="1191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C5455-5A94-D85D-76FE-FA5EEFD72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293" y="2023592"/>
            <a:ext cx="6172357" cy="1164611"/>
          </a:xfrm>
          <a:prstGeom prst="rect">
            <a:avLst/>
          </a:prstGeom>
        </p:spPr>
      </p:pic>
      <p:graphicFrame>
        <p:nvGraphicFramePr>
          <p:cNvPr id="14" name="Google Shape;128;p21">
            <a:extLst>
              <a:ext uri="{FF2B5EF4-FFF2-40B4-BE49-F238E27FC236}">
                <a16:creationId xmlns:a16="http://schemas.microsoft.com/office/drawing/2014/main" id="{D2A3EABE-1571-11C7-EE09-4125C06CE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107356"/>
              </p:ext>
            </p:extLst>
          </p:nvPr>
        </p:nvGraphicFramePr>
        <p:xfrm>
          <a:off x="1770974" y="6503476"/>
          <a:ext cx="6096301" cy="1906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68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 dirty="0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dirty="0"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/>
                    </a:p>
                  </a:txBody>
                  <a:tcPr marL="0" marR="0" marT="45775" marB="45775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 dirty="0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dirty="0"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32;p21">
            <a:extLst>
              <a:ext uri="{FF2B5EF4-FFF2-40B4-BE49-F238E27FC236}">
                <a16:creationId xmlns:a16="http://schemas.microsoft.com/office/drawing/2014/main" id="{3C5DF0B8-8C7E-FC81-50BF-14225F0E6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791528"/>
              </p:ext>
            </p:extLst>
          </p:nvPr>
        </p:nvGraphicFramePr>
        <p:xfrm>
          <a:off x="10877762" y="6329003"/>
          <a:ext cx="6172357" cy="16461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7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61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 dirty="0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dirty="0"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 dirty="0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dirty="0"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/>
                    </a:p>
                  </a:txBody>
                  <a:tcPr marL="0" marR="0" marT="45775" marB="45775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/>
                        <a:buNone/>
                      </a:pPr>
                      <a:r>
                        <a:rPr lang="en-US" sz="1200" b="1" dirty="0">
                          <a:solidFill>
                            <a:srgbClr val="99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dirty="0"/>
                    </a:p>
                  </a:txBody>
                  <a:tcPr marL="0" marR="0" marT="45775" marB="45775" anchor="ctr">
                    <a:lnL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27;p21">
            <a:extLst>
              <a:ext uri="{FF2B5EF4-FFF2-40B4-BE49-F238E27FC236}">
                <a16:creationId xmlns:a16="http://schemas.microsoft.com/office/drawing/2014/main" id="{9CE8B302-DF7C-BD20-18A8-DEB4B82B86F8}"/>
              </a:ext>
            </a:extLst>
          </p:cNvPr>
          <p:cNvSpPr txBox="1"/>
          <p:nvPr/>
        </p:nvSpPr>
        <p:spPr>
          <a:xfrm>
            <a:off x="1712868" y="3411737"/>
            <a:ext cx="5878533" cy="181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rgbClr val="FF99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Data[0]    Data[1]       Data[2]   Data[3]    Data[4]    Data[5]   Data[6]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" name="Google Shape;131;p21">
            <a:extLst>
              <a:ext uri="{FF2B5EF4-FFF2-40B4-BE49-F238E27FC236}">
                <a16:creationId xmlns:a16="http://schemas.microsoft.com/office/drawing/2014/main" id="{F824DBB9-D3CC-7F9B-C38D-42D2DB882560}"/>
              </a:ext>
            </a:extLst>
          </p:cNvPr>
          <p:cNvSpPr txBox="1"/>
          <p:nvPr/>
        </p:nvSpPr>
        <p:spPr>
          <a:xfrm>
            <a:off x="10686519" y="3294568"/>
            <a:ext cx="6071131" cy="134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Data[0]    Data[1]       Data[2]   Data[3]    Data[4]    Data[5]   Data[6]</a:t>
            </a:r>
            <a:endParaRPr dirty="0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" name="Google Shape;129;p21">
            <a:extLst>
              <a:ext uri="{FF2B5EF4-FFF2-40B4-BE49-F238E27FC236}">
                <a16:creationId xmlns:a16="http://schemas.microsoft.com/office/drawing/2014/main" id="{BF6664BE-CF12-71D0-DA12-6769B7D0FA68}"/>
              </a:ext>
            </a:extLst>
          </p:cNvPr>
          <p:cNvSpPr txBox="1"/>
          <p:nvPr/>
        </p:nvSpPr>
        <p:spPr>
          <a:xfrm>
            <a:off x="1948400" y="9227009"/>
            <a:ext cx="5741450" cy="117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[0]    Data[1]       Data[2]   Data[3]    Data[4]    Data[5]   Data[6]</a:t>
            </a:r>
            <a:endParaRPr dirty="0">
              <a:solidFill>
                <a:srgbClr val="FF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" name="Google Shape;129;p21">
            <a:extLst>
              <a:ext uri="{FF2B5EF4-FFF2-40B4-BE49-F238E27FC236}">
                <a16:creationId xmlns:a16="http://schemas.microsoft.com/office/drawing/2014/main" id="{1DD01206-A0A2-0DA8-3E52-F309D2E5DD53}"/>
              </a:ext>
            </a:extLst>
          </p:cNvPr>
          <p:cNvSpPr txBox="1"/>
          <p:nvPr/>
        </p:nvSpPr>
        <p:spPr>
          <a:xfrm>
            <a:off x="10877762" y="9011893"/>
            <a:ext cx="5257800" cy="123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rgbClr val="FF99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Data[0]    Data[1]       Data[2]   Data[3]    Data[4]    Data[5]   Data[6]</a:t>
            </a:r>
            <a:endParaRPr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27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C-Deleting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80A96C-2223-2A54-8429-162C8C6C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479711"/>
            <a:ext cx="19072960" cy="89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8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Operations on array in C-Merging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831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Merging two arrays means combining two separate arrays into one single array.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if the first array consists of 3 elements and the second array consists of 5 elements then the resulting array consists of 8 elements.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resulting array is known as a merged array.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two sorted arrays and our task is to merge these two sorted arrays.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First Array: 5 4 3 2 1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Array: 9 8 7 6 5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Merged sorted Array: 9 8 7 6 5 5 4 3 2 1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E9D3EA-6B11-2669-C1BC-D693827E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5792954"/>
            <a:ext cx="10439400" cy="49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b="1" i="0" dirty="0">
                <a:solidFill>
                  <a:srgbClr val="000000"/>
                </a:solidFill>
                <a:effectLst/>
                <a:latin typeface="Inter"/>
              </a:rPr>
              <a:t>Searching of Value in an Array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1066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LINEAR SEARCH</a:t>
            </a:r>
            <a:r>
              <a:rPr lang="en-US" sz="48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59;p23">
            <a:extLst>
              <a:ext uri="{FF2B5EF4-FFF2-40B4-BE49-F238E27FC236}">
                <a16:creationId xmlns:a16="http://schemas.microsoft.com/office/drawing/2014/main" id="{22B0DCE5-1282-7751-6EDD-B01918A9BFD5}"/>
              </a:ext>
            </a:extLst>
          </p:cNvPr>
          <p:cNvSpPr/>
          <p:nvPr/>
        </p:nvSpPr>
        <p:spPr>
          <a:xfrm>
            <a:off x="831850" y="2971259"/>
            <a:ext cx="17754600" cy="7139878"/>
          </a:xfrm>
          <a:prstGeom prst="bevel">
            <a:avLst>
              <a:gd name="adj" fmla="val 12500"/>
            </a:avLst>
          </a:prstGeom>
          <a:solidFill>
            <a:srgbClr val="CCEC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LINEAR_SEARCH(A, N, VAL, POS)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Step 1: [INITIALIZE] SET POS = -1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Step 2: [INITIALIZE] SET I = 0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Step 3:	Repeat Step 4 while I&lt;N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Step 4: 		IF A[I] = VAL, then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				SET POS = I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				PRINT POS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				Go to Step 6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		[END OF IF]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	[END OF LOOP]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Step 5: PRINT “Value Not Present In The Array”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Step 6: EXIT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31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142" y="1989614"/>
            <a:ext cx="9189308" cy="7144263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698500" indent="-6858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Introduction</a:t>
            </a:r>
          </a:p>
          <a:p>
            <a:pPr marL="698500" indent="-6858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Declaration of Arrays </a:t>
            </a:r>
          </a:p>
          <a:p>
            <a:pPr marL="698500" indent="-6858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Accessing elements of an array, </a:t>
            </a:r>
          </a:p>
          <a:p>
            <a:pPr marL="698500" indent="-6858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Storing values in arrays, Operations on Arrays. </a:t>
            </a:r>
          </a:p>
          <a:p>
            <a:pPr marL="698500" indent="-6858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Two dimensional arrays</a:t>
            </a:r>
          </a:p>
          <a:p>
            <a:pPr marL="698500" indent="-68580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4900" b="1" spc="-5" dirty="0">
                <a:solidFill>
                  <a:srgbClr val="006FC0"/>
                </a:solidFill>
                <a:latin typeface="Trebuchet MS"/>
                <a:ea typeface="+mj-ea"/>
              </a:rPr>
              <a:t>Operations on two dimensional arrays.</a:t>
            </a:r>
          </a:p>
        </p:txBody>
      </p:sp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5141797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AGENDA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579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u="sng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BINARY </a:t>
            </a:r>
            <a:r>
              <a:rPr lang="en-US" sz="3200" b="1" i="0" u="sng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SEARCH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BEG = </a:t>
            </a:r>
            <a:r>
              <a:rPr lang="en-GB" sz="3200" b="0" i="0" u="none" strike="noStrike" cap="none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lower_bound</a:t>
            </a: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END = </a:t>
            </a:r>
            <a:r>
              <a:rPr lang="en-GB" sz="3200" b="0" i="0" u="none" strike="noStrike" cap="none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upper_bound</a:t>
            </a: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MID = (BEG + END) / 2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If VAL &lt; A[MID], then VAL will be present in the left segment of the array. So, 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the value of END will be changed as, END = MID – 1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If VAL &gt; A[MID], then VAL will be present in the right segment of the array. So, </a:t>
            </a:r>
          </a:p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2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the value of BEG will be changed as, BEG = MID + 1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66;p24">
            <a:extLst>
              <a:ext uri="{FF2B5EF4-FFF2-40B4-BE49-F238E27FC236}">
                <a16:creationId xmlns:a16="http://schemas.microsoft.com/office/drawing/2014/main" id="{F4A64BE5-7915-1CDF-5866-7EFF3CC18463}"/>
              </a:ext>
            </a:extLst>
          </p:cNvPr>
          <p:cNvSpPr/>
          <p:nvPr/>
        </p:nvSpPr>
        <p:spPr>
          <a:xfrm>
            <a:off x="1011959" y="6261100"/>
            <a:ext cx="16518793" cy="4140591"/>
          </a:xfrm>
          <a:prstGeom prst="bevel">
            <a:avLst>
              <a:gd name="adj" fmla="val 12500"/>
            </a:avLst>
          </a:prstGeom>
          <a:solidFill>
            <a:srgbClr val="CCEC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BINARY_SEARCH(A,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VAL, POS)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1: [INITIALIZE] SET BEG =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POS = -1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2: Repeat Step 3 and Step 4 while BEG &lt;= END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3: 		SET MID = (BEG + END)/2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4:		IF A[MID] = VAL, then 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POS = MID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PRINT POS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Go to Step 6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IF A[MID] &gt; VAL then;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SET END = MID - 1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ELSE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SET BEG = MID + 1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[END OF IF]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[END OF LOOP]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5: IF POS = -1, then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PRINTF “VAL IS NOT PRESENT IN THE ARRAY”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[END OF </a:t>
            </a:r>
            <a:r>
              <a:rPr lang="en-US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IF]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6: EXIT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95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681516" y="1548178"/>
            <a:ext cx="18971734" cy="106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66;p24">
            <a:extLst>
              <a:ext uri="{FF2B5EF4-FFF2-40B4-BE49-F238E27FC236}">
                <a16:creationId xmlns:a16="http://schemas.microsoft.com/office/drawing/2014/main" id="{F4A64BE5-7915-1CDF-5866-7EFF3CC18463}"/>
              </a:ext>
            </a:extLst>
          </p:cNvPr>
          <p:cNvSpPr/>
          <p:nvPr/>
        </p:nvSpPr>
        <p:spPr>
          <a:xfrm>
            <a:off x="681516" y="1457298"/>
            <a:ext cx="19422584" cy="9299601"/>
          </a:xfrm>
          <a:prstGeom prst="bevel">
            <a:avLst>
              <a:gd name="adj" fmla="val 12500"/>
            </a:avLst>
          </a:prstGeom>
          <a:solidFill>
            <a:srgbClr val="CCECFF"/>
          </a:solidFill>
          <a:ln w="9525" cap="rnd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BINARY_SEARCH(A,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VAL, POS)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1: [INITIALIZE] SET BEG =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END = </a:t>
            </a:r>
            <a:r>
              <a:rPr lang="en-US" sz="2400" b="1" i="0" u="none" strike="noStrike" cap="none" dirty="0" err="1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</a:t>
            </a: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, POS = -1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2: Repeat Step 3 and Step 4 while BEG &lt;= END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3: 		SET MID = (BEG + END)/2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4:		IF A[MID] = VAL, then 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POS = MID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PRINT POS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Go to Step 6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IF A[MID] &gt; VAL then;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SET END = MID - 1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ELSE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	SET BEG = MID + 1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	[END OF IF]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[END OF LOOP]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5: IF POS = -1, then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	PRINTF “VAL IS NOT PRESENT IN THE ARRAY”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sz="2400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[END OF </a:t>
            </a:r>
            <a:r>
              <a:rPr lang="en-US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IF]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lang="en-US" b="1" i="0" u="none" strike="noStrike" cap="none" dirty="0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Step 6: EXIT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97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475876" y="1241914"/>
            <a:ext cx="18971734" cy="11399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 A[] = {0, 1, 2, 3, 4, 5, 6, 7, 8, 9, 10};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and VAL = 9, the algorithm will proceed in the following manner.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BEG = 0, END = 10, MID = (0 + 10)/2 = 5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VAL = 9 and A[MID] = A[5] = 5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A[5] is less than VAL, therefore, we will now search for the value in the later half of the array. So, we change the values of BEG and MID.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BEG = MID + 1 = 6, END = 10, MID = (6 + 10)/2 =16/2 = 8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VAL = 9 and A[MID] = A[8] = 8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A[8] is less than VAL, therefore, we will now search for the value in the later half of the array. So, again we change the values of BEG and MID.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BEG = MID + 1 = 9, 	END = 10,	MID = (9 + 10)/2 = 9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 VAL = 9 and A[MID] = 9. 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 VAL = 9 and A[MID] = 9</a:t>
            </a:r>
            <a:r>
              <a:rPr lang="en-GB" sz="4800" b="1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66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6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1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4400" spc="-5" dirty="0"/>
              <a:t>Searching of Value in an Array-Binary Search</a:t>
            </a:r>
            <a:br>
              <a:rPr lang="en-GB" b="1" i="0" dirty="0">
                <a:solidFill>
                  <a:srgbClr val="000000"/>
                </a:solidFill>
                <a:effectLst/>
                <a:latin typeface="Inter"/>
              </a:rPr>
            </a:b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475876" y="1241914"/>
            <a:ext cx="18971734" cy="11399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 A[] = {0, 1, 2, 3, 4, 5, 6, 7, 8, 9, 10};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and VAL = 9, the algorithm will proceed in the following manner.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BEG = 0, END = 10, MID = (0 + 10)/2 = 5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VAL = 9 and A[MID] = A[5] = 5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A[5] is less than VAL, therefore, we will now search for the value in the later half of the array. So, we change the values of BEG and MID.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BEG = MID + 1 = 6, END = 10, MID = (6 + 10)/2 =16/2 = 8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VAL = 9 and A[MID] = A[8] = 8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A[8] is less than VAL, therefore, we will now search for the value in the later half of the array. So, again we change the values of BEG and MID.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Now, BEG = MID + 1 = 9, 	END = 10,	MID = (9 + 10)/2 = 9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 VAL = 9 and A[MID] = 9. </a:t>
            </a:r>
            <a:endParaRPr lang="en-GB" sz="36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8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Now VAL = 9 and A[MID] = 9</a:t>
            </a:r>
            <a:r>
              <a:rPr lang="en-GB" sz="4800" b="1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66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6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25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4400" spc="-5" dirty="0"/>
              <a:t>Two Dimensional  Arrays </a:t>
            </a:r>
            <a:endParaRPr sz="4400" spc="-5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Arrays can be thought of as an array of arrays or as a matrix consisting of rows and columns</a:t>
            </a:r>
            <a:r>
              <a:rPr lang="en-GB" sz="3600" b="0" i="0" dirty="0">
                <a:solidFill>
                  <a:srgbClr val="61738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6600" u="none" strike="noStrike" cap="none" dirty="0">
              <a:solidFill>
                <a:srgbClr val="61738E"/>
              </a:solidFill>
              <a:latin typeface="__Source_Sans_Pro_fea366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6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ultidimensional Arrays in C - GeeksforGeeks">
            <a:extLst>
              <a:ext uri="{FF2B5EF4-FFF2-40B4-BE49-F238E27FC236}">
                <a16:creationId xmlns:a16="http://schemas.microsoft.com/office/drawing/2014/main" id="{401CE2F9-F7CF-B3C5-0326-4CAB3E94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3190139"/>
            <a:ext cx="10287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5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Declaration of two 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7613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Arrays can be thought of as an array of arrays or as a matrix consisting of rows and columns</a:t>
            </a:r>
            <a:r>
              <a:rPr lang="en-GB" sz="3600" b="0" i="0" dirty="0">
                <a:solidFill>
                  <a:srgbClr val="61738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 b="1" u="none" strike="noStrike" cap="none" dirty="0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syntax to declare the 2D array is given below.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800" b="1" u="none" strike="noStrike" cap="none" dirty="0">
              <a:solidFill>
                <a:srgbClr val="61738E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 b="1" u="none" strike="noStrike" cap="none" dirty="0" err="1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data_type</a:t>
            </a:r>
            <a:r>
              <a:rPr lang="en-GB" sz="2800" b="1" u="none" strike="noStrike" cap="none" dirty="0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800" b="1" u="none" strike="noStrike" cap="none" dirty="0" err="1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array_name</a:t>
            </a:r>
            <a:r>
              <a:rPr lang="en-GB" sz="2800" b="1" u="none" strike="noStrike" cap="none" dirty="0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[rows][columns];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 b="1" u="none" strike="noStrike" cap="none" dirty="0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Consider the following example.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800" b="1" u="none" strike="noStrike" cap="none" dirty="0">
              <a:solidFill>
                <a:srgbClr val="61738E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 b="1" u="none" strike="noStrike" cap="none" dirty="0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 </a:t>
            </a:r>
            <a:r>
              <a:rPr lang="en-GB" sz="2800" b="1" u="none" strike="noStrike" cap="none" dirty="0" err="1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twodimen</a:t>
            </a:r>
            <a:r>
              <a:rPr lang="en-GB" sz="2800" b="1" u="none" strike="noStrike" cap="none" dirty="0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[4][3];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800" b="1" u="none" strike="noStrike" cap="none" dirty="0">
                <a:solidFill>
                  <a:srgbClr val="61738E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Here, 4 is the number of rows, and 3 is the number of columns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6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105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Initializing of two 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101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There are two ways to initialize a two Dimensional arrays during declaration.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 </a:t>
            </a:r>
            <a:r>
              <a:rPr lang="en-GB" sz="4400" b="0" i="0" u="none" strike="noStrike" cap="none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disp</a:t>
            </a: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[2][4] = {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{10, 11, 12, 13},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{14, 15, 16, 17}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};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 </a:t>
            </a:r>
            <a:r>
              <a:rPr lang="en-GB" sz="4400" b="0" i="0" u="none" strike="noStrike" cap="none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disp</a:t>
            </a: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[2][4] = { 10, 11, 12, 13, 14, 15, 16, 17};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4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To access the values we need to use the two branching loops </a:t>
            </a:r>
          </a:p>
        </p:txBody>
      </p:sp>
    </p:spTree>
    <p:extLst>
      <p:ext uri="{BB962C8B-B14F-4D97-AF65-F5344CB8AC3E}">
        <p14:creationId xmlns:p14="http://schemas.microsoft.com/office/powerpoint/2010/main" val="339657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95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GB" sz="4400" spc="-5" dirty="0"/>
              <a:t>Operations of two dimensional Array in C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374650" y="1241914"/>
            <a:ext cx="19583400" cy="98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400" b="0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Two dimensional arrays can be used to implement concept of matrices </a:t>
            </a:r>
          </a:p>
          <a:p>
            <a:pPr marL="742950" marR="0" lvl="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AutoNum type="arabicPeriod"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Transpose : Transpose of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m×n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matrix A is given as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n×m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matrix B , where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Ai,j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2. Sum =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Bi,j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= Two matrix which are compatible can be added and the result will be stored in other matrix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3. Difference =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Bi,j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=Two matrix which are compatible can be subtracted  and the result will be stored in other matrix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4. Product = Two matrix can be multiplied with each other if the number of columns in first matrix is equal to number of rows in second matrix </a:t>
            </a:r>
          </a:p>
          <a:p>
            <a:pPr>
              <a:lnSpc>
                <a:spcPct val="150000"/>
              </a:lnSpc>
              <a:buClr>
                <a:schemeClr val="dk1"/>
              </a:buClr>
            </a:pPr>
            <a:endParaRPr lang="en-GB" sz="3000" b="0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5C7F8-8C0F-BB7A-7B18-9E1D5F32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650" y="10111137"/>
            <a:ext cx="5867400" cy="9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0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D9679B-44B5-B0B2-A6AE-254A5BE6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" y="866330"/>
            <a:ext cx="20081601" cy="957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0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362775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450850" y="1271517"/>
            <a:ext cx="19354800" cy="9147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An array is a collection of similar data elements.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These data elements have the same data type.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The elements of the array are stored in consecutive memory locations and are referenced by an index (also known as the subscript).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Declaring an array means specifying three things: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	1. The data type- what kind of values it can store ex, int, char, float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	2.Name- to identify the array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	3.The size- the maximum number of values that the array can hold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Arrays are declared using the following syntax.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		 type name[size];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36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041C41-4E48-04E8-21E3-C3679648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32542"/>
              </p:ext>
            </p:extLst>
          </p:nvPr>
        </p:nvGraphicFramePr>
        <p:xfrm>
          <a:off x="6020989" y="9232900"/>
          <a:ext cx="13600009" cy="990600"/>
        </p:xfrm>
        <a:graphic>
          <a:graphicData uri="http://schemas.openxmlformats.org/drawingml/2006/table">
            <a:tbl>
              <a:tblPr/>
              <a:tblGrid>
                <a:gridCol w="1596835">
                  <a:extLst>
                    <a:ext uri="{9D8B030D-6E8A-4147-A177-3AD203B41FA5}">
                      <a16:colId xmlns:a16="http://schemas.microsoft.com/office/drawing/2014/main" val="2611031221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229576088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3492497105"/>
                    </a:ext>
                  </a:extLst>
                </a:gridCol>
                <a:gridCol w="1345648">
                  <a:extLst>
                    <a:ext uri="{9D8B030D-6E8A-4147-A177-3AD203B41FA5}">
                      <a16:colId xmlns:a16="http://schemas.microsoft.com/office/drawing/2014/main" val="2795466348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1707188849"/>
                    </a:ext>
                  </a:extLst>
                </a:gridCol>
                <a:gridCol w="1345648">
                  <a:extLst>
                    <a:ext uri="{9D8B030D-6E8A-4147-A177-3AD203B41FA5}">
                      <a16:colId xmlns:a16="http://schemas.microsoft.com/office/drawing/2014/main" val="2982622517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3859180112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3794499905"/>
                    </a:ext>
                  </a:extLst>
                </a:gridCol>
                <a:gridCol w="1345648">
                  <a:extLst>
                    <a:ext uri="{9D8B030D-6E8A-4147-A177-3AD203B41FA5}">
                      <a16:colId xmlns:a16="http://schemas.microsoft.com/office/drawing/2014/main" val="2813888482"/>
                    </a:ext>
                  </a:extLst>
                </a:gridCol>
                <a:gridCol w="1327705">
                  <a:extLst>
                    <a:ext uri="{9D8B030D-6E8A-4147-A177-3AD203B41FA5}">
                      <a16:colId xmlns:a16="http://schemas.microsoft.com/office/drawing/2014/main" val="1426154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st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nd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 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IN" sz="2000" b="1" i="0" u="none" strike="noStrike" baseline="3000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 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lang="en-IN" sz="2000" b="1" i="0" u="none" strike="noStrike" baseline="30000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th</a:t>
                      </a:r>
                      <a:r>
                        <a:rPr lang="en-IN" sz="2000" b="1" i="0" u="none" strike="noStrike" dirty="0"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</a:rPr>
                        <a:t> element</a:t>
                      </a:r>
                      <a:endParaRPr lang="en-IN" sz="3200" dirty="0">
                        <a:effectLst/>
                      </a:endParaRPr>
                    </a:p>
                  </a:txBody>
                  <a:tcPr>
                    <a:lnL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31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17992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7F8F3-8EC4-28EC-1C4C-BA6A33FE2103}"/>
              </a:ext>
            </a:extLst>
          </p:cNvPr>
          <p:cNvSpPr txBox="1"/>
          <p:nvPr/>
        </p:nvSpPr>
        <p:spPr>
          <a:xfrm>
            <a:off x="5931943" y="10217663"/>
            <a:ext cx="13873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FF9900"/>
                </a:solidFill>
                <a:effectLst/>
                <a:latin typeface="Comic Sans MS" panose="030F0702030302020204" pitchFamily="66" charset="0"/>
              </a:rPr>
              <a:t>marks[0] </a:t>
            </a:r>
            <a:r>
              <a:rPr lang="en-GB" sz="1800" b="1" i="0" u="none" strike="noStrike" dirty="0">
                <a:solidFill>
                  <a:srgbClr val="FF9900"/>
                </a:solidFill>
                <a:effectLst/>
                <a:latin typeface="Arial" panose="020B0604020202020204" pitchFamily="34" charset="0"/>
              </a:rPr>
              <a:t>           marks[1]        marks[2]      marks[3]     marks[4]     marks[5]      marks[6]        marks[7]      marks[8]       marks[9]</a:t>
            </a:r>
            <a:endParaRPr lang="en-GB" b="0" dirty="0">
              <a:effectLst/>
            </a:endParaRPr>
          </a:p>
          <a:p>
            <a:br>
              <a:rPr lang="en-GB" dirty="0"/>
            </a:br>
            <a:r>
              <a:rPr lang="en-GB" b="1" i="1" dirty="0"/>
              <a:t>Memory Representation of an Array of 10 Elements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5694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58253" y="274693"/>
            <a:ext cx="362775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450850" y="1271517"/>
            <a:ext cx="19354800" cy="997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Arrays can be declared by specifying the size or the number of array elements. The size of the array specifies the maximum number of elements that the array can hold.</a:t>
            </a:r>
            <a:endParaRPr lang="en-IN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Eg :  </a:t>
            </a:r>
            <a:r>
              <a:rPr lang="en-GB" sz="3600" dirty="0"/>
              <a:t>// declare an array by specifying size in [].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600" dirty="0"/>
              <a:t>int my_array1[20];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600" dirty="0"/>
              <a:t>char my_array2[5];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C does not allow declaring of the array whose number of elements is not know during compile time.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600" dirty="0"/>
              <a:t>Eg : int </a:t>
            </a:r>
            <a:r>
              <a:rPr lang="en-GB" sz="3600" dirty="0" err="1"/>
              <a:t>arr</a:t>
            </a:r>
            <a:r>
              <a:rPr lang="en-GB" sz="3600" dirty="0"/>
              <a:t>[];</a:t>
            </a:r>
            <a:r>
              <a:rPr lang="en-IN" sz="3600" dirty="0"/>
              <a:t>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600" dirty="0"/>
              <a:t>       int n , </a:t>
            </a:r>
            <a:r>
              <a:rPr lang="en-IN" sz="3600" dirty="0" err="1"/>
              <a:t>arr</a:t>
            </a:r>
            <a:r>
              <a:rPr lang="en-IN" sz="3600" dirty="0"/>
              <a:t>[n];   // These both will results in the error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 dirty="0"/>
              <a:t>C array indices starts from 0, so for an array with N elements the index of the last element will be N-1.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C never checks the validity of array index , neither at the compile time or run time, but running such code, output will be unpredictable.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85751" y="250682"/>
            <a:ext cx="7732597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5" dirty="0"/>
              <a:t>Accessing Array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450850" y="1271517"/>
            <a:ext cx="19354800" cy="945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Array element can be accessed using array name and subscript/index written inside pair of square brackets [].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i="1" dirty="0"/>
              <a:t>For Example: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Suppose we have an integer array of length 5 whose name is marks. = </a:t>
            </a:r>
            <a:r>
              <a:rPr lang="en-GB" sz="3600" b="1" i="1" dirty="0"/>
              <a:t>int marks[5]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i="1" dirty="0"/>
              <a:t>Now we can access elements of array marks using subscript followed by array name.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marks[0] = First element of array marks = 5, marks[1] = Second element of array marks =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To access all the elements of the array, you must use a loop. That is, we can access all the elements of the array by varying the value of the subscript into the array.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 Note that the subscript must be an integral value or an expression that evaluates to an integral value. For Example :  			</a:t>
            </a:r>
            <a:r>
              <a:rPr lang="en-GB" sz="3600" i="1" dirty="0"/>
              <a:t>   </a:t>
            </a:r>
            <a:r>
              <a:rPr lang="en-GB" sz="2400" b="1" i="1" dirty="0"/>
              <a:t>int </a:t>
            </a:r>
            <a:r>
              <a:rPr lang="en-GB" sz="2400" b="1" i="1" dirty="0" err="1"/>
              <a:t>i</a:t>
            </a:r>
            <a:r>
              <a:rPr lang="en-GB" sz="2400" b="1" i="1" dirty="0"/>
              <a:t>, marks[10];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i="1" dirty="0"/>
              <a:t>                                                                                              </a:t>
            </a:r>
            <a:r>
              <a:rPr lang="en-GB" sz="2400" b="1" i="1" dirty="0"/>
              <a:t>for(</a:t>
            </a:r>
            <a:r>
              <a:rPr lang="en-GB" sz="2400" b="1" i="1" dirty="0" err="1"/>
              <a:t>i</a:t>
            </a:r>
            <a:r>
              <a:rPr lang="en-GB" sz="2400" b="1" i="1" dirty="0"/>
              <a:t>=0;i&lt;10;i++)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b="1" i="1" dirty="0"/>
              <a:t>	                                                                                     marks[</a:t>
            </a:r>
            <a:r>
              <a:rPr lang="en-GB" sz="2400" b="1" i="1" dirty="0" err="1"/>
              <a:t>i</a:t>
            </a:r>
            <a:r>
              <a:rPr lang="en-GB" sz="2400" b="1" i="1" dirty="0"/>
              <a:t>] = -1;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4000" spc="-5" dirty="0"/>
              <a:t>CALCULATING THE ADDRESS OF ARRAY ELEMENTS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64924"/>
            <a:ext cx="19354800" cy="6960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Address of data element, A[k] = BA(A) + w( k – </a:t>
            </a:r>
            <a:r>
              <a:rPr lang="en-GB" sz="3600" dirty="0" err="1"/>
              <a:t>lower_bound</a:t>
            </a:r>
            <a:r>
              <a:rPr lang="en-GB" sz="3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Here, A is the array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k is the index of the element of which we have to calculate the 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BA is the base address of the array 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/>
              <a:t>w is the word size of one element in memory, for example, size of int is 2.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2813050" y="6962656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ED26-BA80-10C5-D1EB-6569C842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5865779"/>
            <a:ext cx="10729262" cy="1072145"/>
          </a:xfrm>
          <a:prstGeom prst="rect">
            <a:avLst/>
          </a:prstGeom>
        </p:spPr>
      </p:pic>
      <p:sp>
        <p:nvSpPr>
          <p:cNvPr id="18" name="Google Shape;86;p18">
            <a:extLst>
              <a:ext uri="{FF2B5EF4-FFF2-40B4-BE49-F238E27FC236}">
                <a16:creationId xmlns:a16="http://schemas.microsoft.com/office/drawing/2014/main" id="{AF8B5ACC-A82F-84F1-6F10-2472D1FFF0B7}"/>
              </a:ext>
            </a:extLst>
          </p:cNvPr>
          <p:cNvSpPr txBox="1"/>
          <p:nvPr/>
        </p:nvSpPr>
        <p:spPr>
          <a:xfrm>
            <a:off x="3803650" y="6986806"/>
            <a:ext cx="11023974" cy="7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Marks[0]             marks[1]           marks[2]               marks[3]       </a:t>
            </a:r>
            <a:r>
              <a:rPr lang="en-GB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marks[4]</a:t>
            </a:r>
            <a:r>
              <a:rPr lang="en-GB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         marks[5]          marks[6]        marks[7]     marks[7] 1000	      1002	    1004	 1006	</a:t>
            </a:r>
            <a:r>
              <a:rPr lang="en-GB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1008</a:t>
            </a:r>
            <a:r>
              <a:rPr lang="en-GB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	1010             1012            1014</a:t>
            </a:r>
            <a:endParaRPr lang="en-GB"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85C46-C897-3E30-2018-E1FAD25EB5D4}"/>
              </a:ext>
            </a:extLst>
          </p:cNvPr>
          <p:cNvSpPr txBox="1"/>
          <p:nvPr/>
        </p:nvSpPr>
        <p:spPr>
          <a:xfrm>
            <a:off x="-2825750" y="8654759"/>
            <a:ext cx="152131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0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Marks[4] = 1000 + 2(4 – 0)</a:t>
            </a:r>
            <a:endParaRPr lang="en-GB" sz="4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4000" b="0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	   = 1000 + 2(4) = 1008</a:t>
            </a:r>
            <a:endParaRPr lang="en-GB" sz="4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21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3600" b="0" dirty="0">
                <a:solidFill>
                  <a:srgbClr val="000000"/>
                </a:solidFill>
                <a:latin typeface="Helvetica Neue"/>
              </a:rPr>
              <a:t>CALCULATING THE Length  OF ARRAY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53564"/>
            <a:ext cx="19354800" cy="10099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formula to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calacualte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length pf the array is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</a:t>
            </a: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lower_bound+1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index of last element and lower bound is the index of first element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the lower bound value is zero but that is not compulsion as we can have array whose index may start from any other non zero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marks[5]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= 4-0+1  = 5 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b="1" i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2813050" y="6962656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30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5" dirty="0"/>
              <a:t>STORING VALES IN ARRAYS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53564"/>
            <a:ext cx="19354800" cy="2130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i="1" dirty="0"/>
          </a:p>
          <a:p>
            <a:pPr>
              <a:lnSpc>
                <a:spcPct val="150000"/>
              </a:lnSpc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to store the values in the array and they are, as shown in below figure </a:t>
            </a:r>
          </a:p>
          <a:p>
            <a:pPr>
              <a:lnSpc>
                <a:spcPct val="150000"/>
              </a:lnSpc>
            </a:pPr>
            <a:endParaRPr lang="en-GB" sz="36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2813050" y="6962656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2CD364-5BEB-A175-A0EE-0570E657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72" y="3540125"/>
            <a:ext cx="11633354" cy="66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8037" y="1191863"/>
            <a:ext cx="18526760" cy="0"/>
          </a:xfrm>
          <a:custGeom>
            <a:avLst/>
            <a:gdLst/>
            <a:ahLst/>
            <a:cxnLst/>
            <a:rect l="l" t="t" r="r" b="b"/>
            <a:pathLst>
              <a:path w="18526760">
                <a:moveTo>
                  <a:pt x="0" y="0"/>
                </a:moveTo>
                <a:lnTo>
                  <a:pt x="18526735" y="0"/>
                </a:lnTo>
              </a:path>
            </a:pathLst>
          </a:custGeom>
          <a:ln w="15674">
            <a:solidFill>
              <a:srgbClr val="5E6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862" y="301554"/>
            <a:ext cx="708006" cy="7095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82760" y="71272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41389" y="44183"/>
                </a:moveTo>
                <a:lnTo>
                  <a:pt x="34658" y="33020"/>
                </a:lnTo>
                <a:lnTo>
                  <a:pt x="32385" y="31115"/>
                </a:lnTo>
                <a:lnTo>
                  <a:pt x="31623" y="30353"/>
                </a:lnTo>
                <a:lnTo>
                  <a:pt x="37198" y="27432"/>
                </a:lnTo>
                <a:lnTo>
                  <a:pt x="37579" y="26035"/>
                </a:lnTo>
                <a:lnTo>
                  <a:pt x="38976" y="21590"/>
                </a:lnTo>
                <a:lnTo>
                  <a:pt x="38252" y="18161"/>
                </a:lnTo>
                <a:lnTo>
                  <a:pt x="37833" y="16637"/>
                </a:lnTo>
                <a:lnTo>
                  <a:pt x="34531" y="13589"/>
                </a:lnTo>
                <a:lnTo>
                  <a:pt x="33134" y="13411"/>
                </a:lnTo>
                <a:lnTo>
                  <a:pt x="33134" y="21971"/>
                </a:lnTo>
                <a:lnTo>
                  <a:pt x="32639" y="24384"/>
                </a:lnTo>
                <a:lnTo>
                  <a:pt x="30988" y="25654"/>
                </a:lnTo>
                <a:lnTo>
                  <a:pt x="25908" y="26035"/>
                </a:lnTo>
                <a:lnTo>
                  <a:pt x="21590" y="26035"/>
                </a:lnTo>
                <a:lnTo>
                  <a:pt x="21590" y="18034"/>
                </a:lnTo>
                <a:lnTo>
                  <a:pt x="26035" y="18034"/>
                </a:lnTo>
                <a:lnTo>
                  <a:pt x="30226" y="18161"/>
                </a:lnTo>
                <a:lnTo>
                  <a:pt x="32385" y="19431"/>
                </a:lnTo>
                <a:lnTo>
                  <a:pt x="33134" y="21971"/>
                </a:lnTo>
                <a:lnTo>
                  <a:pt x="33134" y="13411"/>
                </a:lnTo>
                <a:lnTo>
                  <a:pt x="27940" y="12700"/>
                </a:lnTo>
                <a:lnTo>
                  <a:pt x="15875" y="12700"/>
                </a:lnTo>
                <a:lnTo>
                  <a:pt x="15875" y="44183"/>
                </a:lnTo>
                <a:lnTo>
                  <a:pt x="21590" y="44183"/>
                </a:lnTo>
                <a:lnTo>
                  <a:pt x="21590" y="31115"/>
                </a:lnTo>
                <a:lnTo>
                  <a:pt x="22733" y="31115"/>
                </a:lnTo>
                <a:lnTo>
                  <a:pt x="25654" y="31496"/>
                </a:lnTo>
                <a:lnTo>
                  <a:pt x="27432" y="32766"/>
                </a:lnTo>
                <a:lnTo>
                  <a:pt x="34531" y="44183"/>
                </a:lnTo>
                <a:lnTo>
                  <a:pt x="41389" y="44183"/>
                </a:lnTo>
                <a:close/>
              </a:path>
              <a:path w="57150" h="57150">
                <a:moveTo>
                  <a:pt x="56883" y="28448"/>
                </a:moveTo>
                <a:lnTo>
                  <a:pt x="54724" y="17399"/>
                </a:lnTo>
                <a:lnTo>
                  <a:pt x="52819" y="14592"/>
                </a:lnTo>
                <a:lnTo>
                  <a:pt x="52819" y="28448"/>
                </a:lnTo>
                <a:lnTo>
                  <a:pt x="50914" y="37973"/>
                </a:lnTo>
                <a:lnTo>
                  <a:pt x="45707" y="45707"/>
                </a:lnTo>
                <a:lnTo>
                  <a:pt x="37960" y="50914"/>
                </a:lnTo>
                <a:lnTo>
                  <a:pt x="28575" y="52819"/>
                </a:lnTo>
                <a:lnTo>
                  <a:pt x="19050" y="50914"/>
                </a:lnTo>
                <a:lnTo>
                  <a:pt x="11303" y="45707"/>
                </a:lnTo>
                <a:lnTo>
                  <a:pt x="6096" y="37973"/>
                </a:lnTo>
                <a:lnTo>
                  <a:pt x="4191" y="28448"/>
                </a:lnTo>
                <a:lnTo>
                  <a:pt x="6096" y="19050"/>
                </a:lnTo>
                <a:lnTo>
                  <a:pt x="11303" y="11176"/>
                </a:lnTo>
                <a:lnTo>
                  <a:pt x="19050" y="5969"/>
                </a:lnTo>
                <a:lnTo>
                  <a:pt x="28575" y="4064"/>
                </a:lnTo>
                <a:lnTo>
                  <a:pt x="37960" y="5969"/>
                </a:lnTo>
                <a:lnTo>
                  <a:pt x="45707" y="11176"/>
                </a:lnTo>
                <a:lnTo>
                  <a:pt x="50914" y="19050"/>
                </a:lnTo>
                <a:lnTo>
                  <a:pt x="52819" y="28448"/>
                </a:lnTo>
                <a:lnTo>
                  <a:pt x="52819" y="14592"/>
                </a:lnTo>
                <a:lnTo>
                  <a:pt x="48628" y="8382"/>
                </a:lnTo>
                <a:lnTo>
                  <a:pt x="42151" y="4064"/>
                </a:lnTo>
                <a:lnTo>
                  <a:pt x="39611" y="2286"/>
                </a:lnTo>
                <a:lnTo>
                  <a:pt x="28575" y="0"/>
                </a:lnTo>
                <a:lnTo>
                  <a:pt x="17399" y="2286"/>
                </a:lnTo>
                <a:lnTo>
                  <a:pt x="8382" y="8382"/>
                </a:lnTo>
                <a:lnTo>
                  <a:pt x="2286" y="17399"/>
                </a:lnTo>
                <a:lnTo>
                  <a:pt x="0" y="28448"/>
                </a:lnTo>
                <a:lnTo>
                  <a:pt x="2286" y="39497"/>
                </a:lnTo>
                <a:lnTo>
                  <a:pt x="8382" y="48628"/>
                </a:lnTo>
                <a:lnTo>
                  <a:pt x="17399" y="54724"/>
                </a:lnTo>
                <a:lnTo>
                  <a:pt x="28575" y="56883"/>
                </a:lnTo>
                <a:lnTo>
                  <a:pt x="39611" y="54724"/>
                </a:lnTo>
                <a:lnTo>
                  <a:pt x="42278" y="52819"/>
                </a:lnTo>
                <a:lnTo>
                  <a:pt x="48628" y="48628"/>
                </a:lnTo>
                <a:lnTo>
                  <a:pt x="54724" y="39497"/>
                </a:lnTo>
                <a:lnTo>
                  <a:pt x="56883" y="2844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2149" y="371363"/>
            <a:ext cx="13449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RV</a:t>
            </a:r>
            <a:r>
              <a:rPr sz="16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College</a:t>
            </a:r>
            <a:r>
              <a:rPr sz="16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of </a:t>
            </a:r>
            <a:r>
              <a:rPr sz="1600" b="1" spc="-4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21F1F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28465" y="367909"/>
            <a:ext cx="3319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3000" i="1" spc="-3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3000" i="1" spc="-30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50" y="250682"/>
            <a:ext cx="1287779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5" dirty="0"/>
              <a:t>Initializing Array during Declaration </a:t>
            </a:r>
            <a:br>
              <a:rPr lang="en-IN" b="0" dirty="0">
                <a:solidFill>
                  <a:srgbClr val="000000"/>
                </a:solidFill>
                <a:latin typeface="Helvetica Neue"/>
              </a:rPr>
            </a:br>
            <a:endParaRPr b="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F23A-2DF5-0546-51DC-92D00C4A7E47}"/>
              </a:ext>
            </a:extLst>
          </p:cNvPr>
          <p:cNvSpPr txBox="1"/>
          <p:nvPr/>
        </p:nvSpPr>
        <p:spPr>
          <a:xfrm>
            <a:off x="374650" y="1453564"/>
            <a:ext cx="19354800" cy="1047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intitialized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writing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 = {list of the values}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 : int marks[5]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access elements of array marks using subscript followed by array name.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marks[0] = First element of array marks = 5, marks[1] = Second element of array marks =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initializing the array at the time of deceleration the programmer may omit the size of the array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marks[] = {5,2,9,1,1};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i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elements provided is less than the number of elements in the array, the unsigned elements are filled with zeroes.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600" b="1" i="1" u="sng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we have more elements provided then the number of elements declared it will generate the compile error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000" b="1" i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C12326F-D9BD-D6E6-CE30-C8A78292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305675"/>
            <a:ext cx="2010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C04EA-AFB0-752E-F8DD-E7201822BCC4}"/>
              </a:ext>
            </a:extLst>
          </p:cNvPr>
          <p:cNvSpPr txBox="1"/>
          <p:nvPr/>
        </p:nvSpPr>
        <p:spPr>
          <a:xfrm>
            <a:off x="-1301750" y="5651500"/>
            <a:ext cx="15213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5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3554</Words>
  <Application>Microsoft Office PowerPoint</Application>
  <PresentationFormat>Custom</PresentationFormat>
  <Paragraphs>370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__Source_Sans_Pro_fea366</vt:lpstr>
      <vt:lpstr>Arial</vt:lpstr>
      <vt:lpstr>Calibri</vt:lpstr>
      <vt:lpstr>Comic Sans MS</vt:lpstr>
      <vt:lpstr>Courier New</vt:lpstr>
      <vt:lpstr>Helvetica Neue</vt:lpstr>
      <vt:lpstr>Inter</vt:lpstr>
      <vt:lpstr>Times New Roman</vt:lpstr>
      <vt:lpstr>Trebuchet MS</vt:lpstr>
      <vt:lpstr>Wingdings</vt:lpstr>
      <vt:lpstr>Office Theme</vt:lpstr>
      <vt:lpstr>PowerPoint Presentation</vt:lpstr>
      <vt:lpstr>AGENDA</vt:lpstr>
      <vt:lpstr>Introduction</vt:lpstr>
      <vt:lpstr>Introduction</vt:lpstr>
      <vt:lpstr>Accessing Array Elements </vt:lpstr>
      <vt:lpstr>CALCULATING THE ADDRESS OF ARRAY ELEMENTS </vt:lpstr>
      <vt:lpstr>CALCULATING THE Length  OF ARRAY  </vt:lpstr>
      <vt:lpstr>STORING VALES IN ARRAYS  </vt:lpstr>
      <vt:lpstr>Initializing Array during Declaration  </vt:lpstr>
      <vt:lpstr>Initializing Array – Input the Values from Key Board </vt:lpstr>
      <vt:lpstr>Initializing Array – Assigning values to Induvial Elements  </vt:lpstr>
      <vt:lpstr>Operations on array in C  </vt:lpstr>
      <vt:lpstr>Operations on array in C- Traversal   </vt:lpstr>
      <vt:lpstr>Operations on array in C-Inserting   </vt:lpstr>
      <vt:lpstr>Operations on array in C-Inserting   </vt:lpstr>
      <vt:lpstr>Operations on array in C-Inserting   </vt:lpstr>
      <vt:lpstr>Operations on array in C-Deleting  </vt:lpstr>
      <vt:lpstr>Operations on array in C-Merging  </vt:lpstr>
      <vt:lpstr>Searching of Value in an Array  </vt:lpstr>
      <vt:lpstr>Searching of Value in an Array  </vt:lpstr>
      <vt:lpstr>Searching of Value in an Array-Binary Search  </vt:lpstr>
      <vt:lpstr>Searching of Value in an Array-Binary Search  </vt:lpstr>
      <vt:lpstr>Searching of Value in an Array-Binary Search  </vt:lpstr>
      <vt:lpstr>Two Dimensional  Arrays </vt:lpstr>
      <vt:lpstr>Declaration of two dimensional Array in C</vt:lpstr>
      <vt:lpstr>Initializing of two dimensional Array in C</vt:lpstr>
      <vt:lpstr>Operations of two dimensional Array in 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Somesh Nandi</cp:lastModifiedBy>
  <cp:revision>7</cp:revision>
  <dcterms:created xsi:type="dcterms:W3CDTF">2023-06-12T04:23:20Z</dcterms:created>
  <dcterms:modified xsi:type="dcterms:W3CDTF">2023-06-19T18:02:31Z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