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451"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C992-A1CF-94D6-5F01-FC06C404B8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0227B5-7348-54E2-910E-D2B1479F28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9BC25E-A29E-69BF-FBEF-3767E253BFEE}"/>
              </a:ext>
            </a:extLst>
          </p:cNvPr>
          <p:cNvSpPr>
            <a:spLocks noGrp="1"/>
          </p:cNvSpPr>
          <p:nvPr>
            <p:ph type="dt" sz="half" idx="10"/>
          </p:nvPr>
        </p:nvSpPr>
        <p:spPr/>
        <p:txBody>
          <a:bodyPr/>
          <a:lstStyle/>
          <a:p>
            <a:fld id="{31242A32-AF85-42FB-A94B-655A358390F1}" type="datetimeFigureOut">
              <a:rPr lang="en-IN" smtClean="0"/>
              <a:t>05-07-2023</a:t>
            </a:fld>
            <a:endParaRPr lang="en-IN"/>
          </a:p>
        </p:txBody>
      </p:sp>
      <p:sp>
        <p:nvSpPr>
          <p:cNvPr id="5" name="Footer Placeholder 4">
            <a:extLst>
              <a:ext uri="{FF2B5EF4-FFF2-40B4-BE49-F238E27FC236}">
                <a16:creationId xmlns:a16="http://schemas.microsoft.com/office/drawing/2014/main" id="{B3C3C922-A1D1-46B1-DE8F-5042CEB5FA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12AC1-A81F-CD75-2F5F-AC0A48E6288D}"/>
              </a:ext>
            </a:extLst>
          </p:cNvPr>
          <p:cNvSpPr>
            <a:spLocks noGrp="1"/>
          </p:cNvSpPr>
          <p:nvPr>
            <p:ph type="sldNum" sz="quarter" idx="12"/>
          </p:nvPr>
        </p:nvSpPr>
        <p:spPr/>
        <p:txBody>
          <a:bodyPr/>
          <a:lstStyle/>
          <a:p>
            <a:fld id="{0D7B657C-AFAF-41AF-AA81-AAF0767911F9}" type="slidenum">
              <a:rPr lang="en-IN" smtClean="0"/>
              <a:t>‹#›</a:t>
            </a:fld>
            <a:endParaRPr lang="en-IN"/>
          </a:p>
        </p:txBody>
      </p:sp>
    </p:spTree>
    <p:extLst>
      <p:ext uri="{BB962C8B-B14F-4D97-AF65-F5344CB8AC3E}">
        <p14:creationId xmlns:p14="http://schemas.microsoft.com/office/powerpoint/2010/main" val="395933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88D3-3A9A-645C-B24D-864E5E65EA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E9640E-E110-AFDC-A830-33799B4D4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9FB1F6-D608-BF4D-1D60-7F44E55180F8}"/>
              </a:ext>
            </a:extLst>
          </p:cNvPr>
          <p:cNvSpPr>
            <a:spLocks noGrp="1"/>
          </p:cNvSpPr>
          <p:nvPr>
            <p:ph type="dt" sz="half" idx="10"/>
          </p:nvPr>
        </p:nvSpPr>
        <p:spPr/>
        <p:txBody>
          <a:bodyPr/>
          <a:lstStyle/>
          <a:p>
            <a:fld id="{31242A32-AF85-42FB-A94B-655A358390F1}" type="datetimeFigureOut">
              <a:rPr lang="en-IN" smtClean="0"/>
              <a:t>05-07-2023</a:t>
            </a:fld>
            <a:endParaRPr lang="en-IN"/>
          </a:p>
        </p:txBody>
      </p:sp>
      <p:sp>
        <p:nvSpPr>
          <p:cNvPr id="5" name="Footer Placeholder 4">
            <a:extLst>
              <a:ext uri="{FF2B5EF4-FFF2-40B4-BE49-F238E27FC236}">
                <a16:creationId xmlns:a16="http://schemas.microsoft.com/office/drawing/2014/main" id="{0A5DC4E5-3A01-F841-35B1-21759CCB7B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9ABE3-61DF-8F86-D6AB-8EA6E3B5C8F4}"/>
              </a:ext>
            </a:extLst>
          </p:cNvPr>
          <p:cNvSpPr>
            <a:spLocks noGrp="1"/>
          </p:cNvSpPr>
          <p:nvPr>
            <p:ph type="sldNum" sz="quarter" idx="12"/>
          </p:nvPr>
        </p:nvSpPr>
        <p:spPr/>
        <p:txBody>
          <a:bodyPr/>
          <a:lstStyle/>
          <a:p>
            <a:fld id="{0D7B657C-AFAF-41AF-AA81-AAF0767911F9}" type="slidenum">
              <a:rPr lang="en-IN" smtClean="0"/>
              <a:t>‹#›</a:t>
            </a:fld>
            <a:endParaRPr lang="en-IN"/>
          </a:p>
        </p:txBody>
      </p:sp>
    </p:spTree>
    <p:extLst>
      <p:ext uri="{BB962C8B-B14F-4D97-AF65-F5344CB8AC3E}">
        <p14:creationId xmlns:p14="http://schemas.microsoft.com/office/powerpoint/2010/main" val="197301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7266D-E310-561E-3379-F295FAAC5A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3BDA07-6E49-3BC2-074B-AB8C9433A7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12AB42-C132-E7F5-4FEC-ECDA05D87399}"/>
              </a:ext>
            </a:extLst>
          </p:cNvPr>
          <p:cNvSpPr>
            <a:spLocks noGrp="1"/>
          </p:cNvSpPr>
          <p:nvPr>
            <p:ph type="dt" sz="half" idx="10"/>
          </p:nvPr>
        </p:nvSpPr>
        <p:spPr/>
        <p:txBody>
          <a:bodyPr/>
          <a:lstStyle/>
          <a:p>
            <a:fld id="{31242A32-AF85-42FB-A94B-655A358390F1}" type="datetimeFigureOut">
              <a:rPr lang="en-IN" smtClean="0"/>
              <a:t>05-07-2023</a:t>
            </a:fld>
            <a:endParaRPr lang="en-IN"/>
          </a:p>
        </p:txBody>
      </p:sp>
      <p:sp>
        <p:nvSpPr>
          <p:cNvPr id="5" name="Footer Placeholder 4">
            <a:extLst>
              <a:ext uri="{FF2B5EF4-FFF2-40B4-BE49-F238E27FC236}">
                <a16:creationId xmlns:a16="http://schemas.microsoft.com/office/drawing/2014/main" id="{D9CE3C08-AC1E-E182-88B1-3ADE256AF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5126D4-90DC-7A7D-B80B-4CDBB814D283}"/>
              </a:ext>
            </a:extLst>
          </p:cNvPr>
          <p:cNvSpPr>
            <a:spLocks noGrp="1"/>
          </p:cNvSpPr>
          <p:nvPr>
            <p:ph type="sldNum" sz="quarter" idx="12"/>
          </p:nvPr>
        </p:nvSpPr>
        <p:spPr/>
        <p:txBody>
          <a:bodyPr/>
          <a:lstStyle/>
          <a:p>
            <a:fld id="{0D7B657C-AFAF-41AF-AA81-AAF0767911F9}" type="slidenum">
              <a:rPr lang="en-IN" smtClean="0"/>
              <a:t>‹#›</a:t>
            </a:fld>
            <a:endParaRPr lang="en-IN"/>
          </a:p>
        </p:txBody>
      </p:sp>
    </p:spTree>
    <p:extLst>
      <p:ext uri="{BB962C8B-B14F-4D97-AF65-F5344CB8AC3E}">
        <p14:creationId xmlns:p14="http://schemas.microsoft.com/office/powerpoint/2010/main" val="767407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F6A4-3417-364C-E4CE-E99FEF5436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6AB5CA-ED44-F034-C98D-0B9F76C9B5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76ABA-D765-EF57-8EC3-2362E0867C9B}"/>
              </a:ext>
            </a:extLst>
          </p:cNvPr>
          <p:cNvSpPr>
            <a:spLocks noGrp="1"/>
          </p:cNvSpPr>
          <p:nvPr>
            <p:ph type="dt" sz="half" idx="10"/>
          </p:nvPr>
        </p:nvSpPr>
        <p:spPr/>
        <p:txBody>
          <a:bodyPr/>
          <a:lstStyle/>
          <a:p>
            <a:fld id="{31242A32-AF85-42FB-A94B-655A358390F1}" type="datetimeFigureOut">
              <a:rPr lang="en-IN" smtClean="0"/>
              <a:t>05-07-2023</a:t>
            </a:fld>
            <a:endParaRPr lang="en-IN"/>
          </a:p>
        </p:txBody>
      </p:sp>
      <p:sp>
        <p:nvSpPr>
          <p:cNvPr id="5" name="Footer Placeholder 4">
            <a:extLst>
              <a:ext uri="{FF2B5EF4-FFF2-40B4-BE49-F238E27FC236}">
                <a16:creationId xmlns:a16="http://schemas.microsoft.com/office/drawing/2014/main" id="{489EEC21-94DC-3199-9718-0325DD1B7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19E22C-73DB-D4DC-5355-70D1FB8D4DAD}"/>
              </a:ext>
            </a:extLst>
          </p:cNvPr>
          <p:cNvSpPr>
            <a:spLocks noGrp="1"/>
          </p:cNvSpPr>
          <p:nvPr>
            <p:ph type="sldNum" sz="quarter" idx="12"/>
          </p:nvPr>
        </p:nvSpPr>
        <p:spPr/>
        <p:txBody>
          <a:bodyPr/>
          <a:lstStyle/>
          <a:p>
            <a:fld id="{0D7B657C-AFAF-41AF-AA81-AAF0767911F9}" type="slidenum">
              <a:rPr lang="en-IN" smtClean="0"/>
              <a:t>‹#›</a:t>
            </a:fld>
            <a:endParaRPr lang="en-IN"/>
          </a:p>
        </p:txBody>
      </p:sp>
    </p:spTree>
    <p:extLst>
      <p:ext uri="{BB962C8B-B14F-4D97-AF65-F5344CB8AC3E}">
        <p14:creationId xmlns:p14="http://schemas.microsoft.com/office/powerpoint/2010/main" val="311232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8673-C987-CAF0-993E-D32DBA76D9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54525B-64E1-10F1-4674-1BC7EA4ADE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B1B4F-228D-7A03-5CC3-AEC7A9D6138F}"/>
              </a:ext>
            </a:extLst>
          </p:cNvPr>
          <p:cNvSpPr>
            <a:spLocks noGrp="1"/>
          </p:cNvSpPr>
          <p:nvPr>
            <p:ph type="dt" sz="half" idx="10"/>
          </p:nvPr>
        </p:nvSpPr>
        <p:spPr/>
        <p:txBody>
          <a:bodyPr/>
          <a:lstStyle/>
          <a:p>
            <a:fld id="{31242A32-AF85-42FB-A94B-655A358390F1}" type="datetimeFigureOut">
              <a:rPr lang="en-IN" smtClean="0"/>
              <a:t>05-07-2023</a:t>
            </a:fld>
            <a:endParaRPr lang="en-IN"/>
          </a:p>
        </p:txBody>
      </p:sp>
      <p:sp>
        <p:nvSpPr>
          <p:cNvPr id="5" name="Footer Placeholder 4">
            <a:extLst>
              <a:ext uri="{FF2B5EF4-FFF2-40B4-BE49-F238E27FC236}">
                <a16:creationId xmlns:a16="http://schemas.microsoft.com/office/drawing/2014/main" id="{3E900EE7-03C1-97D6-4A4F-02E8AE0DC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D6866-897C-28B2-DCF9-F208F7DF8EE8}"/>
              </a:ext>
            </a:extLst>
          </p:cNvPr>
          <p:cNvSpPr>
            <a:spLocks noGrp="1"/>
          </p:cNvSpPr>
          <p:nvPr>
            <p:ph type="sldNum" sz="quarter" idx="12"/>
          </p:nvPr>
        </p:nvSpPr>
        <p:spPr/>
        <p:txBody>
          <a:bodyPr/>
          <a:lstStyle/>
          <a:p>
            <a:fld id="{0D7B657C-AFAF-41AF-AA81-AAF0767911F9}" type="slidenum">
              <a:rPr lang="en-IN" smtClean="0"/>
              <a:t>‹#›</a:t>
            </a:fld>
            <a:endParaRPr lang="en-IN"/>
          </a:p>
        </p:txBody>
      </p:sp>
    </p:spTree>
    <p:extLst>
      <p:ext uri="{BB962C8B-B14F-4D97-AF65-F5344CB8AC3E}">
        <p14:creationId xmlns:p14="http://schemas.microsoft.com/office/powerpoint/2010/main" val="332663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D81E-1386-E6EF-FBE0-ACB05B813F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93E134-CE6E-8C60-E6BB-2CE0F5DCB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A2F83D-B577-F5DA-5AB0-080AA072E1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47C56F-5783-CA24-66C8-5E6E26206853}"/>
              </a:ext>
            </a:extLst>
          </p:cNvPr>
          <p:cNvSpPr>
            <a:spLocks noGrp="1"/>
          </p:cNvSpPr>
          <p:nvPr>
            <p:ph type="dt" sz="half" idx="10"/>
          </p:nvPr>
        </p:nvSpPr>
        <p:spPr/>
        <p:txBody>
          <a:bodyPr/>
          <a:lstStyle/>
          <a:p>
            <a:fld id="{31242A32-AF85-42FB-A94B-655A358390F1}" type="datetimeFigureOut">
              <a:rPr lang="en-IN" smtClean="0"/>
              <a:t>05-07-2023</a:t>
            </a:fld>
            <a:endParaRPr lang="en-IN"/>
          </a:p>
        </p:txBody>
      </p:sp>
      <p:sp>
        <p:nvSpPr>
          <p:cNvPr id="6" name="Footer Placeholder 5">
            <a:extLst>
              <a:ext uri="{FF2B5EF4-FFF2-40B4-BE49-F238E27FC236}">
                <a16:creationId xmlns:a16="http://schemas.microsoft.com/office/drawing/2014/main" id="{AAEAD5E3-AB6C-7ED6-51AB-FE613320EA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12A54-780B-5EA3-E433-ED9B7F48CD48}"/>
              </a:ext>
            </a:extLst>
          </p:cNvPr>
          <p:cNvSpPr>
            <a:spLocks noGrp="1"/>
          </p:cNvSpPr>
          <p:nvPr>
            <p:ph type="sldNum" sz="quarter" idx="12"/>
          </p:nvPr>
        </p:nvSpPr>
        <p:spPr/>
        <p:txBody>
          <a:bodyPr/>
          <a:lstStyle/>
          <a:p>
            <a:fld id="{0D7B657C-AFAF-41AF-AA81-AAF0767911F9}" type="slidenum">
              <a:rPr lang="en-IN" smtClean="0"/>
              <a:t>‹#›</a:t>
            </a:fld>
            <a:endParaRPr lang="en-IN"/>
          </a:p>
        </p:txBody>
      </p:sp>
    </p:spTree>
    <p:extLst>
      <p:ext uri="{BB962C8B-B14F-4D97-AF65-F5344CB8AC3E}">
        <p14:creationId xmlns:p14="http://schemas.microsoft.com/office/powerpoint/2010/main" val="131369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BD42-2AB2-9FBC-58DB-7435CB0FF5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C01D56-5DD4-0840-C380-83AE892B9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80210-53CA-112E-C79F-512131AFA6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80B184-236F-21CE-A784-E61A8A6349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A7EF14-05A8-A9B6-9D4D-9A818AAD09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1FFE53-64A0-5CE1-91CF-088582059295}"/>
              </a:ext>
            </a:extLst>
          </p:cNvPr>
          <p:cNvSpPr>
            <a:spLocks noGrp="1"/>
          </p:cNvSpPr>
          <p:nvPr>
            <p:ph type="dt" sz="half" idx="10"/>
          </p:nvPr>
        </p:nvSpPr>
        <p:spPr/>
        <p:txBody>
          <a:bodyPr/>
          <a:lstStyle/>
          <a:p>
            <a:fld id="{31242A32-AF85-42FB-A94B-655A358390F1}" type="datetimeFigureOut">
              <a:rPr lang="en-IN" smtClean="0"/>
              <a:t>05-07-2023</a:t>
            </a:fld>
            <a:endParaRPr lang="en-IN"/>
          </a:p>
        </p:txBody>
      </p:sp>
      <p:sp>
        <p:nvSpPr>
          <p:cNvPr id="8" name="Footer Placeholder 7">
            <a:extLst>
              <a:ext uri="{FF2B5EF4-FFF2-40B4-BE49-F238E27FC236}">
                <a16:creationId xmlns:a16="http://schemas.microsoft.com/office/drawing/2014/main" id="{DDDC7D00-D72F-B166-4264-1A66A7F006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8D747D-5869-79F7-FECF-C31143526FB1}"/>
              </a:ext>
            </a:extLst>
          </p:cNvPr>
          <p:cNvSpPr>
            <a:spLocks noGrp="1"/>
          </p:cNvSpPr>
          <p:nvPr>
            <p:ph type="sldNum" sz="quarter" idx="12"/>
          </p:nvPr>
        </p:nvSpPr>
        <p:spPr/>
        <p:txBody>
          <a:bodyPr/>
          <a:lstStyle/>
          <a:p>
            <a:fld id="{0D7B657C-AFAF-41AF-AA81-AAF0767911F9}" type="slidenum">
              <a:rPr lang="en-IN" smtClean="0"/>
              <a:t>‹#›</a:t>
            </a:fld>
            <a:endParaRPr lang="en-IN"/>
          </a:p>
        </p:txBody>
      </p:sp>
    </p:spTree>
    <p:extLst>
      <p:ext uri="{BB962C8B-B14F-4D97-AF65-F5344CB8AC3E}">
        <p14:creationId xmlns:p14="http://schemas.microsoft.com/office/powerpoint/2010/main" val="25387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198F-97A3-1A49-FF1B-D6BB90241D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48D8B6-7574-1B90-B1FD-2C1FD27CC53C}"/>
              </a:ext>
            </a:extLst>
          </p:cNvPr>
          <p:cNvSpPr>
            <a:spLocks noGrp="1"/>
          </p:cNvSpPr>
          <p:nvPr>
            <p:ph type="dt" sz="half" idx="10"/>
          </p:nvPr>
        </p:nvSpPr>
        <p:spPr/>
        <p:txBody>
          <a:bodyPr/>
          <a:lstStyle/>
          <a:p>
            <a:fld id="{31242A32-AF85-42FB-A94B-655A358390F1}" type="datetimeFigureOut">
              <a:rPr lang="en-IN" smtClean="0"/>
              <a:t>05-07-2023</a:t>
            </a:fld>
            <a:endParaRPr lang="en-IN"/>
          </a:p>
        </p:txBody>
      </p:sp>
      <p:sp>
        <p:nvSpPr>
          <p:cNvPr id="4" name="Footer Placeholder 3">
            <a:extLst>
              <a:ext uri="{FF2B5EF4-FFF2-40B4-BE49-F238E27FC236}">
                <a16:creationId xmlns:a16="http://schemas.microsoft.com/office/drawing/2014/main" id="{710B8F20-16E2-03C1-9269-CDC4DEAB08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1686EC-A726-C354-F6C6-7181E06A5D8A}"/>
              </a:ext>
            </a:extLst>
          </p:cNvPr>
          <p:cNvSpPr>
            <a:spLocks noGrp="1"/>
          </p:cNvSpPr>
          <p:nvPr>
            <p:ph type="sldNum" sz="quarter" idx="12"/>
          </p:nvPr>
        </p:nvSpPr>
        <p:spPr/>
        <p:txBody>
          <a:bodyPr/>
          <a:lstStyle/>
          <a:p>
            <a:fld id="{0D7B657C-AFAF-41AF-AA81-AAF0767911F9}" type="slidenum">
              <a:rPr lang="en-IN" smtClean="0"/>
              <a:t>‹#›</a:t>
            </a:fld>
            <a:endParaRPr lang="en-IN"/>
          </a:p>
        </p:txBody>
      </p:sp>
    </p:spTree>
    <p:extLst>
      <p:ext uri="{BB962C8B-B14F-4D97-AF65-F5344CB8AC3E}">
        <p14:creationId xmlns:p14="http://schemas.microsoft.com/office/powerpoint/2010/main" val="116233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B57AF-247A-94C8-0B05-C2E204CEDCBC}"/>
              </a:ext>
            </a:extLst>
          </p:cNvPr>
          <p:cNvSpPr>
            <a:spLocks noGrp="1"/>
          </p:cNvSpPr>
          <p:nvPr>
            <p:ph type="dt" sz="half" idx="10"/>
          </p:nvPr>
        </p:nvSpPr>
        <p:spPr/>
        <p:txBody>
          <a:bodyPr/>
          <a:lstStyle/>
          <a:p>
            <a:fld id="{31242A32-AF85-42FB-A94B-655A358390F1}" type="datetimeFigureOut">
              <a:rPr lang="en-IN" smtClean="0"/>
              <a:t>05-07-2023</a:t>
            </a:fld>
            <a:endParaRPr lang="en-IN"/>
          </a:p>
        </p:txBody>
      </p:sp>
      <p:sp>
        <p:nvSpPr>
          <p:cNvPr id="3" name="Footer Placeholder 2">
            <a:extLst>
              <a:ext uri="{FF2B5EF4-FFF2-40B4-BE49-F238E27FC236}">
                <a16:creationId xmlns:a16="http://schemas.microsoft.com/office/drawing/2014/main" id="{482FDA00-38D1-66C9-8242-11C2199474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57D35E-9D36-CE20-4098-C7DFB7357E88}"/>
              </a:ext>
            </a:extLst>
          </p:cNvPr>
          <p:cNvSpPr>
            <a:spLocks noGrp="1"/>
          </p:cNvSpPr>
          <p:nvPr>
            <p:ph type="sldNum" sz="quarter" idx="12"/>
          </p:nvPr>
        </p:nvSpPr>
        <p:spPr/>
        <p:txBody>
          <a:bodyPr/>
          <a:lstStyle/>
          <a:p>
            <a:fld id="{0D7B657C-AFAF-41AF-AA81-AAF0767911F9}" type="slidenum">
              <a:rPr lang="en-IN" smtClean="0"/>
              <a:t>‹#›</a:t>
            </a:fld>
            <a:endParaRPr lang="en-IN"/>
          </a:p>
        </p:txBody>
      </p:sp>
    </p:spTree>
    <p:extLst>
      <p:ext uri="{BB962C8B-B14F-4D97-AF65-F5344CB8AC3E}">
        <p14:creationId xmlns:p14="http://schemas.microsoft.com/office/powerpoint/2010/main" val="24401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2C3-89A6-C6AA-DBCD-D52EF2DE7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51BCC5-FEED-A847-562A-C8CBFEC470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7DAB89-D114-C834-D618-38ECCF153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4AC817-815D-4118-FE37-4D7CB09260E8}"/>
              </a:ext>
            </a:extLst>
          </p:cNvPr>
          <p:cNvSpPr>
            <a:spLocks noGrp="1"/>
          </p:cNvSpPr>
          <p:nvPr>
            <p:ph type="dt" sz="half" idx="10"/>
          </p:nvPr>
        </p:nvSpPr>
        <p:spPr/>
        <p:txBody>
          <a:bodyPr/>
          <a:lstStyle/>
          <a:p>
            <a:fld id="{31242A32-AF85-42FB-A94B-655A358390F1}" type="datetimeFigureOut">
              <a:rPr lang="en-IN" smtClean="0"/>
              <a:t>05-07-2023</a:t>
            </a:fld>
            <a:endParaRPr lang="en-IN"/>
          </a:p>
        </p:txBody>
      </p:sp>
      <p:sp>
        <p:nvSpPr>
          <p:cNvPr id="6" name="Footer Placeholder 5">
            <a:extLst>
              <a:ext uri="{FF2B5EF4-FFF2-40B4-BE49-F238E27FC236}">
                <a16:creationId xmlns:a16="http://schemas.microsoft.com/office/drawing/2014/main" id="{45D15C43-B364-8805-3E6E-81201451F3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0FC65D-66F3-E983-AF78-7CBB4BBF9ED0}"/>
              </a:ext>
            </a:extLst>
          </p:cNvPr>
          <p:cNvSpPr>
            <a:spLocks noGrp="1"/>
          </p:cNvSpPr>
          <p:nvPr>
            <p:ph type="sldNum" sz="quarter" idx="12"/>
          </p:nvPr>
        </p:nvSpPr>
        <p:spPr/>
        <p:txBody>
          <a:bodyPr/>
          <a:lstStyle/>
          <a:p>
            <a:fld id="{0D7B657C-AFAF-41AF-AA81-AAF0767911F9}" type="slidenum">
              <a:rPr lang="en-IN" smtClean="0"/>
              <a:t>‹#›</a:t>
            </a:fld>
            <a:endParaRPr lang="en-IN"/>
          </a:p>
        </p:txBody>
      </p:sp>
    </p:spTree>
    <p:extLst>
      <p:ext uri="{BB962C8B-B14F-4D97-AF65-F5344CB8AC3E}">
        <p14:creationId xmlns:p14="http://schemas.microsoft.com/office/powerpoint/2010/main" val="416629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AE25-1D9B-D44C-ACE9-B454D5CB8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2E65D7-02D8-BEB3-2940-C97C8AA5AE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C5A93D-7E97-C13C-05EB-1B2C9836B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D042D-8314-1368-B9DE-81AD2BE78594}"/>
              </a:ext>
            </a:extLst>
          </p:cNvPr>
          <p:cNvSpPr>
            <a:spLocks noGrp="1"/>
          </p:cNvSpPr>
          <p:nvPr>
            <p:ph type="dt" sz="half" idx="10"/>
          </p:nvPr>
        </p:nvSpPr>
        <p:spPr/>
        <p:txBody>
          <a:bodyPr/>
          <a:lstStyle/>
          <a:p>
            <a:fld id="{31242A32-AF85-42FB-A94B-655A358390F1}" type="datetimeFigureOut">
              <a:rPr lang="en-IN" smtClean="0"/>
              <a:t>05-07-2023</a:t>
            </a:fld>
            <a:endParaRPr lang="en-IN"/>
          </a:p>
        </p:txBody>
      </p:sp>
      <p:sp>
        <p:nvSpPr>
          <p:cNvPr id="6" name="Footer Placeholder 5">
            <a:extLst>
              <a:ext uri="{FF2B5EF4-FFF2-40B4-BE49-F238E27FC236}">
                <a16:creationId xmlns:a16="http://schemas.microsoft.com/office/drawing/2014/main" id="{CEDE2C70-915D-06E6-93B4-777D45BC0F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ACDC7C-1410-B265-0026-EEDB26A9EB93}"/>
              </a:ext>
            </a:extLst>
          </p:cNvPr>
          <p:cNvSpPr>
            <a:spLocks noGrp="1"/>
          </p:cNvSpPr>
          <p:nvPr>
            <p:ph type="sldNum" sz="quarter" idx="12"/>
          </p:nvPr>
        </p:nvSpPr>
        <p:spPr/>
        <p:txBody>
          <a:bodyPr/>
          <a:lstStyle/>
          <a:p>
            <a:fld id="{0D7B657C-AFAF-41AF-AA81-AAF0767911F9}" type="slidenum">
              <a:rPr lang="en-IN" smtClean="0"/>
              <a:t>‹#›</a:t>
            </a:fld>
            <a:endParaRPr lang="en-IN"/>
          </a:p>
        </p:txBody>
      </p:sp>
    </p:spTree>
    <p:extLst>
      <p:ext uri="{BB962C8B-B14F-4D97-AF65-F5344CB8AC3E}">
        <p14:creationId xmlns:p14="http://schemas.microsoft.com/office/powerpoint/2010/main" val="418223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D69A5-02A2-9940-12E4-E2FD64A8D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1A93CA-FB51-B357-65A9-D93F34688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9910E3-37E2-EE3B-BF39-78A3C8615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42A32-AF85-42FB-A94B-655A358390F1}" type="datetimeFigureOut">
              <a:rPr lang="en-IN" smtClean="0"/>
              <a:t>05-07-2023</a:t>
            </a:fld>
            <a:endParaRPr lang="en-IN"/>
          </a:p>
        </p:txBody>
      </p:sp>
      <p:sp>
        <p:nvSpPr>
          <p:cNvPr id="5" name="Footer Placeholder 4">
            <a:extLst>
              <a:ext uri="{FF2B5EF4-FFF2-40B4-BE49-F238E27FC236}">
                <a16:creationId xmlns:a16="http://schemas.microsoft.com/office/drawing/2014/main" id="{E1F64A21-F275-9FDF-9489-7E38A6155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F02404-871F-E957-5B0E-47FAAE39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B657C-AFAF-41AF-AA81-AAF0767911F9}" type="slidenum">
              <a:rPr lang="en-IN" smtClean="0"/>
              <a:t>‹#›</a:t>
            </a:fld>
            <a:endParaRPr lang="en-IN"/>
          </a:p>
        </p:txBody>
      </p:sp>
    </p:spTree>
    <p:extLst>
      <p:ext uri="{BB962C8B-B14F-4D97-AF65-F5344CB8AC3E}">
        <p14:creationId xmlns:p14="http://schemas.microsoft.com/office/powerpoint/2010/main" val="382086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9CE0-5943-DEED-F281-A51A1E8AB138}"/>
              </a:ext>
            </a:extLst>
          </p:cNvPr>
          <p:cNvSpPr>
            <a:spLocks noGrp="1"/>
          </p:cNvSpPr>
          <p:nvPr>
            <p:ph type="ctrTitle"/>
          </p:nvPr>
        </p:nvSpPr>
        <p:spPr>
          <a:xfrm>
            <a:off x="1592826" y="2754519"/>
            <a:ext cx="9144000" cy="893250"/>
          </a:xfrm>
        </p:spPr>
        <p:txBody>
          <a:bodyPr>
            <a:normAutofit fontScale="90000"/>
          </a:bodyPr>
          <a:lstStyle/>
          <a:p>
            <a:br>
              <a:rPr lang="en-IN" sz="6000" spc="-5" dirty="0">
                <a:latin typeface="Times New Roman" panose="02020603050405020304" charset="0"/>
                <a:cs typeface="Times New Roman" panose="02020603050405020304" charset="0"/>
              </a:rPr>
            </a:br>
            <a:endParaRPr lang="en-IN" dirty="0"/>
          </a:p>
        </p:txBody>
      </p:sp>
      <p:sp>
        <p:nvSpPr>
          <p:cNvPr id="5" name="TextBox 4">
            <a:extLst>
              <a:ext uri="{FF2B5EF4-FFF2-40B4-BE49-F238E27FC236}">
                <a16:creationId xmlns:a16="http://schemas.microsoft.com/office/drawing/2014/main" id="{C1AD611A-40E3-E280-93EA-FDD5F6368051}"/>
              </a:ext>
            </a:extLst>
          </p:cNvPr>
          <p:cNvSpPr txBox="1"/>
          <p:nvPr/>
        </p:nvSpPr>
        <p:spPr>
          <a:xfrm>
            <a:off x="3205316" y="2261540"/>
            <a:ext cx="6096000" cy="1446550"/>
          </a:xfrm>
          <a:prstGeom prst="rect">
            <a:avLst/>
          </a:prstGeom>
          <a:noFill/>
        </p:spPr>
        <p:txBody>
          <a:bodyPr wrap="square">
            <a:spAutoFit/>
          </a:bodyPr>
          <a:lstStyle/>
          <a:p>
            <a:pPr algn="ctr"/>
            <a:r>
              <a:rPr lang="en-IN" sz="4400" b="1" spc="-5" dirty="0">
                <a:latin typeface="Times New Roman" panose="02020603050405020304" charset="0"/>
                <a:cs typeface="Times New Roman" panose="02020603050405020304" charset="0"/>
              </a:rPr>
              <a:t>DECISION Control and Looping Statements </a:t>
            </a:r>
            <a:endParaRPr lang="en-IN" sz="4400" b="1" dirty="0"/>
          </a:p>
        </p:txBody>
      </p:sp>
    </p:spTree>
    <p:extLst>
      <p:ext uri="{BB962C8B-B14F-4D97-AF65-F5344CB8AC3E}">
        <p14:creationId xmlns:p14="http://schemas.microsoft.com/office/powerpoint/2010/main" val="249051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7" name="Rectangle 412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9" name="Freeform: Shape 412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A552B0-0FCC-F4EC-20B8-90AFEAAAFDF2}"/>
              </a:ext>
            </a:extLst>
          </p:cNvPr>
          <p:cNvSpPr>
            <a:spLocks noGrp="1"/>
          </p:cNvSpPr>
          <p:nvPr>
            <p:ph type="title"/>
          </p:nvPr>
        </p:nvSpPr>
        <p:spPr>
          <a:xfrm>
            <a:off x="1137034" y="609600"/>
            <a:ext cx="4784796" cy="1330840"/>
          </a:xfrm>
        </p:spPr>
        <p:txBody>
          <a:bodyPr>
            <a:normAutofit/>
          </a:bodyPr>
          <a:lstStyle/>
          <a:p>
            <a:r>
              <a:rPr lang="en-IN" dirty="0"/>
              <a:t>if else if (if else ladder)</a:t>
            </a:r>
          </a:p>
        </p:txBody>
      </p:sp>
      <p:sp>
        <p:nvSpPr>
          <p:cNvPr id="3" name="Content Placeholder 2">
            <a:extLst>
              <a:ext uri="{FF2B5EF4-FFF2-40B4-BE49-F238E27FC236}">
                <a16:creationId xmlns:a16="http://schemas.microsoft.com/office/drawing/2014/main" id="{086C9DEC-C819-DE14-63F6-82728CC545CD}"/>
              </a:ext>
            </a:extLst>
          </p:cNvPr>
          <p:cNvSpPr>
            <a:spLocks noGrp="1"/>
          </p:cNvSpPr>
          <p:nvPr>
            <p:ph idx="1"/>
          </p:nvPr>
        </p:nvSpPr>
        <p:spPr>
          <a:xfrm>
            <a:off x="625756" y="2017121"/>
            <a:ext cx="4438036" cy="3908585"/>
          </a:xfrm>
        </p:spPr>
        <p:txBody>
          <a:bodyPr>
            <a:normAutofit/>
          </a:bodyPr>
          <a:lstStyle/>
          <a:p>
            <a:r>
              <a:rPr lang="en-GB" sz="2000" b="0" i="0" dirty="0">
                <a:effectLst/>
                <a:latin typeface="Helvetica Neue"/>
              </a:rPr>
              <a:t>The if else ladder statement in C programming language is used to </a:t>
            </a:r>
            <a:r>
              <a:rPr lang="en-GB" sz="2000" b="0" i="0" dirty="0">
                <a:effectLst/>
                <a:highlight>
                  <a:srgbClr val="00FF00"/>
                </a:highlight>
                <a:latin typeface="Helvetica Neue"/>
              </a:rPr>
              <a:t>test set of conditions in sequence</a:t>
            </a:r>
            <a:r>
              <a:rPr lang="en-GB" sz="2000" b="0" i="0" dirty="0">
                <a:effectLst/>
                <a:latin typeface="Helvetica Neue"/>
              </a:rPr>
              <a:t>. </a:t>
            </a:r>
          </a:p>
          <a:p>
            <a:r>
              <a:rPr lang="en-GB" sz="2000" b="0" i="0" dirty="0">
                <a:effectLst/>
                <a:latin typeface="Helvetica Neue"/>
              </a:rPr>
              <a:t>An if condition is tested only when all previous if conditions in if-else ladder is false. </a:t>
            </a:r>
          </a:p>
          <a:p>
            <a:r>
              <a:rPr lang="en-GB" sz="2000" b="0" i="0" dirty="0">
                <a:effectLst/>
                <a:latin typeface="Helvetica Neue"/>
              </a:rPr>
              <a:t>If any of the conditional expression evaluates to true, then it will execute the corresponding code block and exits whole if-else ladder.</a:t>
            </a:r>
            <a:endParaRPr lang="en-IN" sz="2000" dirty="0"/>
          </a:p>
        </p:txBody>
      </p:sp>
      <p:pic>
        <p:nvPicPr>
          <p:cNvPr id="4100" name="Picture 4" descr="If else Ladder Statement in C Programming">
            <a:extLst>
              <a:ext uri="{FF2B5EF4-FFF2-40B4-BE49-F238E27FC236}">
                <a16:creationId xmlns:a16="http://schemas.microsoft.com/office/drawing/2014/main" id="{69CC6872-0517-C866-1184-610111C4A5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9084" y="115029"/>
            <a:ext cx="6483391" cy="662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17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CBAA-E4AF-0B90-8956-A36D964BE66B}"/>
              </a:ext>
            </a:extLst>
          </p:cNvPr>
          <p:cNvSpPr>
            <a:spLocks noGrp="1"/>
          </p:cNvSpPr>
          <p:nvPr>
            <p:ph type="title"/>
          </p:nvPr>
        </p:nvSpPr>
        <p:spPr>
          <a:xfrm>
            <a:off x="838200" y="132735"/>
            <a:ext cx="10515600" cy="614925"/>
          </a:xfrm>
        </p:spPr>
        <p:txBody>
          <a:bodyPr>
            <a:normAutofit fontScale="90000"/>
          </a:bodyPr>
          <a:lstStyle/>
          <a:p>
            <a:pPr algn="ctr"/>
            <a:r>
              <a:rPr lang="en-IN" dirty="0"/>
              <a:t>Syntax – if else ladder</a:t>
            </a:r>
          </a:p>
        </p:txBody>
      </p:sp>
      <p:sp>
        <p:nvSpPr>
          <p:cNvPr id="3" name="Content Placeholder 2">
            <a:extLst>
              <a:ext uri="{FF2B5EF4-FFF2-40B4-BE49-F238E27FC236}">
                <a16:creationId xmlns:a16="http://schemas.microsoft.com/office/drawing/2014/main" id="{69247EB3-558C-DD0B-EEE8-22B8C70FD139}"/>
              </a:ext>
            </a:extLst>
          </p:cNvPr>
          <p:cNvSpPr>
            <a:spLocks noGrp="1"/>
          </p:cNvSpPr>
          <p:nvPr>
            <p:ph idx="1"/>
          </p:nvPr>
        </p:nvSpPr>
        <p:spPr>
          <a:xfrm>
            <a:off x="275303" y="980051"/>
            <a:ext cx="11700387" cy="5745214"/>
          </a:xfrm>
        </p:spPr>
        <p:txBody>
          <a:bodyPr/>
          <a:lstStyle/>
          <a:p>
            <a:r>
              <a:rPr lang="en-GB" b="0" i="1" dirty="0">
                <a:solidFill>
                  <a:srgbClr val="000000"/>
                </a:solidFill>
                <a:effectLst/>
                <a:latin typeface="Helvetica Neue"/>
              </a:rPr>
              <a:t>if(</a:t>
            </a:r>
            <a:r>
              <a:rPr lang="en-GB" b="0" i="1" dirty="0" err="1">
                <a:solidFill>
                  <a:srgbClr val="000000"/>
                </a:solidFill>
                <a:effectLst/>
                <a:latin typeface="Helvetica Neue"/>
              </a:rPr>
              <a:t>condition_expression_One</a:t>
            </a:r>
            <a:r>
              <a:rPr lang="en-GB" b="0" i="1" dirty="0">
                <a:solidFill>
                  <a:srgbClr val="000000"/>
                </a:solidFill>
                <a:effectLst/>
                <a:latin typeface="Helvetica Neue"/>
              </a:rPr>
              <a:t>) {</a:t>
            </a:r>
            <a:br>
              <a:rPr lang="en-GB" b="0" i="1" dirty="0">
                <a:solidFill>
                  <a:srgbClr val="000000"/>
                </a:solidFill>
                <a:effectLst/>
                <a:latin typeface="Helvetica Neue"/>
              </a:rPr>
            </a:br>
            <a:r>
              <a:rPr lang="en-GB" b="0" i="1" dirty="0">
                <a:solidFill>
                  <a:srgbClr val="000000"/>
                </a:solidFill>
                <a:effectLst/>
                <a:latin typeface="Helvetica Neue"/>
              </a:rPr>
              <a:t>    statement1;</a:t>
            </a:r>
            <a:br>
              <a:rPr lang="en-GB" b="0" i="1" dirty="0">
                <a:solidFill>
                  <a:srgbClr val="000000"/>
                </a:solidFill>
                <a:effectLst/>
                <a:latin typeface="Helvetica Neue"/>
              </a:rPr>
            </a:br>
            <a:r>
              <a:rPr lang="en-GB" b="0" i="1" dirty="0">
                <a:solidFill>
                  <a:srgbClr val="000000"/>
                </a:solidFill>
                <a:effectLst/>
                <a:latin typeface="Helvetica Neue"/>
              </a:rPr>
              <a:t>} else if (</a:t>
            </a:r>
            <a:r>
              <a:rPr lang="en-GB" b="0" i="1" dirty="0" err="1">
                <a:solidFill>
                  <a:srgbClr val="000000"/>
                </a:solidFill>
                <a:effectLst/>
                <a:latin typeface="Helvetica Neue"/>
              </a:rPr>
              <a:t>condition_expression_Two</a:t>
            </a:r>
            <a:r>
              <a:rPr lang="en-GB" b="0" i="1" dirty="0">
                <a:solidFill>
                  <a:srgbClr val="000000"/>
                </a:solidFill>
                <a:effectLst/>
                <a:latin typeface="Helvetica Neue"/>
              </a:rPr>
              <a:t>) {</a:t>
            </a:r>
            <a:br>
              <a:rPr lang="en-GB" b="0" i="1" dirty="0">
                <a:solidFill>
                  <a:srgbClr val="000000"/>
                </a:solidFill>
                <a:effectLst/>
                <a:latin typeface="Helvetica Neue"/>
              </a:rPr>
            </a:br>
            <a:r>
              <a:rPr lang="en-GB" b="0" i="1" dirty="0">
                <a:solidFill>
                  <a:srgbClr val="000000"/>
                </a:solidFill>
                <a:effectLst/>
                <a:latin typeface="Helvetica Neue"/>
              </a:rPr>
              <a:t>    statement2;</a:t>
            </a:r>
            <a:br>
              <a:rPr lang="en-GB" b="0" i="1" dirty="0">
                <a:solidFill>
                  <a:srgbClr val="000000"/>
                </a:solidFill>
                <a:effectLst/>
                <a:latin typeface="Helvetica Neue"/>
              </a:rPr>
            </a:br>
            <a:r>
              <a:rPr lang="en-GB" b="0" i="1" dirty="0">
                <a:solidFill>
                  <a:srgbClr val="000000"/>
                </a:solidFill>
                <a:effectLst/>
                <a:latin typeface="Helvetica Neue"/>
              </a:rPr>
              <a:t>} else if (</a:t>
            </a:r>
            <a:r>
              <a:rPr lang="en-GB" b="0" i="1" dirty="0" err="1">
                <a:solidFill>
                  <a:srgbClr val="000000"/>
                </a:solidFill>
                <a:effectLst/>
                <a:latin typeface="Helvetica Neue"/>
              </a:rPr>
              <a:t>condition_expression_Three</a:t>
            </a:r>
            <a:r>
              <a:rPr lang="en-GB" b="0" i="1" dirty="0">
                <a:solidFill>
                  <a:srgbClr val="000000"/>
                </a:solidFill>
                <a:effectLst/>
                <a:latin typeface="Helvetica Neue"/>
              </a:rPr>
              <a:t>) {</a:t>
            </a:r>
            <a:br>
              <a:rPr lang="en-GB" b="0" i="1" dirty="0">
                <a:solidFill>
                  <a:srgbClr val="000000"/>
                </a:solidFill>
                <a:effectLst/>
                <a:latin typeface="Helvetica Neue"/>
              </a:rPr>
            </a:br>
            <a:r>
              <a:rPr lang="en-GB" b="0" i="1" dirty="0">
                <a:solidFill>
                  <a:srgbClr val="000000"/>
                </a:solidFill>
                <a:effectLst/>
                <a:latin typeface="Helvetica Neue"/>
              </a:rPr>
              <a:t>    statement3;</a:t>
            </a:r>
            <a:br>
              <a:rPr lang="en-GB" b="0" i="1" dirty="0">
                <a:solidFill>
                  <a:srgbClr val="000000"/>
                </a:solidFill>
                <a:effectLst/>
                <a:latin typeface="Helvetica Neue"/>
              </a:rPr>
            </a:br>
            <a:r>
              <a:rPr lang="en-GB" b="0" i="1" dirty="0">
                <a:solidFill>
                  <a:srgbClr val="000000"/>
                </a:solidFill>
                <a:effectLst/>
                <a:latin typeface="Helvetica Neue"/>
              </a:rPr>
              <a:t>} else {</a:t>
            </a:r>
            <a:br>
              <a:rPr lang="en-GB" b="0" i="1" dirty="0">
                <a:solidFill>
                  <a:srgbClr val="000000"/>
                </a:solidFill>
                <a:effectLst/>
                <a:latin typeface="Helvetica Neue"/>
              </a:rPr>
            </a:br>
            <a:r>
              <a:rPr lang="en-GB" b="0" i="1" dirty="0">
                <a:solidFill>
                  <a:srgbClr val="000000"/>
                </a:solidFill>
                <a:effectLst/>
                <a:latin typeface="Helvetica Neue"/>
              </a:rPr>
              <a:t>    statement4;</a:t>
            </a:r>
            <a:br>
              <a:rPr lang="en-GB" b="0" i="1" dirty="0">
                <a:solidFill>
                  <a:srgbClr val="000000"/>
                </a:solidFill>
                <a:effectLst/>
                <a:latin typeface="Helvetica Neue"/>
              </a:rPr>
            </a:br>
            <a:r>
              <a:rPr lang="en-GB" b="0" i="1" dirty="0">
                <a:solidFill>
                  <a:srgbClr val="000000"/>
                </a:solidFill>
                <a:effectLst/>
                <a:latin typeface="Helvetica Neue"/>
              </a:rPr>
              <a:t>}</a:t>
            </a:r>
            <a:endParaRPr lang="en-IN" dirty="0"/>
          </a:p>
        </p:txBody>
      </p:sp>
      <p:pic>
        <p:nvPicPr>
          <p:cNvPr id="6" name="Picture 5">
            <a:extLst>
              <a:ext uri="{FF2B5EF4-FFF2-40B4-BE49-F238E27FC236}">
                <a16:creationId xmlns:a16="http://schemas.microsoft.com/office/drawing/2014/main" id="{92F7550C-88E4-711E-CE72-FFC058E386B4}"/>
              </a:ext>
            </a:extLst>
          </p:cNvPr>
          <p:cNvPicPr>
            <a:picLocks noChangeAspect="1"/>
          </p:cNvPicPr>
          <p:nvPr/>
        </p:nvPicPr>
        <p:blipFill>
          <a:blip r:embed="rId2"/>
          <a:stretch>
            <a:fillRect/>
          </a:stretch>
        </p:blipFill>
        <p:spPr>
          <a:xfrm>
            <a:off x="3695036" y="3063875"/>
            <a:ext cx="7658764" cy="3587648"/>
          </a:xfrm>
          <a:prstGeom prst="rect">
            <a:avLst/>
          </a:prstGeom>
        </p:spPr>
      </p:pic>
    </p:spTree>
    <p:extLst>
      <p:ext uri="{BB962C8B-B14F-4D97-AF65-F5344CB8AC3E}">
        <p14:creationId xmlns:p14="http://schemas.microsoft.com/office/powerpoint/2010/main" val="331932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65A1-65CE-EA88-20EA-42B0613BE112}"/>
              </a:ext>
            </a:extLst>
          </p:cNvPr>
          <p:cNvSpPr>
            <a:spLocks noGrp="1"/>
          </p:cNvSpPr>
          <p:nvPr>
            <p:ph type="title"/>
          </p:nvPr>
        </p:nvSpPr>
        <p:spPr>
          <a:xfrm>
            <a:off x="838200" y="365126"/>
            <a:ext cx="10515600" cy="750242"/>
          </a:xfrm>
        </p:spPr>
        <p:txBody>
          <a:bodyPr/>
          <a:lstStyle/>
          <a:p>
            <a:pPr algn="ctr"/>
            <a:r>
              <a:rPr lang="en-IN" dirty="0"/>
              <a:t>Example if else ladder </a:t>
            </a:r>
          </a:p>
        </p:txBody>
      </p:sp>
      <p:sp>
        <p:nvSpPr>
          <p:cNvPr id="3" name="Content Placeholder 2">
            <a:extLst>
              <a:ext uri="{FF2B5EF4-FFF2-40B4-BE49-F238E27FC236}">
                <a16:creationId xmlns:a16="http://schemas.microsoft.com/office/drawing/2014/main" id="{C037EE21-13E2-276E-22C0-EAC95ECAE7A3}"/>
              </a:ext>
            </a:extLst>
          </p:cNvPr>
          <p:cNvSpPr>
            <a:spLocks noGrp="1"/>
          </p:cNvSpPr>
          <p:nvPr>
            <p:ph idx="1"/>
          </p:nvPr>
        </p:nvSpPr>
        <p:spPr/>
        <p:txBody>
          <a:bodyPr/>
          <a:lstStyle/>
          <a:p>
            <a:r>
              <a:rPr lang="en-IN" dirty="0"/>
              <a:t>.</a:t>
            </a:r>
          </a:p>
        </p:txBody>
      </p:sp>
      <p:pic>
        <p:nvPicPr>
          <p:cNvPr id="4" name="Content Placeholder 5">
            <a:extLst>
              <a:ext uri="{FF2B5EF4-FFF2-40B4-BE49-F238E27FC236}">
                <a16:creationId xmlns:a16="http://schemas.microsoft.com/office/drawing/2014/main" id="{1F15D462-795A-720C-3F1F-2D9771C4D3B1}"/>
              </a:ext>
            </a:extLst>
          </p:cNvPr>
          <p:cNvPicPr>
            <a:picLocks noChangeAspect="1"/>
          </p:cNvPicPr>
          <p:nvPr/>
        </p:nvPicPr>
        <p:blipFill>
          <a:blip r:embed="rId2"/>
          <a:srcRect l="23609" t="24238" r="26662" b="18211"/>
          <a:stretch>
            <a:fillRect/>
          </a:stretch>
        </p:blipFill>
        <p:spPr>
          <a:xfrm>
            <a:off x="656911" y="1115368"/>
            <a:ext cx="10878178" cy="5544655"/>
          </a:xfrm>
          <a:prstGeom prst="rect">
            <a:avLst/>
          </a:prstGeom>
        </p:spPr>
      </p:pic>
    </p:spTree>
    <p:extLst>
      <p:ext uri="{BB962C8B-B14F-4D97-AF65-F5344CB8AC3E}">
        <p14:creationId xmlns:p14="http://schemas.microsoft.com/office/powerpoint/2010/main" val="239885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9724-3459-ED6E-1C72-8C119886BC28}"/>
              </a:ext>
            </a:extLst>
          </p:cNvPr>
          <p:cNvSpPr>
            <a:spLocks noGrp="1"/>
          </p:cNvSpPr>
          <p:nvPr>
            <p:ph type="title"/>
          </p:nvPr>
        </p:nvSpPr>
        <p:spPr>
          <a:xfrm>
            <a:off x="838200" y="365126"/>
            <a:ext cx="10515600" cy="470616"/>
          </a:xfrm>
        </p:spPr>
        <p:txBody>
          <a:bodyPr>
            <a:normAutofit fontScale="90000"/>
          </a:bodyPr>
          <a:lstStyle/>
          <a:p>
            <a:pPr algn="ctr"/>
            <a:r>
              <a:rPr lang="en-IN" b="1" dirty="0"/>
              <a:t>Nested if statement </a:t>
            </a:r>
          </a:p>
        </p:txBody>
      </p:sp>
      <p:sp>
        <p:nvSpPr>
          <p:cNvPr id="6" name="Content Placeholder 5">
            <a:extLst>
              <a:ext uri="{FF2B5EF4-FFF2-40B4-BE49-F238E27FC236}">
                <a16:creationId xmlns:a16="http://schemas.microsoft.com/office/drawing/2014/main" id="{B3C9BDDF-C18F-C509-3421-7B160F33DA03}"/>
              </a:ext>
            </a:extLst>
          </p:cNvPr>
          <p:cNvSpPr>
            <a:spLocks noGrp="1"/>
          </p:cNvSpPr>
          <p:nvPr>
            <p:ph idx="1"/>
          </p:nvPr>
        </p:nvSpPr>
        <p:spPr>
          <a:xfrm>
            <a:off x="395749" y="1111046"/>
            <a:ext cx="10515600" cy="5604386"/>
          </a:xfrm>
        </p:spPr>
        <p:txBody>
          <a:bodyPr>
            <a:normAutofit fontScale="92500" lnSpcReduction="20000"/>
          </a:bodyPr>
          <a:lstStyle/>
          <a:p>
            <a:pPr marL="0" indent="0">
              <a:buNone/>
            </a:pPr>
            <a:r>
              <a:rPr lang="en-GB" dirty="0">
                <a:highlight>
                  <a:srgbClr val="00FF00"/>
                </a:highlight>
              </a:rPr>
              <a:t>Syntax</a:t>
            </a:r>
          </a:p>
          <a:p>
            <a:pPr marL="0" indent="0">
              <a:buNone/>
            </a:pPr>
            <a:r>
              <a:rPr lang="en-GB" dirty="0"/>
              <a:t>if (condition1){</a:t>
            </a:r>
          </a:p>
          <a:p>
            <a:pPr marL="0" indent="0">
              <a:buNone/>
            </a:pPr>
            <a:r>
              <a:rPr lang="en-GB" dirty="0"/>
              <a:t>   if (condition2)</a:t>
            </a:r>
          </a:p>
          <a:p>
            <a:pPr marL="0" indent="0">
              <a:buNone/>
            </a:pPr>
            <a:r>
              <a:rPr lang="en-GB" dirty="0"/>
              <a:t>      line1;</a:t>
            </a:r>
          </a:p>
          <a:p>
            <a:pPr marL="0" indent="0">
              <a:buNone/>
            </a:pPr>
            <a:r>
              <a:rPr lang="en-GB" dirty="0"/>
              <a:t>   else</a:t>
            </a:r>
          </a:p>
          <a:p>
            <a:pPr marL="0" indent="0">
              <a:buNone/>
            </a:pPr>
            <a:r>
              <a:rPr lang="en-GB" dirty="0"/>
              <a:t>      line2;</a:t>
            </a:r>
          </a:p>
          <a:p>
            <a:pPr marL="0" indent="0">
              <a:buNone/>
            </a:pPr>
            <a:r>
              <a:rPr lang="en-GB" dirty="0"/>
              <a:t>}</a:t>
            </a:r>
          </a:p>
          <a:p>
            <a:pPr marL="0" indent="0">
              <a:buNone/>
            </a:pPr>
            <a:r>
              <a:rPr lang="en-GB" dirty="0"/>
              <a:t>else{</a:t>
            </a:r>
          </a:p>
          <a:p>
            <a:pPr marL="0" indent="0">
              <a:buNone/>
            </a:pPr>
            <a:r>
              <a:rPr lang="en-GB" dirty="0"/>
              <a:t>   if (condition3)</a:t>
            </a:r>
          </a:p>
          <a:p>
            <a:pPr marL="0" indent="0">
              <a:buNone/>
            </a:pPr>
            <a:r>
              <a:rPr lang="en-GB" dirty="0"/>
              <a:t>      line3;</a:t>
            </a:r>
          </a:p>
          <a:p>
            <a:pPr marL="0" indent="0">
              <a:buNone/>
            </a:pPr>
            <a:r>
              <a:rPr lang="en-GB" dirty="0"/>
              <a:t>   else</a:t>
            </a:r>
          </a:p>
          <a:p>
            <a:pPr marL="0" indent="0">
              <a:buNone/>
            </a:pPr>
            <a:r>
              <a:rPr lang="en-GB" dirty="0"/>
              <a:t>      line4;</a:t>
            </a:r>
          </a:p>
          <a:p>
            <a:pPr marL="0" indent="0">
              <a:buNone/>
            </a:pPr>
            <a:r>
              <a:rPr lang="en-GB" dirty="0"/>
              <a:t>}</a:t>
            </a:r>
            <a:endParaRPr lang="en-IN" dirty="0"/>
          </a:p>
        </p:txBody>
      </p:sp>
      <p:pic>
        <p:nvPicPr>
          <p:cNvPr id="9" name="Picture 8">
            <a:extLst>
              <a:ext uri="{FF2B5EF4-FFF2-40B4-BE49-F238E27FC236}">
                <a16:creationId xmlns:a16="http://schemas.microsoft.com/office/drawing/2014/main" id="{9675B9C4-45DE-60AF-5A6F-DD09EB60DD0F}"/>
              </a:ext>
            </a:extLst>
          </p:cNvPr>
          <p:cNvPicPr>
            <a:picLocks noChangeAspect="1"/>
          </p:cNvPicPr>
          <p:nvPr/>
        </p:nvPicPr>
        <p:blipFill>
          <a:blip r:embed="rId2"/>
          <a:stretch>
            <a:fillRect/>
          </a:stretch>
        </p:blipFill>
        <p:spPr>
          <a:xfrm>
            <a:off x="4033122" y="1111046"/>
            <a:ext cx="7320678" cy="5248752"/>
          </a:xfrm>
          <a:prstGeom prst="rect">
            <a:avLst/>
          </a:prstGeom>
        </p:spPr>
      </p:pic>
    </p:spTree>
    <p:extLst>
      <p:ext uri="{BB962C8B-B14F-4D97-AF65-F5344CB8AC3E}">
        <p14:creationId xmlns:p14="http://schemas.microsoft.com/office/powerpoint/2010/main" val="77325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C1C9-5FFA-21AA-8235-AFC2E1E5B21E}"/>
              </a:ext>
            </a:extLst>
          </p:cNvPr>
          <p:cNvSpPr>
            <a:spLocks noGrp="1"/>
          </p:cNvSpPr>
          <p:nvPr>
            <p:ph type="title"/>
          </p:nvPr>
        </p:nvSpPr>
        <p:spPr>
          <a:xfrm>
            <a:off x="838200" y="365126"/>
            <a:ext cx="10515600" cy="468888"/>
          </a:xfrm>
        </p:spPr>
        <p:txBody>
          <a:bodyPr>
            <a:normAutofit fontScale="90000"/>
          </a:bodyPr>
          <a:lstStyle/>
          <a:p>
            <a:pPr algn="ctr"/>
            <a:r>
              <a:rPr lang="en-IN" b="1" dirty="0"/>
              <a:t>NESTED IF - Example</a:t>
            </a:r>
          </a:p>
        </p:txBody>
      </p:sp>
      <p:sp>
        <p:nvSpPr>
          <p:cNvPr id="3" name="Content Placeholder 2">
            <a:extLst>
              <a:ext uri="{FF2B5EF4-FFF2-40B4-BE49-F238E27FC236}">
                <a16:creationId xmlns:a16="http://schemas.microsoft.com/office/drawing/2014/main" id="{0B776054-7CCE-BB1D-F710-C86A78FCCDBE}"/>
              </a:ext>
            </a:extLst>
          </p:cNvPr>
          <p:cNvSpPr>
            <a:spLocks noGrp="1"/>
          </p:cNvSpPr>
          <p:nvPr>
            <p:ph idx="1"/>
          </p:nvPr>
        </p:nvSpPr>
        <p:spPr>
          <a:xfrm>
            <a:off x="838200" y="1825624"/>
            <a:ext cx="10515600" cy="4958633"/>
          </a:xfrm>
        </p:spPr>
        <p:txBody>
          <a:bodyPr/>
          <a:lstStyle/>
          <a:p>
            <a:r>
              <a:rPr lang="en-IN" dirty="0"/>
              <a:t>.</a:t>
            </a:r>
          </a:p>
        </p:txBody>
      </p:sp>
      <p:pic>
        <p:nvPicPr>
          <p:cNvPr id="4" name="Content Placeholder 3">
            <a:extLst>
              <a:ext uri="{FF2B5EF4-FFF2-40B4-BE49-F238E27FC236}">
                <a16:creationId xmlns:a16="http://schemas.microsoft.com/office/drawing/2014/main" id="{36F08D4E-6F13-95B0-320F-4DA262869BE2}"/>
              </a:ext>
            </a:extLst>
          </p:cNvPr>
          <p:cNvPicPr>
            <a:picLocks noChangeAspect="1"/>
          </p:cNvPicPr>
          <p:nvPr/>
        </p:nvPicPr>
        <p:blipFill>
          <a:blip r:embed="rId2"/>
          <a:srcRect l="23740" t="20035" r="26531" b="22180"/>
          <a:stretch>
            <a:fillRect/>
          </a:stretch>
        </p:blipFill>
        <p:spPr>
          <a:xfrm>
            <a:off x="216310" y="834014"/>
            <a:ext cx="11651225" cy="5881052"/>
          </a:xfrm>
          <a:prstGeom prst="rect">
            <a:avLst/>
          </a:prstGeom>
        </p:spPr>
      </p:pic>
    </p:spTree>
    <p:extLst>
      <p:ext uri="{BB962C8B-B14F-4D97-AF65-F5344CB8AC3E}">
        <p14:creationId xmlns:p14="http://schemas.microsoft.com/office/powerpoint/2010/main" val="294587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F5D8-582B-E7AD-5DC6-3952E3220C2F}"/>
              </a:ext>
            </a:extLst>
          </p:cNvPr>
          <p:cNvSpPr>
            <a:spLocks noGrp="1"/>
          </p:cNvSpPr>
          <p:nvPr>
            <p:ph type="title"/>
          </p:nvPr>
        </p:nvSpPr>
        <p:spPr>
          <a:xfrm>
            <a:off x="838200" y="365125"/>
            <a:ext cx="10515600" cy="608269"/>
          </a:xfrm>
        </p:spPr>
        <p:txBody>
          <a:bodyPr>
            <a:normAutofit fontScale="90000"/>
          </a:bodyPr>
          <a:lstStyle/>
          <a:p>
            <a:pPr algn="ctr"/>
            <a:r>
              <a:rPr lang="en-IN" dirty="0"/>
              <a:t>Dangling Else Problem in C</a:t>
            </a:r>
          </a:p>
        </p:txBody>
      </p:sp>
      <p:sp>
        <p:nvSpPr>
          <p:cNvPr id="3" name="Content Placeholder 2">
            <a:extLst>
              <a:ext uri="{FF2B5EF4-FFF2-40B4-BE49-F238E27FC236}">
                <a16:creationId xmlns:a16="http://schemas.microsoft.com/office/drawing/2014/main" id="{2C0BD600-4C71-A734-320C-40682B11127C}"/>
              </a:ext>
            </a:extLst>
          </p:cNvPr>
          <p:cNvSpPr>
            <a:spLocks noGrp="1"/>
          </p:cNvSpPr>
          <p:nvPr>
            <p:ph idx="1"/>
          </p:nvPr>
        </p:nvSpPr>
        <p:spPr>
          <a:xfrm>
            <a:off x="137652" y="1101213"/>
            <a:ext cx="11216148" cy="5075750"/>
          </a:xfrm>
        </p:spPr>
        <p:txBody>
          <a:bodyPr/>
          <a:lstStyle/>
          <a:p>
            <a:r>
              <a:rPr lang="en-GB" dirty="0"/>
              <a:t>In nested if statements, when a single “else clause” occurs, the situation happens to be dangling else! For example:</a:t>
            </a:r>
          </a:p>
          <a:p>
            <a:endParaRPr lang="en-GB" dirty="0"/>
          </a:p>
          <a:p>
            <a:r>
              <a:rPr lang="en-GB" dirty="0"/>
              <a:t>    if (condition)</a:t>
            </a:r>
          </a:p>
          <a:p>
            <a:r>
              <a:rPr lang="en-GB" dirty="0"/>
              <a:t>        if (condition)</a:t>
            </a:r>
          </a:p>
          <a:p>
            <a:r>
              <a:rPr lang="en-GB" dirty="0"/>
              <a:t>	    if (condition)</a:t>
            </a:r>
          </a:p>
          <a:p>
            <a:r>
              <a:rPr lang="en-GB" dirty="0"/>
              <a:t>    else</a:t>
            </a:r>
          </a:p>
          <a:p>
            <a:r>
              <a:rPr lang="en-GB" dirty="0"/>
              <a:t>        printf("dangling else!\n");  /* </a:t>
            </a:r>
            <a:r>
              <a:rPr lang="en-GB" dirty="0">
                <a:highlight>
                  <a:srgbClr val="FFFF00"/>
                </a:highlight>
              </a:rPr>
              <a:t>dangling else, as to which if statement, else clause associates */</a:t>
            </a:r>
            <a:endParaRPr lang="en-IN" dirty="0">
              <a:highlight>
                <a:srgbClr val="FFFF00"/>
              </a:highlight>
            </a:endParaRPr>
          </a:p>
        </p:txBody>
      </p:sp>
    </p:spTree>
    <p:extLst>
      <p:ext uri="{BB962C8B-B14F-4D97-AF65-F5344CB8AC3E}">
        <p14:creationId xmlns:p14="http://schemas.microsoft.com/office/powerpoint/2010/main" val="176657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F5D8-582B-E7AD-5DC6-3952E3220C2F}"/>
              </a:ext>
            </a:extLst>
          </p:cNvPr>
          <p:cNvSpPr>
            <a:spLocks noGrp="1"/>
          </p:cNvSpPr>
          <p:nvPr>
            <p:ph type="title"/>
          </p:nvPr>
        </p:nvSpPr>
        <p:spPr>
          <a:xfrm>
            <a:off x="838200" y="365125"/>
            <a:ext cx="10515600" cy="608269"/>
          </a:xfrm>
        </p:spPr>
        <p:txBody>
          <a:bodyPr>
            <a:normAutofit fontScale="90000"/>
          </a:bodyPr>
          <a:lstStyle/>
          <a:p>
            <a:pPr algn="ctr"/>
            <a:r>
              <a:rPr lang="en-IN" dirty="0"/>
              <a:t>Solution to Dangling Else Problem in C</a:t>
            </a:r>
          </a:p>
        </p:txBody>
      </p:sp>
      <p:sp>
        <p:nvSpPr>
          <p:cNvPr id="3" name="Content Placeholder 2">
            <a:extLst>
              <a:ext uri="{FF2B5EF4-FFF2-40B4-BE49-F238E27FC236}">
                <a16:creationId xmlns:a16="http://schemas.microsoft.com/office/drawing/2014/main" id="{2C0BD600-4C71-A734-320C-40682B11127C}"/>
              </a:ext>
            </a:extLst>
          </p:cNvPr>
          <p:cNvSpPr>
            <a:spLocks noGrp="1"/>
          </p:cNvSpPr>
          <p:nvPr>
            <p:ph idx="1"/>
          </p:nvPr>
        </p:nvSpPr>
        <p:spPr>
          <a:xfrm>
            <a:off x="137652" y="1101213"/>
            <a:ext cx="11216148" cy="5075750"/>
          </a:xfrm>
        </p:spPr>
        <p:txBody>
          <a:bodyPr>
            <a:normAutofit lnSpcReduction="10000"/>
          </a:bodyPr>
          <a:lstStyle/>
          <a:p>
            <a:r>
              <a:rPr lang="en-GB" dirty="0"/>
              <a:t>1. In such situations, else clause belongs to the closest if statement which is incomplete that is the innermost if statement!</a:t>
            </a:r>
          </a:p>
          <a:p>
            <a:r>
              <a:rPr lang="en-GB" dirty="0"/>
              <a:t>2. However, we can make </a:t>
            </a:r>
            <a:r>
              <a:rPr lang="en-GB" dirty="0">
                <a:highlight>
                  <a:srgbClr val="FFFF00"/>
                </a:highlight>
              </a:rPr>
              <a:t>else clause belong to desired if statement by enclosing all if statements in block outer to which if statement to associate the else clause. For example:</a:t>
            </a:r>
          </a:p>
          <a:p>
            <a:endParaRPr lang="en-GB" dirty="0"/>
          </a:p>
          <a:p>
            <a:r>
              <a:rPr lang="en-GB" dirty="0"/>
              <a:t>    if (condition) {</a:t>
            </a:r>
          </a:p>
          <a:p>
            <a:r>
              <a:rPr lang="en-GB" dirty="0"/>
              <a:t>        if (condition)</a:t>
            </a:r>
          </a:p>
          <a:p>
            <a:r>
              <a:rPr lang="en-GB" dirty="0"/>
              <a:t>            if (condition)</a:t>
            </a:r>
          </a:p>
          <a:p>
            <a:r>
              <a:rPr lang="en-GB" dirty="0"/>
              <a:t>    } else</a:t>
            </a:r>
          </a:p>
          <a:p>
            <a:r>
              <a:rPr lang="en-GB" dirty="0"/>
              <a:t>        printf("else associates with the outermost if statement!\n");</a:t>
            </a:r>
            <a:endParaRPr lang="en-IN" dirty="0"/>
          </a:p>
        </p:txBody>
      </p:sp>
    </p:spTree>
    <p:extLst>
      <p:ext uri="{BB962C8B-B14F-4D97-AF65-F5344CB8AC3E}">
        <p14:creationId xmlns:p14="http://schemas.microsoft.com/office/powerpoint/2010/main" val="1368461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250DB-8D9F-0519-8C60-C718A41F7441}"/>
              </a:ext>
            </a:extLst>
          </p:cNvPr>
          <p:cNvSpPr>
            <a:spLocks noGrp="1"/>
          </p:cNvSpPr>
          <p:nvPr>
            <p:ph type="title"/>
          </p:nvPr>
        </p:nvSpPr>
        <p:spPr>
          <a:xfrm>
            <a:off x="3767701" y="-65429"/>
            <a:ext cx="5754896" cy="1210795"/>
          </a:xfrm>
        </p:spPr>
        <p:txBody>
          <a:bodyPr anchor="b">
            <a:normAutofit/>
          </a:bodyPr>
          <a:lstStyle/>
          <a:p>
            <a:r>
              <a:rPr lang="en-IN" sz="4000" b="1" dirty="0">
                <a:latin typeface="euclid_circular_a"/>
              </a:rPr>
              <a:t>S</a:t>
            </a:r>
            <a:r>
              <a:rPr lang="en-IN" sz="4000" b="1" i="0" dirty="0">
                <a:effectLst/>
                <a:latin typeface="euclid_circular_a"/>
              </a:rPr>
              <a:t>witch Statement</a:t>
            </a:r>
            <a:br>
              <a:rPr lang="en-IN" sz="4000" b="1" i="0" dirty="0">
                <a:effectLst/>
                <a:latin typeface="euclid_circular_a"/>
              </a:rPr>
            </a:br>
            <a:endParaRPr lang="en-IN" sz="4000" dirty="0"/>
          </a:p>
        </p:txBody>
      </p:sp>
      <p:pic>
        <p:nvPicPr>
          <p:cNvPr id="5" name="Picture 4">
            <a:extLst>
              <a:ext uri="{FF2B5EF4-FFF2-40B4-BE49-F238E27FC236}">
                <a16:creationId xmlns:a16="http://schemas.microsoft.com/office/drawing/2014/main" id="{163B6EA5-4508-EA5B-BC0C-93CD7B59473A}"/>
              </a:ext>
            </a:extLst>
          </p:cNvPr>
          <p:cNvPicPr>
            <a:picLocks noChangeAspect="1"/>
          </p:cNvPicPr>
          <p:nvPr/>
        </p:nvPicPr>
        <p:blipFill>
          <a:blip r:embed="rId2"/>
          <a:stretch>
            <a:fillRect/>
          </a:stretch>
        </p:blipFill>
        <p:spPr>
          <a:xfrm>
            <a:off x="254214" y="601805"/>
            <a:ext cx="4599140" cy="5400273"/>
          </a:xfrm>
          <a:prstGeom prst="rect">
            <a:avLst/>
          </a:prstGeom>
        </p:spPr>
      </p:pic>
      <p:sp>
        <p:nvSpPr>
          <p:cNvPr id="3" name="Content Placeholder 2">
            <a:extLst>
              <a:ext uri="{FF2B5EF4-FFF2-40B4-BE49-F238E27FC236}">
                <a16:creationId xmlns:a16="http://schemas.microsoft.com/office/drawing/2014/main" id="{780F7B6E-B1CA-F72C-C9D5-8A0BAC24AD05}"/>
              </a:ext>
            </a:extLst>
          </p:cNvPr>
          <p:cNvSpPr>
            <a:spLocks noGrp="1"/>
          </p:cNvSpPr>
          <p:nvPr>
            <p:ph idx="1"/>
          </p:nvPr>
        </p:nvSpPr>
        <p:spPr>
          <a:xfrm>
            <a:off x="5395535" y="539968"/>
            <a:ext cx="5754896" cy="5462110"/>
          </a:xfrm>
        </p:spPr>
        <p:txBody>
          <a:bodyPr anchor="t">
            <a:normAutofit/>
          </a:bodyPr>
          <a:lstStyle/>
          <a:p>
            <a:pPr algn="just"/>
            <a:r>
              <a:rPr lang="en-GB" sz="2000" b="1" dirty="0"/>
              <a:t>The switch statement allows us to execute one code block among many alternatives.</a:t>
            </a:r>
          </a:p>
          <a:p>
            <a:pPr algn="just"/>
            <a:r>
              <a:rPr lang="en-GB" sz="2000" b="1" dirty="0"/>
              <a:t>You can do the same thing with the if...</a:t>
            </a:r>
            <a:r>
              <a:rPr lang="en-GB" sz="2000" b="1" dirty="0" err="1"/>
              <a:t>else..if</a:t>
            </a:r>
            <a:r>
              <a:rPr lang="en-GB" sz="2000" b="1" dirty="0"/>
              <a:t> ladder. However, the syntax of the switch statement is much easier to read and write.</a:t>
            </a:r>
          </a:p>
          <a:p>
            <a:pPr algn="just"/>
            <a:r>
              <a:rPr lang="en-GB" sz="2000" b="1" dirty="0">
                <a:highlight>
                  <a:srgbClr val="FFFF00"/>
                </a:highlight>
              </a:rPr>
              <a:t>Working</a:t>
            </a:r>
          </a:p>
          <a:p>
            <a:pPr algn="just"/>
            <a:r>
              <a:rPr lang="en-GB" sz="2000" b="1" dirty="0"/>
              <a:t>The expression is evaluated once and compared with the values of each case label.</a:t>
            </a:r>
          </a:p>
          <a:p>
            <a:pPr algn="just"/>
            <a:r>
              <a:rPr lang="en-GB" sz="2000" b="1" dirty="0"/>
              <a:t>If there is a match, the corresponding statements after the matching label are executed. </a:t>
            </a:r>
          </a:p>
          <a:p>
            <a:pPr algn="just"/>
            <a:r>
              <a:rPr lang="en-GB" sz="2000" b="1" dirty="0"/>
              <a:t>For example, if the value of the expression is equal to constant2, statements after case constant2: are executed until break is encountered.</a:t>
            </a:r>
          </a:p>
          <a:p>
            <a:pPr algn="just"/>
            <a:r>
              <a:rPr lang="en-GB" sz="2000" b="1" dirty="0"/>
              <a:t>If there is no match, the default statements are executed</a:t>
            </a:r>
            <a:endParaRPr lang="en-IN" sz="2000" b="1"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682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B78DEA-7809-8404-AD54-7E64524C5055}"/>
              </a:ext>
            </a:extLst>
          </p:cNvPr>
          <p:cNvPicPr>
            <a:picLocks noChangeAspect="1"/>
          </p:cNvPicPr>
          <p:nvPr/>
        </p:nvPicPr>
        <p:blipFill>
          <a:blip r:embed="rId2"/>
          <a:stretch>
            <a:fillRect/>
          </a:stretch>
        </p:blipFill>
        <p:spPr>
          <a:xfrm>
            <a:off x="2654710" y="445511"/>
            <a:ext cx="6830934" cy="6317030"/>
          </a:xfrm>
          <a:prstGeom prst="rect">
            <a:avLst/>
          </a:prstGeom>
        </p:spPr>
      </p:pic>
    </p:spTree>
    <p:extLst>
      <p:ext uri="{BB962C8B-B14F-4D97-AF65-F5344CB8AC3E}">
        <p14:creationId xmlns:p14="http://schemas.microsoft.com/office/powerpoint/2010/main" val="3834095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014C1-0E91-6A98-31F2-57AD89039D3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Switch Case – Example </a:t>
            </a:r>
          </a:p>
        </p:txBody>
      </p:sp>
      <p:pic>
        <p:nvPicPr>
          <p:cNvPr id="5" name="Content Placeholder 4">
            <a:extLst>
              <a:ext uri="{FF2B5EF4-FFF2-40B4-BE49-F238E27FC236}">
                <a16:creationId xmlns:a16="http://schemas.microsoft.com/office/drawing/2014/main" id="{197AE3D3-9FBC-B517-09F0-A33612BFE080}"/>
              </a:ext>
            </a:extLst>
          </p:cNvPr>
          <p:cNvPicPr>
            <a:picLocks noGrp="1" noChangeAspect="1"/>
          </p:cNvPicPr>
          <p:nvPr>
            <p:ph idx="1"/>
          </p:nvPr>
        </p:nvPicPr>
        <p:blipFill rotWithShape="1">
          <a:blip r:embed="rId2"/>
          <a:srcRect r="452" b="3"/>
          <a:stretch/>
        </p:blipFill>
        <p:spPr>
          <a:xfrm>
            <a:off x="5384902" y="0"/>
            <a:ext cx="5585625" cy="5568739"/>
          </a:xfrm>
          <a:prstGeom prst="rect">
            <a:avLst/>
          </a:prstGeom>
        </p:spPr>
      </p:pic>
      <p:pic>
        <p:nvPicPr>
          <p:cNvPr id="7" name="Picture 6">
            <a:extLst>
              <a:ext uri="{FF2B5EF4-FFF2-40B4-BE49-F238E27FC236}">
                <a16:creationId xmlns:a16="http://schemas.microsoft.com/office/drawing/2014/main" id="{C864A165-71B5-4193-5F6B-9CCA8E7381A6}"/>
              </a:ext>
            </a:extLst>
          </p:cNvPr>
          <p:cNvPicPr>
            <a:picLocks noChangeAspect="1"/>
          </p:cNvPicPr>
          <p:nvPr/>
        </p:nvPicPr>
        <p:blipFill>
          <a:blip r:embed="rId3"/>
          <a:stretch>
            <a:fillRect/>
          </a:stretch>
        </p:blipFill>
        <p:spPr>
          <a:xfrm>
            <a:off x="5384901" y="5568739"/>
            <a:ext cx="5585625" cy="1163657"/>
          </a:xfrm>
          <a:prstGeom prst="rect">
            <a:avLst/>
          </a:prstGeom>
        </p:spPr>
      </p:pic>
    </p:spTree>
    <p:extLst>
      <p:ext uri="{BB962C8B-B14F-4D97-AF65-F5344CB8AC3E}">
        <p14:creationId xmlns:p14="http://schemas.microsoft.com/office/powerpoint/2010/main" val="39573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48E6-B2EC-CEA7-39FD-41E0238CA735}"/>
              </a:ext>
            </a:extLst>
          </p:cNvPr>
          <p:cNvSpPr>
            <a:spLocks noGrp="1"/>
          </p:cNvSpPr>
          <p:nvPr>
            <p:ph type="title"/>
          </p:nvPr>
        </p:nvSpPr>
        <p:spPr>
          <a:xfrm>
            <a:off x="1211826" y="365125"/>
            <a:ext cx="10515600" cy="620712"/>
          </a:xfrm>
        </p:spPr>
        <p:txBody>
          <a:bodyPr>
            <a:normAutofit fontScale="90000"/>
          </a:bodyPr>
          <a:lstStyle/>
          <a:p>
            <a:pPr algn="ctr"/>
            <a:r>
              <a:rPr lang="en-IN" dirty="0"/>
              <a:t>Introduction </a:t>
            </a:r>
          </a:p>
        </p:txBody>
      </p:sp>
      <p:sp>
        <p:nvSpPr>
          <p:cNvPr id="3" name="Content Placeholder 2">
            <a:extLst>
              <a:ext uri="{FF2B5EF4-FFF2-40B4-BE49-F238E27FC236}">
                <a16:creationId xmlns:a16="http://schemas.microsoft.com/office/drawing/2014/main" id="{9770AF7F-3F2A-B6C6-F558-229B7E30701C}"/>
              </a:ext>
            </a:extLst>
          </p:cNvPr>
          <p:cNvSpPr>
            <a:spLocks noGrp="1"/>
          </p:cNvSpPr>
          <p:nvPr>
            <p:ph idx="1"/>
          </p:nvPr>
        </p:nvSpPr>
        <p:spPr>
          <a:xfrm>
            <a:off x="631723" y="1068540"/>
            <a:ext cx="10515600" cy="5337175"/>
          </a:xfrm>
        </p:spPr>
        <p:txBody>
          <a:bodyPr>
            <a:normAutofit/>
          </a:bodyPr>
          <a:lstStyle/>
          <a:p>
            <a:pPr algn="l" fontAlgn="base"/>
            <a:r>
              <a:rPr lang="en-GB" b="1" i="0" dirty="0">
                <a:solidFill>
                  <a:srgbClr val="333333"/>
                </a:solidFill>
                <a:effectLst/>
                <a:latin typeface="Quicksand"/>
              </a:rPr>
              <a:t>What is branching in c?</a:t>
            </a:r>
          </a:p>
          <a:p>
            <a:pPr algn="just" fontAlgn="base"/>
            <a:r>
              <a:rPr lang="en-GB" b="1" i="0" dirty="0">
                <a:solidFill>
                  <a:srgbClr val="666666"/>
                </a:solidFill>
                <a:effectLst/>
                <a:latin typeface="Times New Roman" panose="02020603050405020304" pitchFamily="18" charset="0"/>
                <a:cs typeface="Times New Roman" panose="02020603050405020304" pitchFamily="18" charset="0"/>
              </a:rPr>
              <a:t>Branching gets its name from the fact that the computer can select which branch to follow.</a:t>
            </a:r>
          </a:p>
          <a:p>
            <a:pPr algn="just" fontAlgn="base"/>
            <a:r>
              <a:rPr lang="en-GB" b="1" i="0" dirty="0">
                <a:solidFill>
                  <a:srgbClr val="666666"/>
                </a:solidFill>
                <a:effectLst/>
                <a:latin typeface="Times New Roman" panose="02020603050405020304" pitchFamily="18" charset="0"/>
                <a:cs typeface="Times New Roman" panose="02020603050405020304" pitchFamily="18" charset="0"/>
              </a:rPr>
              <a:t>Programs written in the C language execute statements one after the other.</a:t>
            </a:r>
          </a:p>
          <a:p>
            <a:pPr algn="just" fontAlgn="base"/>
            <a:r>
              <a:rPr lang="en-GB" b="1" i="0" dirty="0">
                <a:solidFill>
                  <a:srgbClr val="666666"/>
                </a:solidFill>
                <a:effectLst/>
                <a:latin typeface="Times New Roman" panose="02020603050405020304" pitchFamily="18" charset="0"/>
                <a:cs typeface="Times New Roman" panose="02020603050405020304" pitchFamily="18" charset="0"/>
              </a:rPr>
              <a:t> Instructions usually need to be altered in order.</a:t>
            </a:r>
          </a:p>
          <a:p>
            <a:pPr algn="just" fontAlgn="base"/>
            <a:r>
              <a:rPr lang="en-GB" b="1" i="0" dirty="0">
                <a:solidFill>
                  <a:srgbClr val="666666"/>
                </a:solidFill>
                <a:effectLst/>
                <a:latin typeface="Times New Roman" panose="02020603050405020304" pitchFamily="18" charset="0"/>
                <a:cs typeface="Times New Roman" panose="02020603050405020304" pitchFamily="18" charset="0"/>
              </a:rPr>
              <a:t>A series of instructions can be rearranged in the C programming language using statements. These sentences are referred to as control statements.</a:t>
            </a:r>
          </a:p>
          <a:p>
            <a:pPr algn="just" fontAlgn="base"/>
            <a:r>
              <a:rPr lang="en-GB" b="1" i="0" dirty="0">
                <a:solidFill>
                  <a:srgbClr val="666666"/>
                </a:solidFill>
                <a:effectLst/>
                <a:latin typeface="Times New Roman" panose="02020603050405020304" pitchFamily="18" charset="0"/>
                <a:cs typeface="Times New Roman" panose="02020603050405020304" pitchFamily="18" charset="0"/>
              </a:rPr>
              <a:t>Moving swiftly between different program portions is made easier by these statements. Control might be transferred unconditionally or under specific restrictions</a:t>
            </a:r>
          </a:p>
          <a:p>
            <a:endParaRPr lang="en-IN" dirty="0"/>
          </a:p>
        </p:txBody>
      </p:sp>
    </p:spTree>
    <p:extLst>
      <p:ext uri="{BB962C8B-B14F-4D97-AF65-F5344CB8AC3E}">
        <p14:creationId xmlns:p14="http://schemas.microsoft.com/office/powerpoint/2010/main" val="21132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9B90-9C89-907D-EFC8-82BD23041F7B}"/>
              </a:ext>
            </a:extLst>
          </p:cNvPr>
          <p:cNvSpPr>
            <a:spLocks noGrp="1"/>
          </p:cNvSpPr>
          <p:nvPr>
            <p:ph type="title"/>
          </p:nvPr>
        </p:nvSpPr>
        <p:spPr>
          <a:xfrm>
            <a:off x="838200" y="365126"/>
            <a:ext cx="10515600" cy="315912"/>
          </a:xfrm>
        </p:spPr>
        <p:txBody>
          <a:bodyPr>
            <a:normAutofit fontScale="90000"/>
          </a:bodyPr>
          <a:lstStyle/>
          <a:p>
            <a:pPr algn="ctr"/>
            <a:r>
              <a:rPr lang="en-IN" sz="4400" spc="-5" dirty="0">
                <a:latin typeface="Times New Roman" panose="02020603050405020304" charset="0"/>
                <a:cs typeface="Times New Roman" panose="02020603050405020304" charset="0"/>
              </a:rPr>
              <a:t>LOOP SEGMENTS</a:t>
            </a:r>
            <a:br>
              <a:rPr lang="en-IN" sz="4400" spc="-5" dirty="0">
                <a:latin typeface="Times New Roman" panose="02020603050405020304" charset="0"/>
                <a:cs typeface="Times New Roman" panose="02020603050405020304" charset="0"/>
              </a:rPr>
            </a:br>
            <a:endParaRPr lang="en-IN" dirty="0"/>
          </a:p>
        </p:txBody>
      </p:sp>
      <p:sp>
        <p:nvSpPr>
          <p:cNvPr id="3" name="Content Placeholder 2">
            <a:extLst>
              <a:ext uri="{FF2B5EF4-FFF2-40B4-BE49-F238E27FC236}">
                <a16:creationId xmlns:a16="http://schemas.microsoft.com/office/drawing/2014/main" id="{62CEBFAA-979C-2357-B5FC-D6558B644930}"/>
              </a:ext>
            </a:extLst>
          </p:cNvPr>
          <p:cNvSpPr>
            <a:spLocks noGrp="1"/>
          </p:cNvSpPr>
          <p:nvPr>
            <p:ph idx="1"/>
          </p:nvPr>
        </p:nvSpPr>
        <p:spPr>
          <a:xfrm>
            <a:off x="370390" y="532435"/>
            <a:ext cx="10983410" cy="5644528"/>
          </a:xfrm>
        </p:spPr>
        <p:txBody>
          <a:bodyPr/>
          <a:lstStyle/>
          <a:p>
            <a:pPr marL="285750" indent="-285750" algn="just">
              <a:buFont typeface="Arial" panose="020B0604020202020204" pitchFamily="34" charset="0"/>
              <a:buChar char="•"/>
            </a:pPr>
            <a:r>
              <a:rPr lang="en-IN" altLang="en-US" sz="2800" dirty="0">
                <a:latin typeface="Times New Roman" panose="02020603050405020304" charset="0"/>
                <a:cs typeface="Times New Roman" panose="02020603050405020304" charset="0"/>
                <a:sym typeface="+mn-ea"/>
              </a:rPr>
              <a:t>A program loop consists of two segments:</a:t>
            </a:r>
          </a:p>
          <a:p>
            <a:pPr marL="285750" indent="-285750" algn="just">
              <a:buFont typeface="Arial" panose="020B0604020202020204" pitchFamily="34" charset="0"/>
              <a:buChar char="•"/>
            </a:pPr>
            <a:r>
              <a:rPr lang="en-IN" altLang="en-US" sz="2800" dirty="0">
                <a:latin typeface="Times New Roman" panose="02020603050405020304" charset="0"/>
                <a:cs typeface="Times New Roman" panose="02020603050405020304" charset="0"/>
                <a:sym typeface="+mn-ea"/>
              </a:rPr>
              <a:t>1.Body of the loop.</a:t>
            </a:r>
          </a:p>
          <a:p>
            <a:pPr marL="285750" indent="-285750" algn="just">
              <a:buFont typeface="Arial" panose="020B0604020202020204" pitchFamily="34" charset="0"/>
              <a:buChar char="•"/>
            </a:pPr>
            <a:r>
              <a:rPr lang="en-IN" altLang="en-US" sz="2800" dirty="0">
                <a:latin typeface="Times New Roman" panose="02020603050405020304" charset="0"/>
                <a:cs typeface="Times New Roman" panose="02020603050405020304" charset="0"/>
                <a:sym typeface="+mn-ea"/>
              </a:rPr>
              <a:t>2. Control statements.</a:t>
            </a:r>
          </a:p>
          <a:p>
            <a:pPr marL="285750" indent="-285750" algn="just">
              <a:buFont typeface="Arial" panose="020B0604020202020204" pitchFamily="34" charset="0"/>
              <a:buChar char="•"/>
            </a:pPr>
            <a:r>
              <a:rPr lang="en-IN" altLang="en-US" sz="2800" dirty="0">
                <a:latin typeface="Times New Roman" panose="02020603050405020304" charset="0"/>
                <a:cs typeface="Times New Roman" panose="02020603050405020304" charset="0"/>
                <a:sym typeface="+mn-ea"/>
              </a:rPr>
              <a:t>The control statements tests certain conditions and them directs the repeated execution of the statements contained in the body of the loop.</a:t>
            </a:r>
          </a:p>
          <a:p>
            <a:endParaRPr lang="en-IN" dirty="0"/>
          </a:p>
        </p:txBody>
      </p:sp>
      <p:pic>
        <p:nvPicPr>
          <p:cNvPr id="4" name="Content Placeholder 3">
            <a:extLst>
              <a:ext uri="{FF2B5EF4-FFF2-40B4-BE49-F238E27FC236}">
                <a16:creationId xmlns:a16="http://schemas.microsoft.com/office/drawing/2014/main" id="{5C39804B-19B7-9522-CA21-9ECF5528C065}"/>
              </a:ext>
            </a:extLst>
          </p:cNvPr>
          <p:cNvPicPr>
            <a:picLocks noChangeAspect="1"/>
          </p:cNvPicPr>
          <p:nvPr/>
        </p:nvPicPr>
        <p:blipFill>
          <a:blip r:embed="rId2"/>
          <a:srcRect l="15071" t="51990" r="31653" b="21947"/>
          <a:stretch>
            <a:fillRect/>
          </a:stretch>
        </p:blipFill>
        <p:spPr>
          <a:xfrm>
            <a:off x="3225254" y="3354699"/>
            <a:ext cx="6334125" cy="3105785"/>
          </a:xfrm>
          <a:prstGeom prst="rect">
            <a:avLst/>
          </a:prstGeom>
        </p:spPr>
      </p:pic>
    </p:spTree>
    <p:extLst>
      <p:ext uri="{BB962C8B-B14F-4D97-AF65-F5344CB8AC3E}">
        <p14:creationId xmlns:p14="http://schemas.microsoft.com/office/powerpoint/2010/main" val="25057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24ED2-37C5-E1DF-6039-EA6D683353D4}"/>
              </a:ext>
            </a:extLst>
          </p:cNvPr>
          <p:cNvSpPr>
            <a:spLocks noGrp="1"/>
          </p:cNvSpPr>
          <p:nvPr>
            <p:ph type="title"/>
          </p:nvPr>
        </p:nvSpPr>
        <p:spPr>
          <a:xfrm>
            <a:off x="793662" y="386930"/>
            <a:ext cx="10066122" cy="469597"/>
          </a:xfrm>
        </p:spPr>
        <p:txBody>
          <a:bodyPr anchor="b">
            <a:normAutofit fontScale="90000"/>
          </a:bodyPr>
          <a:lstStyle/>
          <a:p>
            <a:pPr algn="ctr"/>
            <a:r>
              <a:rPr lang="en-IN" sz="4800" dirty="0"/>
              <a:t>Types of loops</a:t>
            </a:r>
          </a:p>
        </p:txBody>
      </p:sp>
      <p:sp>
        <p:nvSpPr>
          <p:cNvPr id="37" name="Rectangle 3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EDD195-48AA-28A8-7C7F-25A2FAD36238}"/>
              </a:ext>
            </a:extLst>
          </p:cNvPr>
          <p:cNvSpPr>
            <a:spLocks noGrp="1"/>
          </p:cNvSpPr>
          <p:nvPr>
            <p:ph idx="1"/>
          </p:nvPr>
        </p:nvSpPr>
        <p:spPr>
          <a:xfrm>
            <a:off x="296744" y="856527"/>
            <a:ext cx="5268304" cy="5818777"/>
          </a:xfrm>
        </p:spPr>
        <p:txBody>
          <a:bodyPr anchor="ctr">
            <a:normAutofit/>
          </a:bodyPr>
          <a:lstStyle/>
          <a:p>
            <a:pPr algn="just"/>
            <a:r>
              <a:rPr lang="en-GB" sz="2400" b="1" dirty="0"/>
              <a:t>Depending </a:t>
            </a:r>
            <a:r>
              <a:rPr lang="en-GB" sz="2400" b="1" dirty="0">
                <a:highlight>
                  <a:srgbClr val="FFFF00"/>
                </a:highlight>
              </a:rPr>
              <a:t>on position of the control statement </a:t>
            </a:r>
          </a:p>
          <a:p>
            <a:pPr algn="just"/>
            <a:r>
              <a:rPr lang="en-GB" sz="2400" b="1" dirty="0"/>
              <a:t> There are mainly two types of loops in C Programming:</a:t>
            </a:r>
          </a:p>
          <a:p>
            <a:pPr algn="just"/>
            <a:r>
              <a:rPr lang="en-GB" sz="2400" b="1" dirty="0"/>
              <a:t>In an entry control loop in C, a condition is checked before executing the body of a loop. It is also called as a </a:t>
            </a:r>
            <a:r>
              <a:rPr lang="en-GB" sz="2400" b="1" dirty="0">
                <a:highlight>
                  <a:srgbClr val="FFFF00"/>
                </a:highlight>
              </a:rPr>
              <a:t>pre-checking loop</a:t>
            </a:r>
            <a:r>
              <a:rPr lang="en-GB" sz="2400" b="1" dirty="0"/>
              <a:t>.</a:t>
            </a:r>
          </a:p>
          <a:p>
            <a:pPr marL="0" indent="0" algn="just">
              <a:buNone/>
            </a:pPr>
            <a:endParaRPr lang="en-GB" sz="2400" b="1" dirty="0"/>
          </a:p>
          <a:p>
            <a:pPr algn="just"/>
            <a:r>
              <a:rPr lang="en-GB" sz="2400" b="1" dirty="0"/>
              <a:t>In an exit controlled loop, a condition is checked after executing the body of a loop. It is also called as a post-checking loop.</a:t>
            </a:r>
          </a:p>
          <a:p>
            <a:endParaRPr lang="en-GB" sz="2400" b="1" dirty="0"/>
          </a:p>
        </p:txBody>
      </p:sp>
      <p:pic>
        <p:nvPicPr>
          <p:cNvPr id="25" name="Picture 24">
            <a:extLst>
              <a:ext uri="{FF2B5EF4-FFF2-40B4-BE49-F238E27FC236}">
                <a16:creationId xmlns:a16="http://schemas.microsoft.com/office/drawing/2014/main" id="{8DD599C9-CB44-CFAA-7CD4-C3D4F49D5477}"/>
              </a:ext>
            </a:extLst>
          </p:cNvPr>
          <p:cNvPicPr>
            <a:picLocks noChangeAspect="1"/>
          </p:cNvPicPr>
          <p:nvPr/>
        </p:nvPicPr>
        <p:blipFill>
          <a:blip r:embed="rId2"/>
          <a:stretch>
            <a:fillRect/>
          </a:stretch>
        </p:blipFill>
        <p:spPr>
          <a:xfrm>
            <a:off x="6131613" y="856527"/>
            <a:ext cx="5656067" cy="5392527"/>
          </a:xfrm>
          <a:prstGeom prst="rect">
            <a:avLst/>
          </a:prstGeom>
        </p:spPr>
      </p:pic>
      <p:sp>
        <p:nvSpPr>
          <p:cNvPr id="36" name="Rectangle 3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300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703-F839-046E-ACC0-BFA88B9A1E38}"/>
              </a:ext>
            </a:extLst>
          </p:cNvPr>
          <p:cNvSpPr>
            <a:spLocks noGrp="1"/>
          </p:cNvSpPr>
          <p:nvPr>
            <p:ph type="title"/>
          </p:nvPr>
        </p:nvSpPr>
        <p:spPr>
          <a:xfrm>
            <a:off x="838200" y="133631"/>
            <a:ext cx="10515600" cy="711321"/>
          </a:xfrm>
        </p:spPr>
        <p:txBody>
          <a:bodyPr/>
          <a:lstStyle/>
          <a:p>
            <a:pPr algn="ctr"/>
            <a:r>
              <a:rPr lang="en-IN" dirty="0"/>
              <a:t>Types of Loops</a:t>
            </a:r>
          </a:p>
        </p:txBody>
      </p:sp>
      <p:sp>
        <p:nvSpPr>
          <p:cNvPr id="3" name="Content Placeholder 2">
            <a:extLst>
              <a:ext uri="{FF2B5EF4-FFF2-40B4-BE49-F238E27FC236}">
                <a16:creationId xmlns:a16="http://schemas.microsoft.com/office/drawing/2014/main" id="{92C635B5-8FA6-99BF-CECA-6E1918C11A95}"/>
              </a:ext>
            </a:extLst>
          </p:cNvPr>
          <p:cNvSpPr>
            <a:spLocks noGrp="1"/>
          </p:cNvSpPr>
          <p:nvPr>
            <p:ph idx="1"/>
          </p:nvPr>
        </p:nvSpPr>
        <p:spPr>
          <a:xfrm>
            <a:off x="324091" y="1030146"/>
            <a:ext cx="11029709" cy="5532699"/>
          </a:xfrm>
        </p:spPr>
        <p:txBody>
          <a:bodyPr/>
          <a:lstStyle/>
          <a:p>
            <a:pPr marL="0" indent="0">
              <a:buNone/>
            </a:pPr>
            <a:r>
              <a:rPr lang="en-IN" altLang="en-US" sz="2800" dirty="0">
                <a:latin typeface="Times New Roman" panose="02020603050405020304" charset="0"/>
                <a:cs typeface="Times New Roman" panose="02020603050405020304" charset="0"/>
              </a:rPr>
              <a:t>Based on the nature of the control variables and the kind of value assigned to the loops may be classified into two general categories.</a:t>
            </a:r>
          </a:p>
          <a:p>
            <a:pPr indent="0">
              <a:buFont typeface="Arial" panose="020B0604020202020204" pitchFamily="34" charset="0"/>
              <a:buNone/>
            </a:pPr>
            <a:r>
              <a:rPr lang="en-IN" altLang="en-US" sz="2800" dirty="0">
                <a:latin typeface="Times New Roman" panose="02020603050405020304" charset="0"/>
                <a:cs typeface="Times New Roman" panose="02020603050405020304" charset="0"/>
              </a:rPr>
              <a:t>1.The counter controlled loop.</a:t>
            </a:r>
          </a:p>
          <a:p>
            <a:pPr indent="0">
              <a:buFont typeface="Arial" panose="020B0604020202020204" pitchFamily="34" charset="0"/>
              <a:buNone/>
            </a:pPr>
            <a:r>
              <a:rPr lang="en-IN" altLang="en-US" sz="2800" dirty="0">
                <a:latin typeface="Times New Roman" panose="02020603050405020304" charset="0"/>
                <a:cs typeface="Times New Roman" panose="02020603050405020304" charset="0"/>
              </a:rPr>
              <a:t>2.The sentinel controlled loop.</a:t>
            </a:r>
          </a:p>
        </p:txBody>
      </p:sp>
    </p:spTree>
    <p:extLst>
      <p:ext uri="{BB962C8B-B14F-4D97-AF65-F5344CB8AC3E}">
        <p14:creationId xmlns:p14="http://schemas.microsoft.com/office/powerpoint/2010/main" val="1370078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C1660A-C754-D6CB-931C-A0EB17909BFC}"/>
              </a:ext>
            </a:extLst>
          </p:cNvPr>
          <p:cNvSpPr>
            <a:spLocks noGrp="1"/>
          </p:cNvSpPr>
          <p:nvPr>
            <p:ph type="body" idx="1"/>
          </p:nvPr>
        </p:nvSpPr>
        <p:spPr>
          <a:xfrm>
            <a:off x="291475" y="-168676"/>
            <a:ext cx="5696633" cy="2673751"/>
          </a:xfrm>
        </p:spPr>
        <p:txBody>
          <a:bodyPr>
            <a:normAutofit lnSpcReduction="10000"/>
          </a:bodyPr>
          <a:lstStyle/>
          <a:p>
            <a:pPr algn="just"/>
            <a:r>
              <a:rPr lang="en-GB" dirty="0"/>
              <a:t>Counter controlled loops are those loops where we know the number of the executions in advance. The control variable is known as counter. In this loop, we set the value of the counter and max limit or condition beforehand.</a:t>
            </a:r>
            <a:endParaRPr lang="en-IN" dirty="0"/>
          </a:p>
          <a:p>
            <a:endParaRPr lang="en-IN" dirty="0"/>
          </a:p>
        </p:txBody>
      </p:sp>
      <p:pic>
        <p:nvPicPr>
          <p:cNvPr id="8" name="Content Placeholder 7">
            <a:extLst>
              <a:ext uri="{FF2B5EF4-FFF2-40B4-BE49-F238E27FC236}">
                <a16:creationId xmlns:a16="http://schemas.microsoft.com/office/drawing/2014/main" id="{7B2C0AF6-0D84-8211-17B5-AD7CE084484A}"/>
              </a:ext>
            </a:extLst>
          </p:cNvPr>
          <p:cNvPicPr>
            <a:picLocks noGrp="1" noChangeAspect="1"/>
          </p:cNvPicPr>
          <p:nvPr>
            <p:ph sz="half" idx="2"/>
          </p:nvPr>
        </p:nvPicPr>
        <p:blipFill>
          <a:blip r:embed="rId2"/>
          <a:stretch>
            <a:fillRect/>
          </a:stretch>
        </p:blipFill>
        <p:spPr>
          <a:xfrm>
            <a:off x="472969" y="2505075"/>
            <a:ext cx="5094454" cy="4219814"/>
          </a:xfrm>
        </p:spPr>
      </p:pic>
      <p:sp>
        <p:nvSpPr>
          <p:cNvPr id="5" name="Text Placeholder 4">
            <a:extLst>
              <a:ext uri="{FF2B5EF4-FFF2-40B4-BE49-F238E27FC236}">
                <a16:creationId xmlns:a16="http://schemas.microsoft.com/office/drawing/2014/main" id="{F869FB12-178D-D535-6B66-75C0D7ED6D68}"/>
              </a:ext>
            </a:extLst>
          </p:cNvPr>
          <p:cNvSpPr>
            <a:spLocks noGrp="1"/>
          </p:cNvSpPr>
          <p:nvPr>
            <p:ph type="body" sz="quarter" idx="3"/>
          </p:nvPr>
        </p:nvSpPr>
        <p:spPr>
          <a:xfrm>
            <a:off x="6172200" y="127322"/>
            <a:ext cx="5183188" cy="2377753"/>
          </a:xfrm>
        </p:spPr>
        <p:txBody>
          <a:bodyPr>
            <a:normAutofit lnSpcReduction="10000"/>
          </a:bodyPr>
          <a:lstStyle/>
          <a:p>
            <a:endParaRPr lang="en-GB" sz="2400" b="1" dirty="0"/>
          </a:p>
          <a:p>
            <a:pPr algn="just"/>
            <a:r>
              <a:rPr lang="en-GB" sz="2400" b="1" dirty="0"/>
              <a:t>Sentinel controlled loop are those loop where we do not know the number of execution in advance. In this case, the value of the control variable differs within a limitation and the execution can be terminated at any moment</a:t>
            </a:r>
            <a:endParaRPr lang="en-IN" sz="2400" b="1" dirty="0"/>
          </a:p>
          <a:p>
            <a:endParaRPr lang="en-IN" dirty="0"/>
          </a:p>
        </p:txBody>
      </p:sp>
      <p:pic>
        <p:nvPicPr>
          <p:cNvPr id="10" name="Content Placeholder 9">
            <a:extLst>
              <a:ext uri="{FF2B5EF4-FFF2-40B4-BE49-F238E27FC236}">
                <a16:creationId xmlns:a16="http://schemas.microsoft.com/office/drawing/2014/main" id="{61019122-86AB-A285-8D06-9F060DED47A8}"/>
              </a:ext>
            </a:extLst>
          </p:cNvPr>
          <p:cNvPicPr>
            <a:picLocks noGrp="1" noChangeAspect="1"/>
          </p:cNvPicPr>
          <p:nvPr>
            <p:ph sz="quarter" idx="4"/>
          </p:nvPr>
        </p:nvPicPr>
        <p:blipFill>
          <a:blip r:embed="rId3"/>
          <a:stretch>
            <a:fillRect/>
          </a:stretch>
        </p:blipFill>
        <p:spPr>
          <a:xfrm>
            <a:off x="6203893" y="2505075"/>
            <a:ext cx="5515138" cy="4127219"/>
          </a:xfrm>
        </p:spPr>
      </p:pic>
    </p:spTree>
    <p:extLst>
      <p:ext uri="{BB962C8B-B14F-4D97-AF65-F5344CB8AC3E}">
        <p14:creationId xmlns:p14="http://schemas.microsoft.com/office/powerpoint/2010/main" val="4073435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C272-B328-8DDF-4CAB-D47D1FB0C57F}"/>
              </a:ext>
            </a:extLst>
          </p:cNvPr>
          <p:cNvSpPr>
            <a:spLocks noGrp="1"/>
          </p:cNvSpPr>
          <p:nvPr>
            <p:ph type="title"/>
          </p:nvPr>
        </p:nvSpPr>
        <p:spPr>
          <a:xfrm>
            <a:off x="838200" y="365125"/>
            <a:ext cx="10515600" cy="583999"/>
          </a:xfrm>
        </p:spPr>
        <p:txBody>
          <a:bodyPr>
            <a:normAutofit fontScale="90000"/>
          </a:bodyPr>
          <a:lstStyle/>
          <a:p>
            <a:pPr algn="ctr"/>
            <a:r>
              <a:rPr lang="en-IN" dirty="0"/>
              <a:t>Types of Loops</a:t>
            </a:r>
          </a:p>
        </p:txBody>
      </p:sp>
      <p:sp>
        <p:nvSpPr>
          <p:cNvPr id="3" name="Content Placeholder 2">
            <a:extLst>
              <a:ext uri="{FF2B5EF4-FFF2-40B4-BE49-F238E27FC236}">
                <a16:creationId xmlns:a16="http://schemas.microsoft.com/office/drawing/2014/main" id="{1A3A348F-4225-7BDA-4550-17EFAAA9F5F4}"/>
              </a:ext>
            </a:extLst>
          </p:cNvPr>
          <p:cNvSpPr>
            <a:spLocks noGrp="1"/>
          </p:cNvSpPr>
          <p:nvPr>
            <p:ph idx="1"/>
          </p:nvPr>
        </p:nvSpPr>
        <p:spPr>
          <a:xfrm>
            <a:off x="838200" y="949124"/>
            <a:ext cx="10515600" cy="5227839"/>
          </a:xfrm>
        </p:spPr>
        <p:txBody>
          <a:bodyPr/>
          <a:lstStyle/>
          <a:p>
            <a:pPr marL="0" indent="0" algn="l">
              <a:buNone/>
            </a:pPr>
            <a:r>
              <a:rPr lang="en-GB" b="0" i="0" dirty="0">
                <a:effectLst/>
                <a:latin typeface="euclid_circular_a"/>
              </a:rPr>
              <a:t>C programming has three types of loops:</a:t>
            </a:r>
          </a:p>
          <a:p>
            <a:pPr algn="l">
              <a:buFont typeface="+mj-lt"/>
              <a:buAutoNum type="arabicPeriod"/>
            </a:pPr>
            <a:r>
              <a:rPr lang="en-GB" b="0" i="0" dirty="0">
                <a:effectLst/>
                <a:latin typeface="euclid_circular_a"/>
              </a:rPr>
              <a:t>for loop</a:t>
            </a:r>
          </a:p>
          <a:p>
            <a:pPr algn="l">
              <a:buFont typeface="+mj-lt"/>
              <a:buAutoNum type="arabicPeriod"/>
            </a:pPr>
            <a:r>
              <a:rPr lang="en-GB" b="0" i="0" dirty="0">
                <a:effectLst/>
                <a:latin typeface="euclid_circular_a"/>
              </a:rPr>
              <a:t>while loop</a:t>
            </a:r>
          </a:p>
          <a:p>
            <a:pPr algn="l">
              <a:buFont typeface="+mj-lt"/>
              <a:buAutoNum type="arabicPeriod"/>
            </a:pPr>
            <a:r>
              <a:rPr lang="en-GB" b="0" i="0" dirty="0">
                <a:effectLst/>
                <a:latin typeface="euclid_circular_a"/>
              </a:rPr>
              <a:t>do...while loop</a:t>
            </a:r>
          </a:p>
          <a:p>
            <a:endParaRPr lang="en-IN" dirty="0"/>
          </a:p>
        </p:txBody>
      </p:sp>
    </p:spTree>
    <p:extLst>
      <p:ext uri="{BB962C8B-B14F-4D97-AF65-F5344CB8AC3E}">
        <p14:creationId xmlns:p14="http://schemas.microsoft.com/office/powerpoint/2010/main" val="617867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6C272-B328-8DDF-4CAB-D47D1FB0C57F}"/>
              </a:ext>
            </a:extLst>
          </p:cNvPr>
          <p:cNvSpPr>
            <a:spLocks noGrp="1"/>
          </p:cNvSpPr>
          <p:nvPr>
            <p:ph type="title"/>
          </p:nvPr>
        </p:nvSpPr>
        <p:spPr>
          <a:xfrm>
            <a:off x="1202964" y="132142"/>
            <a:ext cx="10176151" cy="548089"/>
          </a:xfrm>
        </p:spPr>
        <p:txBody>
          <a:bodyPr anchor="ctr">
            <a:normAutofit fontScale="90000"/>
          </a:bodyPr>
          <a:lstStyle/>
          <a:p>
            <a:pPr algn="ctr"/>
            <a:r>
              <a:rPr lang="en-IN" sz="4000" dirty="0"/>
              <a:t>For Loop </a:t>
            </a:r>
          </a:p>
        </p:txBody>
      </p:sp>
      <p:sp>
        <p:nvSpPr>
          <p:cNvPr id="21" name="Rectangle 16">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3A348F-4225-7BDA-4550-17EFAAA9F5F4}"/>
              </a:ext>
            </a:extLst>
          </p:cNvPr>
          <p:cNvSpPr>
            <a:spLocks noGrp="1"/>
          </p:cNvSpPr>
          <p:nvPr>
            <p:ph idx="1"/>
          </p:nvPr>
        </p:nvSpPr>
        <p:spPr>
          <a:xfrm>
            <a:off x="391695" y="812373"/>
            <a:ext cx="8754301" cy="4114801"/>
          </a:xfrm>
        </p:spPr>
        <p:txBody>
          <a:bodyPr/>
          <a:lstStyle/>
          <a:p>
            <a:pPr marL="178308" indent="-178308" defTabSz="713232">
              <a:spcBef>
                <a:spcPts val="780"/>
              </a:spcBef>
            </a:pPr>
            <a:r>
              <a:rPr lang="en-GB" sz="2184" kern="1200" dirty="0">
                <a:solidFill>
                  <a:schemeClr val="tx1"/>
                </a:solidFill>
                <a:latin typeface="+mn-lt"/>
                <a:ea typeface="+mn-ea"/>
                <a:cs typeface="+mn-cs"/>
              </a:rPr>
              <a:t>The syntax and working  of the for loop is:</a:t>
            </a:r>
          </a:p>
          <a:p>
            <a:endParaRPr lang="en-IN" dirty="0"/>
          </a:p>
        </p:txBody>
      </p:sp>
      <p:sp>
        <p:nvSpPr>
          <p:cNvPr id="8" name="TextBox 7">
            <a:extLst>
              <a:ext uri="{FF2B5EF4-FFF2-40B4-BE49-F238E27FC236}">
                <a16:creationId xmlns:a16="http://schemas.microsoft.com/office/drawing/2014/main" id="{B37300E9-2D20-DEDD-F5C5-68152D811BB3}"/>
              </a:ext>
            </a:extLst>
          </p:cNvPr>
          <p:cNvSpPr txBox="1"/>
          <p:nvPr/>
        </p:nvSpPr>
        <p:spPr>
          <a:xfrm>
            <a:off x="391695" y="1284658"/>
            <a:ext cx="6229024" cy="3862596"/>
          </a:xfrm>
          <a:prstGeom prst="rect">
            <a:avLst/>
          </a:prstGeom>
          <a:noFill/>
        </p:spPr>
        <p:txBody>
          <a:bodyPr wrap="square">
            <a:spAutoFit/>
          </a:bodyPr>
          <a:lstStyle/>
          <a:p>
            <a:pPr algn="just" defTabSz="713232">
              <a:spcAft>
                <a:spcPts val="600"/>
              </a:spcAft>
            </a:pPr>
            <a:r>
              <a:rPr lang="en-IN" sz="2000" b="1" kern="1200" dirty="0">
                <a:solidFill>
                  <a:schemeClr val="tx1"/>
                </a:solidFill>
                <a:highlight>
                  <a:srgbClr val="FFFF00"/>
                </a:highlight>
                <a:latin typeface="+mn-lt"/>
                <a:ea typeface="+mn-ea"/>
                <a:cs typeface="+mn-cs"/>
              </a:rPr>
              <a:t>How for loop works?</a:t>
            </a:r>
          </a:p>
          <a:p>
            <a:pPr algn="just" defTabSz="713232">
              <a:spcAft>
                <a:spcPts val="600"/>
              </a:spcAft>
            </a:pPr>
            <a:r>
              <a:rPr lang="en-IN" sz="2000" b="1" kern="1200" dirty="0">
                <a:solidFill>
                  <a:schemeClr val="tx1"/>
                </a:solidFill>
                <a:latin typeface="+mn-lt"/>
                <a:ea typeface="+mn-ea"/>
                <a:cs typeface="+mn-cs"/>
              </a:rPr>
              <a:t>The initialization statement is executed only once.</a:t>
            </a:r>
          </a:p>
          <a:p>
            <a:pPr algn="just" defTabSz="713232">
              <a:spcAft>
                <a:spcPts val="600"/>
              </a:spcAft>
            </a:pPr>
            <a:r>
              <a:rPr lang="en-IN" sz="2000" b="1" kern="1200" dirty="0">
                <a:solidFill>
                  <a:schemeClr val="tx1"/>
                </a:solidFill>
                <a:latin typeface="+mn-lt"/>
                <a:ea typeface="+mn-ea"/>
                <a:cs typeface="+mn-cs"/>
              </a:rPr>
              <a:t>Then, the test expression is evaluated. If the test expression is evaluated to false, the for loop is terminated.</a:t>
            </a:r>
          </a:p>
          <a:p>
            <a:pPr algn="just" defTabSz="713232">
              <a:spcAft>
                <a:spcPts val="600"/>
              </a:spcAft>
            </a:pPr>
            <a:r>
              <a:rPr lang="en-IN" sz="2000" b="1" kern="1200" dirty="0">
                <a:solidFill>
                  <a:schemeClr val="tx1"/>
                </a:solidFill>
                <a:latin typeface="+mn-lt"/>
                <a:ea typeface="+mn-ea"/>
                <a:cs typeface="+mn-cs"/>
              </a:rPr>
              <a:t>However, if the test expression is evaluated to true, statements inside the body of the for loop are executed, and the update expression is updated.</a:t>
            </a:r>
          </a:p>
          <a:p>
            <a:pPr algn="just" defTabSz="713232">
              <a:spcAft>
                <a:spcPts val="600"/>
              </a:spcAft>
            </a:pPr>
            <a:r>
              <a:rPr lang="en-IN" sz="2000" b="1" kern="1200" dirty="0">
                <a:solidFill>
                  <a:schemeClr val="tx1"/>
                </a:solidFill>
                <a:latin typeface="+mn-lt"/>
                <a:ea typeface="+mn-ea"/>
                <a:cs typeface="+mn-cs"/>
              </a:rPr>
              <a:t>Again the test expression is evaluated.</a:t>
            </a:r>
          </a:p>
          <a:p>
            <a:pPr algn="just" defTabSz="713232">
              <a:spcAft>
                <a:spcPts val="600"/>
              </a:spcAft>
            </a:pPr>
            <a:r>
              <a:rPr lang="en-IN" sz="2000" b="1" kern="1200" dirty="0">
                <a:solidFill>
                  <a:schemeClr val="tx1"/>
                </a:solidFill>
                <a:latin typeface="+mn-lt"/>
                <a:ea typeface="+mn-ea"/>
                <a:cs typeface="+mn-cs"/>
              </a:rPr>
              <a:t>This process goes on until the test expression is false. When the test expression is false, the loop terminates.</a:t>
            </a:r>
            <a:endParaRPr lang="en-IN" sz="2800" b="1" dirty="0"/>
          </a:p>
        </p:txBody>
      </p:sp>
      <p:pic>
        <p:nvPicPr>
          <p:cNvPr id="10" name="Picture 9">
            <a:extLst>
              <a:ext uri="{FF2B5EF4-FFF2-40B4-BE49-F238E27FC236}">
                <a16:creationId xmlns:a16="http://schemas.microsoft.com/office/drawing/2014/main" id="{44EB53C3-A246-3132-3CA6-A1DC4376604A}"/>
              </a:ext>
            </a:extLst>
          </p:cNvPr>
          <p:cNvPicPr>
            <a:picLocks noChangeAspect="1"/>
          </p:cNvPicPr>
          <p:nvPr/>
        </p:nvPicPr>
        <p:blipFill>
          <a:blip r:embed="rId2"/>
          <a:stretch>
            <a:fillRect/>
          </a:stretch>
        </p:blipFill>
        <p:spPr>
          <a:xfrm>
            <a:off x="6740723" y="1008918"/>
            <a:ext cx="5059582" cy="2207038"/>
          </a:xfrm>
          <a:prstGeom prst="rect">
            <a:avLst/>
          </a:prstGeom>
        </p:spPr>
      </p:pic>
    </p:spTree>
    <p:extLst>
      <p:ext uri="{BB962C8B-B14F-4D97-AF65-F5344CB8AC3E}">
        <p14:creationId xmlns:p14="http://schemas.microsoft.com/office/powerpoint/2010/main" val="2249063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704C9-3634-551C-48D2-587F11A12D9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For Loop – Flow Chart</a:t>
            </a:r>
          </a:p>
        </p:txBody>
      </p:sp>
      <p:pic>
        <p:nvPicPr>
          <p:cNvPr id="5" name="Content Placeholder 4">
            <a:extLst>
              <a:ext uri="{FF2B5EF4-FFF2-40B4-BE49-F238E27FC236}">
                <a16:creationId xmlns:a16="http://schemas.microsoft.com/office/drawing/2014/main" id="{19C27381-5D33-1ACB-837B-19E70ECEA77B}"/>
              </a:ext>
            </a:extLst>
          </p:cNvPr>
          <p:cNvPicPr>
            <a:picLocks noGrp="1" noChangeAspect="1"/>
          </p:cNvPicPr>
          <p:nvPr>
            <p:ph idx="1"/>
          </p:nvPr>
        </p:nvPicPr>
        <p:blipFill>
          <a:blip r:embed="rId2"/>
          <a:stretch>
            <a:fillRect/>
          </a:stretch>
        </p:blipFill>
        <p:spPr>
          <a:xfrm>
            <a:off x="5619967" y="643466"/>
            <a:ext cx="5746371" cy="5568739"/>
          </a:xfrm>
          <a:prstGeom prst="rect">
            <a:avLst/>
          </a:prstGeom>
        </p:spPr>
      </p:pic>
    </p:spTree>
    <p:extLst>
      <p:ext uri="{BB962C8B-B14F-4D97-AF65-F5344CB8AC3E}">
        <p14:creationId xmlns:p14="http://schemas.microsoft.com/office/powerpoint/2010/main" val="3334127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02636B-FACA-F3FF-6923-5C216D54518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Example – For Loop</a:t>
            </a:r>
          </a:p>
        </p:txBody>
      </p:sp>
      <p:pic>
        <p:nvPicPr>
          <p:cNvPr id="5" name="Content Placeholder 4">
            <a:extLst>
              <a:ext uri="{FF2B5EF4-FFF2-40B4-BE49-F238E27FC236}">
                <a16:creationId xmlns:a16="http://schemas.microsoft.com/office/drawing/2014/main" id="{E34C2440-1DA4-D812-FE8B-B29C68AD7363}"/>
              </a:ext>
            </a:extLst>
          </p:cNvPr>
          <p:cNvPicPr>
            <a:picLocks noGrp="1" noChangeAspect="1"/>
          </p:cNvPicPr>
          <p:nvPr>
            <p:ph idx="1"/>
          </p:nvPr>
        </p:nvPicPr>
        <p:blipFill>
          <a:blip r:embed="rId2"/>
          <a:stretch>
            <a:fillRect/>
          </a:stretch>
        </p:blipFill>
        <p:spPr>
          <a:xfrm>
            <a:off x="4980738" y="417224"/>
            <a:ext cx="6493840" cy="6023552"/>
          </a:xfrm>
          <a:prstGeom prst="rect">
            <a:avLst/>
          </a:prstGeom>
        </p:spPr>
      </p:pic>
    </p:spTree>
    <p:extLst>
      <p:ext uri="{BB962C8B-B14F-4D97-AF65-F5344CB8AC3E}">
        <p14:creationId xmlns:p14="http://schemas.microsoft.com/office/powerpoint/2010/main" val="1372613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6E45D-905A-A3BE-D5EA-AAE83E23E67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 -2 Foor Loop</a:t>
            </a:r>
          </a:p>
        </p:txBody>
      </p:sp>
      <p:pic>
        <p:nvPicPr>
          <p:cNvPr id="5" name="Content Placeholder 4">
            <a:extLst>
              <a:ext uri="{FF2B5EF4-FFF2-40B4-BE49-F238E27FC236}">
                <a16:creationId xmlns:a16="http://schemas.microsoft.com/office/drawing/2014/main" id="{3F8EED60-AB26-4A87-853A-248670EA2B47}"/>
              </a:ext>
            </a:extLst>
          </p:cNvPr>
          <p:cNvPicPr>
            <a:picLocks noGrp="1" noChangeAspect="1"/>
          </p:cNvPicPr>
          <p:nvPr>
            <p:ph idx="1"/>
          </p:nvPr>
        </p:nvPicPr>
        <p:blipFill>
          <a:blip r:embed="rId2"/>
          <a:stretch>
            <a:fillRect/>
          </a:stretch>
        </p:blipFill>
        <p:spPr>
          <a:xfrm>
            <a:off x="4815360" y="87881"/>
            <a:ext cx="7141288" cy="6637010"/>
          </a:xfrm>
          <a:prstGeom prst="rect">
            <a:avLst/>
          </a:prstGeom>
        </p:spPr>
      </p:pic>
    </p:spTree>
    <p:extLst>
      <p:ext uri="{BB962C8B-B14F-4D97-AF65-F5344CB8AC3E}">
        <p14:creationId xmlns:p14="http://schemas.microsoft.com/office/powerpoint/2010/main" val="1413039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AEDE3-6E0B-D3B5-4049-CA09AE7D4711}"/>
              </a:ext>
            </a:extLst>
          </p:cNvPr>
          <p:cNvSpPr>
            <a:spLocks noGrp="1"/>
          </p:cNvSpPr>
          <p:nvPr>
            <p:ph type="title"/>
          </p:nvPr>
        </p:nvSpPr>
        <p:spPr>
          <a:xfrm>
            <a:off x="793662" y="386930"/>
            <a:ext cx="10066122" cy="1013607"/>
          </a:xfrm>
        </p:spPr>
        <p:txBody>
          <a:bodyPr anchor="b">
            <a:normAutofit fontScale="90000"/>
          </a:bodyPr>
          <a:lstStyle/>
          <a:p>
            <a:pPr algn="ctr"/>
            <a:r>
              <a:rPr lang="en-IN" b="1" i="0" dirty="0">
                <a:effectLst/>
                <a:latin typeface="euclid_circular_a"/>
              </a:rPr>
              <a:t>while loop</a:t>
            </a:r>
            <a:br>
              <a:rPr lang="en-IN" b="1" i="0" dirty="0">
                <a:effectLst/>
                <a:latin typeface="euclid_circular_a"/>
              </a:rPr>
            </a:br>
            <a:endParaRPr lang="en-IN"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6BB527-9E52-2663-5E5F-E6982AE3CEEB}"/>
              </a:ext>
            </a:extLst>
          </p:cNvPr>
          <p:cNvSpPr>
            <a:spLocks noGrp="1"/>
          </p:cNvSpPr>
          <p:nvPr>
            <p:ph idx="1"/>
          </p:nvPr>
        </p:nvSpPr>
        <p:spPr>
          <a:xfrm>
            <a:off x="248309" y="731687"/>
            <a:ext cx="5150277" cy="5963632"/>
          </a:xfrm>
        </p:spPr>
        <p:txBody>
          <a:bodyPr anchor="ctr">
            <a:normAutofit/>
          </a:bodyPr>
          <a:lstStyle/>
          <a:p>
            <a:pPr marL="0" indent="0" algn="ctr">
              <a:buNone/>
            </a:pPr>
            <a:r>
              <a:rPr lang="en-IN" sz="1700" dirty="0">
                <a:highlight>
                  <a:srgbClr val="FFFF00"/>
                </a:highlight>
              </a:rPr>
              <a:t>Syntax and Working of While Loop</a:t>
            </a:r>
          </a:p>
          <a:p>
            <a:pPr algn="just"/>
            <a:r>
              <a:rPr lang="en-GB" b="1" dirty="0"/>
              <a:t>The while loop evaluates the test Expression inside the parentheses ().</a:t>
            </a:r>
          </a:p>
          <a:p>
            <a:pPr algn="just"/>
            <a:r>
              <a:rPr lang="en-GB" b="1" dirty="0"/>
              <a:t>If test Expression is true, statements inside the body of while loop are executed. Then, test Expression is evaluated again.</a:t>
            </a:r>
          </a:p>
          <a:p>
            <a:pPr algn="just"/>
            <a:r>
              <a:rPr lang="en-GB" b="1" dirty="0"/>
              <a:t>The process goes on until test Expression is evaluated to false.</a:t>
            </a:r>
          </a:p>
          <a:p>
            <a:pPr algn="just"/>
            <a:r>
              <a:rPr lang="en-GB" b="1" dirty="0"/>
              <a:t>If test Expression is false, the loop terminates (ends).</a:t>
            </a:r>
            <a:endParaRPr lang="en-IN" b="1" dirty="0"/>
          </a:p>
        </p:txBody>
      </p:sp>
      <p:pic>
        <p:nvPicPr>
          <p:cNvPr id="5" name="Picture 4">
            <a:extLst>
              <a:ext uri="{FF2B5EF4-FFF2-40B4-BE49-F238E27FC236}">
                <a16:creationId xmlns:a16="http://schemas.microsoft.com/office/drawing/2014/main" id="{AFC77D49-7FE1-F8C0-FD5D-59BF1E246A2F}"/>
              </a:ext>
            </a:extLst>
          </p:cNvPr>
          <p:cNvPicPr>
            <a:picLocks noChangeAspect="1"/>
          </p:cNvPicPr>
          <p:nvPr/>
        </p:nvPicPr>
        <p:blipFill>
          <a:blip r:embed="rId2"/>
          <a:stretch>
            <a:fillRect/>
          </a:stretch>
        </p:blipFill>
        <p:spPr>
          <a:xfrm>
            <a:off x="5895504" y="2389218"/>
            <a:ext cx="5150277" cy="2022087"/>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01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6826-90EA-A96B-9801-56DE3C21515E}"/>
              </a:ext>
            </a:extLst>
          </p:cNvPr>
          <p:cNvSpPr>
            <a:spLocks noGrp="1"/>
          </p:cNvSpPr>
          <p:nvPr>
            <p:ph type="title"/>
          </p:nvPr>
        </p:nvSpPr>
        <p:spPr>
          <a:xfrm>
            <a:off x="838200" y="365126"/>
            <a:ext cx="10515600" cy="745920"/>
          </a:xfrm>
        </p:spPr>
        <p:txBody>
          <a:bodyPr/>
          <a:lstStyle/>
          <a:p>
            <a:pPr algn="ctr"/>
            <a:r>
              <a:rPr lang="en-IN" dirty="0"/>
              <a:t>Introduction </a:t>
            </a:r>
          </a:p>
        </p:txBody>
      </p:sp>
      <p:pic>
        <p:nvPicPr>
          <p:cNvPr id="1026" name="Picture 2" descr="Conditional And Unconditional Branching Statements In C | by Code Forever |  Medium">
            <a:extLst>
              <a:ext uri="{FF2B5EF4-FFF2-40B4-BE49-F238E27FC236}">
                <a16:creationId xmlns:a16="http://schemas.microsoft.com/office/drawing/2014/main" id="{AAA4F0BD-F46E-8827-25DE-0337178F21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1460" y="1352165"/>
            <a:ext cx="7969079"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DA1D8E-5980-CC33-2FEE-DB3A80BE6D15}"/>
              </a:ext>
            </a:extLst>
          </p:cNvPr>
          <p:cNvSpPr txBox="1"/>
          <p:nvPr/>
        </p:nvSpPr>
        <p:spPr>
          <a:xfrm>
            <a:off x="-1" y="6488668"/>
            <a:ext cx="6096000" cy="369332"/>
          </a:xfrm>
          <a:prstGeom prst="rect">
            <a:avLst/>
          </a:prstGeom>
          <a:noFill/>
        </p:spPr>
        <p:txBody>
          <a:bodyPr wrap="square">
            <a:spAutoFit/>
          </a:bodyPr>
          <a:lstStyle/>
          <a:p>
            <a:r>
              <a:rPr lang="en-GB" b="1" i="1" dirty="0">
                <a:solidFill>
                  <a:srgbClr val="666666"/>
                </a:solidFill>
                <a:highlight>
                  <a:srgbClr val="FFFF00"/>
                </a:highlight>
                <a:latin typeface="Times New Roman" panose="02020603050405020304" pitchFamily="18" charset="0"/>
                <a:cs typeface="Times New Roman" panose="02020603050405020304" pitchFamily="18" charset="0"/>
              </a:rPr>
              <a:t>Image Courtesy : Code Forever site</a:t>
            </a:r>
            <a:endParaRPr lang="en-IN" i="1" dirty="0">
              <a:highlight>
                <a:srgbClr val="FFFF00"/>
              </a:highlight>
            </a:endParaRPr>
          </a:p>
        </p:txBody>
      </p:sp>
    </p:spTree>
    <p:extLst>
      <p:ext uri="{BB962C8B-B14F-4D97-AF65-F5344CB8AC3E}">
        <p14:creationId xmlns:p14="http://schemas.microsoft.com/office/powerpoint/2010/main" val="1170854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E996EC-3D9F-46CB-D799-98C64CF4046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Flow Chart of While Loop</a:t>
            </a:r>
          </a:p>
        </p:txBody>
      </p:sp>
      <p:pic>
        <p:nvPicPr>
          <p:cNvPr id="5" name="Content Placeholder 4">
            <a:extLst>
              <a:ext uri="{FF2B5EF4-FFF2-40B4-BE49-F238E27FC236}">
                <a16:creationId xmlns:a16="http://schemas.microsoft.com/office/drawing/2014/main" id="{8B3D4396-DB61-CA1B-5B6D-054FEA0C1AD4}"/>
              </a:ext>
            </a:extLst>
          </p:cNvPr>
          <p:cNvPicPr>
            <a:picLocks noGrp="1" noChangeAspect="1"/>
          </p:cNvPicPr>
          <p:nvPr>
            <p:ph idx="1"/>
          </p:nvPr>
        </p:nvPicPr>
        <p:blipFill>
          <a:blip r:embed="rId2"/>
          <a:stretch>
            <a:fillRect/>
          </a:stretch>
        </p:blipFill>
        <p:spPr>
          <a:xfrm>
            <a:off x="4777316" y="104171"/>
            <a:ext cx="6780700" cy="6354501"/>
          </a:xfrm>
          <a:prstGeom prst="rect">
            <a:avLst/>
          </a:prstGeom>
        </p:spPr>
      </p:pic>
    </p:spTree>
    <p:extLst>
      <p:ext uri="{BB962C8B-B14F-4D97-AF65-F5344CB8AC3E}">
        <p14:creationId xmlns:p14="http://schemas.microsoft.com/office/powerpoint/2010/main" val="3455446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9A3C3-5065-061D-65C5-D86930924CF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 -1 –While Loop</a:t>
            </a:r>
          </a:p>
        </p:txBody>
      </p:sp>
      <p:pic>
        <p:nvPicPr>
          <p:cNvPr id="5" name="Content Placeholder 4">
            <a:extLst>
              <a:ext uri="{FF2B5EF4-FFF2-40B4-BE49-F238E27FC236}">
                <a16:creationId xmlns:a16="http://schemas.microsoft.com/office/drawing/2014/main" id="{2DDC5D0D-5092-4C3A-20FA-64EA04298E11}"/>
              </a:ext>
            </a:extLst>
          </p:cNvPr>
          <p:cNvPicPr>
            <a:picLocks noGrp="1" noChangeAspect="1"/>
          </p:cNvPicPr>
          <p:nvPr>
            <p:ph idx="1"/>
          </p:nvPr>
        </p:nvPicPr>
        <p:blipFill>
          <a:blip r:embed="rId2"/>
          <a:stretch>
            <a:fillRect/>
          </a:stretch>
        </p:blipFill>
        <p:spPr>
          <a:xfrm>
            <a:off x="5282830" y="643466"/>
            <a:ext cx="5769672" cy="5568739"/>
          </a:xfrm>
          <a:prstGeom prst="rect">
            <a:avLst/>
          </a:prstGeom>
        </p:spPr>
      </p:pic>
    </p:spTree>
    <p:extLst>
      <p:ext uri="{BB962C8B-B14F-4D97-AF65-F5344CB8AC3E}">
        <p14:creationId xmlns:p14="http://schemas.microsoft.com/office/powerpoint/2010/main" val="4082004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AD1F-009D-6AA7-EA61-8F45BAFCAFB1}"/>
              </a:ext>
            </a:extLst>
          </p:cNvPr>
          <p:cNvSpPr>
            <a:spLocks noGrp="1"/>
          </p:cNvSpPr>
          <p:nvPr>
            <p:ph type="title"/>
          </p:nvPr>
        </p:nvSpPr>
        <p:spPr>
          <a:xfrm>
            <a:off x="838200" y="365126"/>
            <a:ext cx="10515600" cy="572424"/>
          </a:xfrm>
        </p:spPr>
        <p:txBody>
          <a:bodyPr>
            <a:normAutofit fontScale="90000"/>
          </a:bodyPr>
          <a:lstStyle/>
          <a:p>
            <a:pPr algn="ctr"/>
            <a:r>
              <a:rPr lang="en-IN" b="1" i="0" dirty="0">
                <a:solidFill>
                  <a:srgbClr val="25265E"/>
                </a:solidFill>
                <a:effectLst/>
                <a:latin typeface="euclid_circular_a"/>
              </a:rPr>
              <a:t>do...while loop</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8CD212A2-7522-4B16-0174-7375ACF8B04F}"/>
              </a:ext>
            </a:extLst>
          </p:cNvPr>
          <p:cNvSpPr>
            <a:spLocks noGrp="1"/>
          </p:cNvSpPr>
          <p:nvPr>
            <p:ph idx="1"/>
          </p:nvPr>
        </p:nvSpPr>
        <p:spPr>
          <a:xfrm>
            <a:off x="115747" y="706056"/>
            <a:ext cx="11690430" cy="5891514"/>
          </a:xfrm>
        </p:spPr>
        <p:txBody>
          <a:bodyPr>
            <a:normAutofit fontScale="92500" lnSpcReduction="10000"/>
          </a:bodyPr>
          <a:lstStyle/>
          <a:p>
            <a:r>
              <a:rPr lang="en-GB" dirty="0"/>
              <a:t>The </a:t>
            </a:r>
            <a:r>
              <a:rPr lang="en-GB" dirty="0" err="1"/>
              <a:t>do..while</a:t>
            </a:r>
            <a:r>
              <a:rPr lang="en-GB" dirty="0"/>
              <a:t> loop is similar to the while loop with one important difference. The body of do...while loop is executed at least once. Only then, the test expression is evaluated.</a:t>
            </a:r>
          </a:p>
          <a:p>
            <a:endParaRPr lang="en-GB" dirty="0"/>
          </a:p>
          <a:p>
            <a:r>
              <a:rPr lang="en-GB" dirty="0"/>
              <a:t>The syntax of the do...while loop is:</a:t>
            </a:r>
          </a:p>
          <a:p>
            <a:r>
              <a:rPr lang="en-GB" dirty="0"/>
              <a:t> </a:t>
            </a:r>
          </a:p>
          <a:p>
            <a:endParaRPr lang="en-GB" dirty="0"/>
          </a:p>
          <a:p>
            <a:endParaRPr lang="en-GB" dirty="0"/>
          </a:p>
          <a:p>
            <a:r>
              <a:rPr lang="en-GB" dirty="0"/>
              <a:t>The body of do...while loop is executed once. Only then, the </a:t>
            </a:r>
            <a:r>
              <a:rPr lang="en-GB" dirty="0" err="1"/>
              <a:t>testExpression</a:t>
            </a:r>
            <a:r>
              <a:rPr lang="en-GB" dirty="0"/>
              <a:t> is evaluated.</a:t>
            </a:r>
          </a:p>
          <a:p>
            <a:r>
              <a:rPr lang="en-GB" dirty="0"/>
              <a:t>If </a:t>
            </a:r>
            <a:r>
              <a:rPr lang="en-GB" dirty="0" err="1"/>
              <a:t>testExpression</a:t>
            </a:r>
            <a:r>
              <a:rPr lang="en-GB" dirty="0"/>
              <a:t> is true, the body of the loop is executed again and </a:t>
            </a:r>
            <a:r>
              <a:rPr lang="en-GB" dirty="0" err="1"/>
              <a:t>testExpression</a:t>
            </a:r>
            <a:r>
              <a:rPr lang="en-GB" dirty="0"/>
              <a:t> is evaluated once more.</a:t>
            </a:r>
          </a:p>
          <a:p>
            <a:r>
              <a:rPr lang="en-GB" dirty="0"/>
              <a:t>This process goes on until </a:t>
            </a:r>
            <a:r>
              <a:rPr lang="en-GB" dirty="0" err="1"/>
              <a:t>testExpression</a:t>
            </a:r>
            <a:r>
              <a:rPr lang="en-GB" dirty="0"/>
              <a:t> becomes false.</a:t>
            </a:r>
          </a:p>
          <a:p>
            <a:r>
              <a:rPr lang="en-GB" dirty="0"/>
              <a:t>If </a:t>
            </a:r>
            <a:r>
              <a:rPr lang="en-GB" dirty="0" err="1"/>
              <a:t>testExpression</a:t>
            </a:r>
            <a:r>
              <a:rPr lang="en-GB" dirty="0"/>
              <a:t> is false, the loop ends</a:t>
            </a:r>
            <a:endParaRPr lang="en-IN" dirty="0"/>
          </a:p>
        </p:txBody>
      </p:sp>
      <p:pic>
        <p:nvPicPr>
          <p:cNvPr id="5" name="Picture 4">
            <a:extLst>
              <a:ext uri="{FF2B5EF4-FFF2-40B4-BE49-F238E27FC236}">
                <a16:creationId xmlns:a16="http://schemas.microsoft.com/office/drawing/2014/main" id="{D2F7EA41-F01E-191E-3E7E-E15AFD90DC8A}"/>
              </a:ext>
            </a:extLst>
          </p:cNvPr>
          <p:cNvPicPr>
            <a:picLocks noChangeAspect="1"/>
          </p:cNvPicPr>
          <p:nvPr/>
        </p:nvPicPr>
        <p:blipFill>
          <a:blip r:embed="rId2"/>
          <a:stretch>
            <a:fillRect/>
          </a:stretch>
        </p:blipFill>
        <p:spPr>
          <a:xfrm>
            <a:off x="6659301" y="1435022"/>
            <a:ext cx="4885582" cy="2332537"/>
          </a:xfrm>
          <a:prstGeom prst="rect">
            <a:avLst/>
          </a:prstGeom>
        </p:spPr>
      </p:pic>
    </p:spTree>
    <p:extLst>
      <p:ext uri="{BB962C8B-B14F-4D97-AF65-F5344CB8AC3E}">
        <p14:creationId xmlns:p14="http://schemas.microsoft.com/office/powerpoint/2010/main" val="657434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CB93C-1FC9-BBF1-3530-18664AC4DA1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do..while loop –Flow Chart</a:t>
            </a:r>
          </a:p>
        </p:txBody>
      </p:sp>
      <p:pic>
        <p:nvPicPr>
          <p:cNvPr id="5" name="Content Placeholder 4">
            <a:extLst>
              <a:ext uri="{FF2B5EF4-FFF2-40B4-BE49-F238E27FC236}">
                <a16:creationId xmlns:a16="http://schemas.microsoft.com/office/drawing/2014/main" id="{940FE6F1-3240-624F-4E0C-A8AC23EE2E61}"/>
              </a:ext>
            </a:extLst>
          </p:cNvPr>
          <p:cNvPicPr>
            <a:picLocks noGrp="1" noChangeAspect="1"/>
          </p:cNvPicPr>
          <p:nvPr>
            <p:ph idx="1"/>
          </p:nvPr>
        </p:nvPicPr>
        <p:blipFill>
          <a:blip r:embed="rId2"/>
          <a:stretch>
            <a:fillRect/>
          </a:stretch>
        </p:blipFill>
        <p:spPr>
          <a:xfrm>
            <a:off x="4382600" y="424450"/>
            <a:ext cx="6780700" cy="5953201"/>
          </a:xfrm>
          <a:prstGeom prst="rect">
            <a:avLst/>
          </a:prstGeom>
        </p:spPr>
      </p:pic>
    </p:spTree>
    <p:extLst>
      <p:ext uri="{BB962C8B-B14F-4D97-AF65-F5344CB8AC3E}">
        <p14:creationId xmlns:p14="http://schemas.microsoft.com/office/powerpoint/2010/main" val="463608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CA2FFC-02A3-8368-2ED7-F4706227B83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 – do..while loop</a:t>
            </a:r>
          </a:p>
        </p:txBody>
      </p:sp>
      <p:pic>
        <p:nvPicPr>
          <p:cNvPr id="5" name="Content Placeholder 4">
            <a:extLst>
              <a:ext uri="{FF2B5EF4-FFF2-40B4-BE49-F238E27FC236}">
                <a16:creationId xmlns:a16="http://schemas.microsoft.com/office/drawing/2014/main" id="{F652B188-481B-9096-A2FB-97C4849018A4}"/>
              </a:ext>
            </a:extLst>
          </p:cNvPr>
          <p:cNvPicPr>
            <a:picLocks noGrp="1" noChangeAspect="1"/>
          </p:cNvPicPr>
          <p:nvPr>
            <p:ph idx="1"/>
          </p:nvPr>
        </p:nvPicPr>
        <p:blipFill>
          <a:blip r:embed="rId2"/>
          <a:stretch>
            <a:fillRect/>
          </a:stretch>
        </p:blipFill>
        <p:spPr>
          <a:xfrm>
            <a:off x="4915654" y="211756"/>
            <a:ext cx="6513144" cy="6058276"/>
          </a:xfrm>
          <a:prstGeom prst="rect">
            <a:avLst/>
          </a:prstGeom>
        </p:spPr>
      </p:pic>
    </p:spTree>
    <p:extLst>
      <p:ext uri="{BB962C8B-B14F-4D97-AF65-F5344CB8AC3E}">
        <p14:creationId xmlns:p14="http://schemas.microsoft.com/office/powerpoint/2010/main" val="3161768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C7120-91DA-393C-283A-3EC1E4F14B45}"/>
              </a:ext>
            </a:extLst>
          </p:cNvPr>
          <p:cNvSpPr>
            <a:spLocks noGrp="1"/>
          </p:cNvSpPr>
          <p:nvPr>
            <p:ph type="title"/>
          </p:nvPr>
        </p:nvSpPr>
        <p:spPr>
          <a:xfrm>
            <a:off x="630936" y="502920"/>
            <a:ext cx="3419856" cy="1463040"/>
          </a:xfrm>
        </p:spPr>
        <p:txBody>
          <a:bodyPr anchor="ctr">
            <a:normAutofit/>
          </a:bodyPr>
          <a:lstStyle/>
          <a:p>
            <a:r>
              <a:rPr lang="en-IN" sz="4100"/>
              <a:t>break statement in C</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C2C48C-5548-6710-BB69-3C799DD2BEBF}"/>
              </a:ext>
            </a:extLst>
          </p:cNvPr>
          <p:cNvSpPr>
            <a:spLocks noGrp="1"/>
          </p:cNvSpPr>
          <p:nvPr>
            <p:ph idx="1"/>
          </p:nvPr>
        </p:nvSpPr>
        <p:spPr>
          <a:xfrm>
            <a:off x="4654295" y="502920"/>
            <a:ext cx="6894576" cy="1463040"/>
          </a:xfrm>
        </p:spPr>
        <p:txBody>
          <a:bodyPr anchor="ctr">
            <a:normAutofit/>
          </a:bodyPr>
          <a:lstStyle/>
          <a:p>
            <a:r>
              <a:rPr lang="en-GB" sz="2200"/>
              <a:t>The break statement ends the loop immediately when it is encountered. Its syntax is:</a:t>
            </a:r>
          </a:p>
          <a:p>
            <a:r>
              <a:rPr lang="en-GB" sz="2200">
                <a:highlight>
                  <a:srgbClr val="FFFF00"/>
                </a:highlight>
              </a:rPr>
              <a:t>break;</a:t>
            </a:r>
            <a:endParaRPr lang="en-IN" sz="2200">
              <a:highlight>
                <a:srgbClr val="FFFF00"/>
              </a:highlight>
            </a:endParaRPr>
          </a:p>
        </p:txBody>
      </p:sp>
      <p:pic>
        <p:nvPicPr>
          <p:cNvPr id="6" name="Picture 5" descr="A screenshot of a computer program&#10;&#10;Description automatically generated">
            <a:extLst>
              <a:ext uri="{FF2B5EF4-FFF2-40B4-BE49-F238E27FC236}">
                <a16:creationId xmlns:a16="http://schemas.microsoft.com/office/drawing/2014/main" id="{E9C1F90F-D855-DAF4-4E5F-7AE5DF19B855}"/>
              </a:ext>
            </a:extLst>
          </p:cNvPr>
          <p:cNvPicPr>
            <a:picLocks noChangeAspect="1"/>
          </p:cNvPicPr>
          <p:nvPr/>
        </p:nvPicPr>
        <p:blipFill>
          <a:blip r:embed="rId2"/>
          <a:stretch>
            <a:fillRect/>
          </a:stretch>
        </p:blipFill>
        <p:spPr>
          <a:xfrm>
            <a:off x="2251969" y="1965960"/>
            <a:ext cx="7688061" cy="4567064"/>
          </a:xfrm>
          <a:prstGeom prst="rect">
            <a:avLst/>
          </a:prstGeom>
        </p:spPr>
      </p:pic>
    </p:spTree>
    <p:extLst>
      <p:ext uri="{BB962C8B-B14F-4D97-AF65-F5344CB8AC3E}">
        <p14:creationId xmlns:p14="http://schemas.microsoft.com/office/powerpoint/2010/main" val="2967227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97784-8445-E605-5B03-7A0EA418CDA8}"/>
              </a:ext>
            </a:extLst>
          </p:cNvPr>
          <p:cNvSpPr>
            <a:spLocks noGrp="1"/>
          </p:cNvSpPr>
          <p:nvPr>
            <p:ph type="title"/>
          </p:nvPr>
        </p:nvSpPr>
        <p:spPr>
          <a:xfrm>
            <a:off x="630936" y="640080"/>
            <a:ext cx="4818888" cy="1481328"/>
          </a:xfrm>
        </p:spPr>
        <p:txBody>
          <a:bodyPr anchor="b">
            <a:normAutofit/>
          </a:bodyPr>
          <a:lstStyle/>
          <a:p>
            <a:r>
              <a:rPr lang="en-IN" sz="5000"/>
              <a:t>continue statement in c</a:t>
            </a: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F7E81A-98D4-C0F6-3AB9-DF93A34A6F19}"/>
              </a:ext>
            </a:extLst>
          </p:cNvPr>
          <p:cNvSpPr>
            <a:spLocks noGrp="1"/>
          </p:cNvSpPr>
          <p:nvPr>
            <p:ph idx="1"/>
          </p:nvPr>
        </p:nvSpPr>
        <p:spPr>
          <a:xfrm>
            <a:off x="630936" y="2660904"/>
            <a:ext cx="4818888" cy="3547872"/>
          </a:xfrm>
        </p:spPr>
        <p:txBody>
          <a:bodyPr anchor="t">
            <a:normAutofit/>
          </a:bodyPr>
          <a:lstStyle/>
          <a:p>
            <a:r>
              <a:rPr lang="en-GB" sz="2200"/>
              <a:t>The continue statement skips the current iteration of the loop and continues with the next iteration. </a:t>
            </a:r>
          </a:p>
          <a:p>
            <a:pPr marL="0" indent="0">
              <a:buNone/>
            </a:pPr>
            <a:r>
              <a:rPr lang="en-GB" sz="2200">
                <a:highlight>
                  <a:srgbClr val="FFFF00"/>
                </a:highlight>
              </a:rPr>
              <a:t>Its syntax is:</a:t>
            </a:r>
          </a:p>
          <a:p>
            <a:r>
              <a:rPr lang="en-GB" sz="2200">
                <a:highlight>
                  <a:srgbClr val="FFFF00"/>
                </a:highlight>
              </a:rPr>
              <a:t>continue;</a:t>
            </a:r>
            <a:endParaRPr lang="en-IN" sz="2200">
              <a:highlight>
                <a:srgbClr val="FFFF00"/>
              </a:highlight>
            </a:endParaRPr>
          </a:p>
        </p:txBody>
      </p:sp>
      <p:pic>
        <p:nvPicPr>
          <p:cNvPr id="7" name="Picture 6">
            <a:extLst>
              <a:ext uri="{FF2B5EF4-FFF2-40B4-BE49-F238E27FC236}">
                <a16:creationId xmlns:a16="http://schemas.microsoft.com/office/drawing/2014/main" id="{6430521A-EB28-EA6C-91E8-DE83B4000AB2}"/>
              </a:ext>
            </a:extLst>
          </p:cNvPr>
          <p:cNvPicPr>
            <a:picLocks noChangeAspect="1"/>
          </p:cNvPicPr>
          <p:nvPr/>
        </p:nvPicPr>
        <p:blipFill>
          <a:blip r:embed="rId2"/>
          <a:stretch>
            <a:fillRect/>
          </a:stretch>
        </p:blipFill>
        <p:spPr>
          <a:xfrm>
            <a:off x="5449824" y="335383"/>
            <a:ext cx="6098898" cy="6331635"/>
          </a:xfrm>
          <a:prstGeom prst="rect">
            <a:avLst/>
          </a:prstGeom>
        </p:spPr>
      </p:pic>
    </p:spTree>
    <p:extLst>
      <p:ext uri="{BB962C8B-B14F-4D97-AF65-F5344CB8AC3E}">
        <p14:creationId xmlns:p14="http://schemas.microsoft.com/office/powerpoint/2010/main" val="2140825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80D435-189D-A14C-94E9-E71A911B2EC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b="1" i="0" kern="1200">
                <a:solidFill>
                  <a:schemeClr val="tx1"/>
                </a:solidFill>
                <a:effectLst/>
                <a:latin typeface="+mj-lt"/>
                <a:ea typeface="+mj-ea"/>
                <a:cs typeface="+mj-cs"/>
              </a:rPr>
              <a:t>C goto Statement</a:t>
            </a:r>
            <a:br>
              <a:rPr lang="en-US" sz="6100" b="1" i="0" kern="1200">
                <a:solidFill>
                  <a:schemeClr val="tx1"/>
                </a:solidFill>
                <a:effectLst/>
                <a:latin typeface="+mj-lt"/>
                <a:ea typeface="+mj-ea"/>
                <a:cs typeface="+mj-cs"/>
              </a:rPr>
            </a:br>
            <a:endParaRPr lang="en-US" sz="61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A2E4745F-BE8D-6DEB-C1FB-C6C0360AECCA}"/>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lgn="just">
              <a:buNone/>
            </a:pPr>
            <a:r>
              <a:rPr lang="en-US" sz="2400" kern="1200" dirty="0">
                <a:solidFill>
                  <a:schemeClr val="tx1"/>
                </a:solidFill>
                <a:latin typeface="+mn-lt"/>
                <a:ea typeface="+mn-ea"/>
                <a:cs typeface="+mn-cs"/>
              </a:rPr>
              <a:t>The </a:t>
            </a:r>
            <a:r>
              <a:rPr lang="en-US" sz="2400" kern="1200" dirty="0" err="1">
                <a:solidFill>
                  <a:schemeClr val="tx1"/>
                </a:solidFill>
                <a:latin typeface="+mn-lt"/>
                <a:ea typeface="+mn-ea"/>
                <a:cs typeface="+mn-cs"/>
              </a:rPr>
              <a:t>goto</a:t>
            </a:r>
            <a:r>
              <a:rPr lang="en-US" sz="2400" kern="1200" dirty="0">
                <a:solidFill>
                  <a:schemeClr val="tx1"/>
                </a:solidFill>
                <a:latin typeface="+mn-lt"/>
                <a:ea typeface="+mn-ea"/>
                <a:cs typeface="+mn-cs"/>
              </a:rPr>
              <a:t> statement allows us to transfer control of the program to the specified label.</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40A2D3-3881-44C7-B26E-8CE80A37A1EE}"/>
              </a:ext>
            </a:extLst>
          </p:cNvPr>
          <p:cNvPicPr>
            <a:picLocks noChangeAspect="1"/>
          </p:cNvPicPr>
          <p:nvPr/>
        </p:nvPicPr>
        <p:blipFill>
          <a:blip r:embed="rId2"/>
          <a:stretch>
            <a:fillRect/>
          </a:stretch>
        </p:blipFill>
        <p:spPr>
          <a:xfrm>
            <a:off x="4374002" y="442944"/>
            <a:ext cx="7214616" cy="5413845"/>
          </a:xfrm>
          <a:prstGeom prst="rect">
            <a:avLst/>
          </a:prstGeom>
        </p:spPr>
      </p:pic>
    </p:spTree>
    <p:extLst>
      <p:ext uri="{BB962C8B-B14F-4D97-AF65-F5344CB8AC3E}">
        <p14:creationId xmlns:p14="http://schemas.microsoft.com/office/powerpoint/2010/main" val="1088127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C3858-E3CD-3585-6109-73CF056227B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 – go to statement </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3167AD4-96CC-7F8F-4B04-B04F09771143}"/>
              </a:ext>
            </a:extLst>
          </p:cNvPr>
          <p:cNvPicPr>
            <a:picLocks noGrp="1" noChangeAspect="1"/>
          </p:cNvPicPr>
          <p:nvPr>
            <p:ph idx="1"/>
          </p:nvPr>
        </p:nvPicPr>
        <p:blipFill>
          <a:blip r:embed="rId2"/>
          <a:stretch>
            <a:fillRect/>
          </a:stretch>
        </p:blipFill>
        <p:spPr>
          <a:xfrm>
            <a:off x="4871838" y="107645"/>
            <a:ext cx="7142684" cy="6517934"/>
          </a:xfrm>
          <a:prstGeom prst="rect">
            <a:avLst/>
          </a:prstGeom>
        </p:spPr>
      </p:pic>
    </p:spTree>
    <p:extLst>
      <p:ext uri="{BB962C8B-B14F-4D97-AF65-F5344CB8AC3E}">
        <p14:creationId xmlns:p14="http://schemas.microsoft.com/office/powerpoint/2010/main" val="288748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030F-C6E8-A61F-C483-89E2477B6C91}"/>
              </a:ext>
            </a:extLst>
          </p:cNvPr>
          <p:cNvSpPr>
            <a:spLocks noGrp="1"/>
          </p:cNvSpPr>
          <p:nvPr>
            <p:ph type="title"/>
          </p:nvPr>
        </p:nvSpPr>
        <p:spPr>
          <a:xfrm>
            <a:off x="651387" y="119983"/>
            <a:ext cx="10515600" cy="470617"/>
          </a:xfrm>
        </p:spPr>
        <p:txBody>
          <a:bodyPr>
            <a:normAutofit fontScale="90000"/>
          </a:bodyPr>
          <a:lstStyle/>
          <a:p>
            <a:pPr algn="ctr"/>
            <a:r>
              <a:rPr lang="en-IN" dirty="0"/>
              <a:t>Conditional Branching Statements </a:t>
            </a:r>
          </a:p>
        </p:txBody>
      </p:sp>
      <p:sp>
        <p:nvSpPr>
          <p:cNvPr id="3" name="Content Placeholder 2">
            <a:extLst>
              <a:ext uri="{FF2B5EF4-FFF2-40B4-BE49-F238E27FC236}">
                <a16:creationId xmlns:a16="http://schemas.microsoft.com/office/drawing/2014/main" id="{8E617507-B83F-6EDF-7F96-C21AA6906D07}"/>
              </a:ext>
            </a:extLst>
          </p:cNvPr>
          <p:cNvSpPr>
            <a:spLocks noGrp="1"/>
          </p:cNvSpPr>
          <p:nvPr>
            <p:ph idx="1"/>
          </p:nvPr>
        </p:nvSpPr>
        <p:spPr>
          <a:xfrm>
            <a:off x="88490" y="1075301"/>
            <a:ext cx="11887199" cy="5662716"/>
          </a:xfrm>
        </p:spPr>
        <p:txBody>
          <a:bodyPr/>
          <a:lstStyle/>
          <a:p>
            <a:pPr algn="just" fontAlgn="base"/>
            <a:r>
              <a:rPr lang="en-GB" b="1" i="0" dirty="0">
                <a:effectLst/>
                <a:latin typeface="Times New Roman" panose="02020603050405020304" pitchFamily="18" charset="0"/>
                <a:cs typeface="Times New Roman" panose="02020603050405020304" pitchFamily="18" charset="0"/>
              </a:rPr>
              <a:t>It contains the statements that validate the validity of an expression before running the code. </a:t>
            </a:r>
          </a:p>
          <a:p>
            <a:pPr algn="just" fontAlgn="base"/>
            <a:r>
              <a:rPr lang="en-GB" b="1" i="0" dirty="0">
                <a:effectLst/>
                <a:latin typeface="Times New Roman" panose="02020603050405020304" pitchFamily="18" charset="0"/>
                <a:cs typeface="Times New Roman" panose="02020603050405020304" pitchFamily="18" charset="0"/>
              </a:rPr>
              <a:t>A statement from a collection of statements may be processed only by the decision and case-control statements. These also go by the name of conditional statements.</a:t>
            </a:r>
          </a:p>
          <a:p>
            <a:pPr algn="just" fontAlgn="base"/>
            <a:r>
              <a:rPr lang="en-GB" b="1" i="0" dirty="0">
                <a:effectLst/>
                <a:latin typeface="Times New Roman" panose="02020603050405020304" pitchFamily="18" charset="0"/>
                <a:cs typeface="Times New Roman" panose="02020603050405020304" pitchFamily="18" charset="0"/>
              </a:rPr>
              <a:t>The various types of conditional statements are</a:t>
            </a:r>
          </a:p>
          <a:p>
            <a:pPr algn="l">
              <a:buFont typeface="Arial" panose="020B0604020202020204" pitchFamily="34" charset="0"/>
              <a:buChar char="•"/>
            </a:pPr>
            <a:r>
              <a:rPr lang="en-GB" b="1" i="0" dirty="0">
                <a:solidFill>
                  <a:srgbClr val="666666"/>
                </a:solidFill>
                <a:effectLst/>
                <a:latin typeface="Times New Roman" panose="02020603050405020304" pitchFamily="18" charset="0"/>
                <a:cs typeface="Times New Roman" panose="02020603050405020304" pitchFamily="18" charset="0"/>
              </a:rPr>
              <a:t>if</a:t>
            </a:r>
          </a:p>
          <a:p>
            <a:pPr algn="l">
              <a:buFont typeface="Arial" panose="020B0604020202020204" pitchFamily="34" charset="0"/>
              <a:buChar char="•"/>
            </a:pPr>
            <a:r>
              <a:rPr lang="en-GB" b="1" i="0" dirty="0">
                <a:solidFill>
                  <a:srgbClr val="666666"/>
                </a:solidFill>
                <a:effectLst/>
                <a:latin typeface="Times New Roman" panose="02020603050405020304" pitchFamily="18" charset="0"/>
                <a:cs typeface="Times New Roman" panose="02020603050405020304" pitchFamily="18" charset="0"/>
              </a:rPr>
              <a:t>if else</a:t>
            </a:r>
          </a:p>
          <a:p>
            <a:pPr algn="l">
              <a:buFont typeface="Arial" panose="020B0604020202020204" pitchFamily="34" charset="0"/>
              <a:buChar char="•"/>
            </a:pPr>
            <a:r>
              <a:rPr lang="en-GB" b="1" i="0" dirty="0">
                <a:solidFill>
                  <a:srgbClr val="666666"/>
                </a:solidFill>
                <a:effectLst/>
                <a:latin typeface="Times New Roman" panose="02020603050405020304" pitchFamily="18" charset="0"/>
                <a:cs typeface="Times New Roman" panose="02020603050405020304" pitchFamily="18" charset="0"/>
              </a:rPr>
              <a:t>nested if</a:t>
            </a:r>
          </a:p>
          <a:p>
            <a:pPr algn="l">
              <a:buFont typeface="Arial" panose="020B0604020202020204" pitchFamily="34" charset="0"/>
              <a:buChar char="•"/>
            </a:pPr>
            <a:r>
              <a:rPr lang="en-GB" b="1" i="0" dirty="0">
                <a:solidFill>
                  <a:srgbClr val="666666"/>
                </a:solidFill>
                <a:effectLst/>
                <a:latin typeface="Times New Roman" panose="02020603050405020304" pitchFamily="18" charset="0"/>
                <a:cs typeface="Times New Roman" panose="02020603050405020304" pitchFamily="18" charset="0"/>
              </a:rPr>
              <a:t>switch</a:t>
            </a:r>
          </a:p>
          <a:p>
            <a:pPr algn="l">
              <a:buFont typeface="Arial" panose="020B0604020202020204" pitchFamily="34" charset="0"/>
              <a:buChar char="•"/>
            </a:pPr>
            <a:r>
              <a:rPr lang="en-GB" b="1" i="0" dirty="0">
                <a:solidFill>
                  <a:srgbClr val="666666"/>
                </a:solidFill>
                <a:effectLst/>
                <a:latin typeface="Times New Roman" panose="02020603050405020304" pitchFamily="18" charset="0"/>
                <a:cs typeface="Times New Roman" panose="02020603050405020304" pitchFamily="18" charset="0"/>
              </a:rPr>
              <a:t>else if ladder</a:t>
            </a:r>
          </a:p>
          <a:p>
            <a:endParaRPr lang="en-IN" dirty="0"/>
          </a:p>
        </p:txBody>
      </p:sp>
    </p:spTree>
    <p:extLst>
      <p:ext uri="{BB962C8B-B14F-4D97-AF65-F5344CB8AC3E}">
        <p14:creationId xmlns:p14="http://schemas.microsoft.com/office/powerpoint/2010/main" val="121510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02CF-B694-78BF-0822-066ECF57E31F}"/>
              </a:ext>
            </a:extLst>
          </p:cNvPr>
          <p:cNvSpPr>
            <a:spLocks noGrp="1"/>
          </p:cNvSpPr>
          <p:nvPr>
            <p:ph type="title"/>
          </p:nvPr>
        </p:nvSpPr>
        <p:spPr>
          <a:xfrm>
            <a:off x="838200" y="365126"/>
            <a:ext cx="10515600" cy="598436"/>
          </a:xfrm>
        </p:spPr>
        <p:txBody>
          <a:bodyPr>
            <a:normAutofit fontScale="90000"/>
          </a:bodyPr>
          <a:lstStyle/>
          <a:p>
            <a:pPr algn="ctr"/>
            <a:r>
              <a:rPr lang="en-IN" dirty="0"/>
              <a:t>if  Statement </a:t>
            </a:r>
          </a:p>
        </p:txBody>
      </p:sp>
      <p:pic>
        <p:nvPicPr>
          <p:cNvPr id="2050" name="Picture 2" descr="If statement in C programming with example">
            <a:extLst>
              <a:ext uri="{FF2B5EF4-FFF2-40B4-BE49-F238E27FC236}">
                <a16:creationId xmlns:a16="http://schemas.microsoft.com/office/drawing/2014/main" id="{843988EE-69DA-42A7-0952-113FC4E121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12626" y="1250822"/>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031996D-95AA-3A5B-A8AF-8CF0426E6A93}"/>
              </a:ext>
            </a:extLst>
          </p:cNvPr>
          <p:cNvSpPr>
            <a:spLocks noChangeArrowheads="1"/>
          </p:cNvSpPr>
          <p:nvPr/>
        </p:nvSpPr>
        <p:spPr bwMode="auto">
          <a:xfrm>
            <a:off x="0" y="79861"/>
            <a:ext cx="51296" cy="29747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598EEDB-B21A-6032-0710-C27727BE758C}"/>
              </a:ext>
            </a:extLst>
          </p:cNvPr>
          <p:cNvSpPr txBox="1"/>
          <p:nvPr/>
        </p:nvSpPr>
        <p:spPr>
          <a:xfrm>
            <a:off x="346587" y="1083674"/>
            <a:ext cx="7017774" cy="4401205"/>
          </a:xfrm>
          <a:prstGeom prst="rect">
            <a:avLst/>
          </a:prstGeom>
          <a:noFill/>
        </p:spPr>
        <p:txBody>
          <a:bodyPr wrap="square">
            <a:spAutoFit/>
          </a:bodyPr>
          <a:lstStyle/>
          <a:p>
            <a:r>
              <a:rPr lang="en-IN" sz="2800" dirty="0"/>
              <a:t>Use the if statement to specify a block of code to be executed if a condition is true.</a:t>
            </a:r>
          </a:p>
          <a:p>
            <a:endParaRPr lang="en-IN" sz="2800" dirty="0"/>
          </a:p>
          <a:p>
            <a:r>
              <a:rPr lang="en-IN" sz="2800" dirty="0">
                <a:solidFill>
                  <a:srgbClr val="FF0000"/>
                </a:solidFill>
              </a:rPr>
              <a:t>Syntax</a:t>
            </a:r>
          </a:p>
          <a:p>
            <a:r>
              <a:rPr lang="en-IN" sz="2800" dirty="0">
                <a:highlight>
                  <a:srgbClr val="FFFF00"/>
                </a:highlight>
              </a:rPr>
              <a:t>if (condition) {</a:t>
            </a:r>
          </a:p>
          <a:p>
            <a:r>
              <a:rPr lang="en-IN" sz="2800" dirty="0">
                <a:highlight>
                  <a:srgbClr val="FFFF00"/>
                </a:highlight>
              </a:rPr>
              <a:t>  // block of code to be executed if the condition is true</a:t>
            </a:r>
          </a:p>
          <a:p>
            <a:r>
              <a:rPr lang="en-IN" sz="2800" dirty="0">
                <a:highlight>
                  <a:srgbClr val="FFFF00"/>
                </a:highlight>
              </a:rPr>
              <a:t>}</a:t>
            </a:r>
          </a:p>
          <a:p>
            <a:r>
              <a:rPr lang="en-IN" sz="2800" dirty="0"/>
              <a:t>Note that if is in lowercase letters. </a:t>
            </a:r>
            <a:r>
              <a:rPr lang="en-IN" sz="2800" dirty="0">
                <a:highlight>
                  <a:srgbClr val="FFFF00"/>
                </a:highlight>
              </a:rPr>
              <a:t>Uppercase letters (If or IF) will generate an error.</a:t>
            </a:r>
          </a:p>
        </p:txBody>
      </p:sp>
    </p:spTree>
    <p:extLst>
      <p:ext uri="{BB962C8B-B14F-4D97-AF65-F5344CB8AC3E}">
        <p14:creationId xmlns:p14="http://schemas.microsoft.com/office/powerpoint/2010/main" val="201661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5CE3-6285-0F31-0DEE-71155B264DCE}"/>
              </a:ext>
            </a:extLst>
          </p:cNvPr>
          <p:cNvSpPr>
            <a:spLocks noGrp="1"/>
          </p:cNvSpPr>
          <p:nvPr>
            <p:ph type="title"/>
          </p:nvPr>
        </p:nvSpPr>
        <p:spPr>
          <a:xfrm>
            <a:off x="838200" y="365126"/>
            <a:ext cx="10515600" cy="529178"/>
          </a:xfrm>
        </p:spPr>
        <p:txBody>
          <a:bodyPr>
            <a:normAutofit fontScale="90000"/>
          </a:bodyPr>
          <a:lstStyle/>
          <a:p>
            <a:pPr algn="ctr"/>
            <a:r>
              <a:rPr lang="en-IN" dirty="0"/>
              <a:t>If statement Example </a:t>
            </a:r>
          </a:p>
        </p:txBody>
      </p:sp>
      <p:pic>
        <p:nvPicPr>
          <p:cNvPr id="4" name="Content Placeholder 3">
            <a:extLst>
              <a:ext uri="{FF2B5EF4-FFF2-40B4-BE49-F238E27FC236}">
                <a16:creationId xmlns:a16="http://schemas.microsoft.com/office/drawing/2014/main" id="{12263256-7CAB-AF03-D63E-7C0F772253D2}"/>
              </a:ext>
            </a:extLst>
          </p:cNvPr>
          <p:cNvPicPr>
            <a:picLocks noGrp="1" noChangeAspect="1"/>
          </p:cNvPicPr>
          <p:nvPr>
            <p:ph idx="1"/>
          </p:nvPr>
        </p:nvPicPr>
        <p:blipFill>
          <a:blip r:embed="rId2"/>
          <a:srcRect l="23609" t="24238" r="23945" b="23347"/>
          <a:stretch>
            <a:fillRect/>
          </a:stretch>
        </p:blipFill>
        <p:spPr>
          <a:xfrm>
            <a:off x="1439284" y="1017207"/>
            <a:ext cx="9313431" cy="5619567"/>
          </a:xfrm>
          <a:prstGeom prst="rect">
            <a:avLst/>
          </a:prstGeom>
        </p:spPr>
      </p:pic>
    </p:spTree>
    <p:extLst>
      <p:ext uri="{BB962C8B-B14F-4D97-AF65-F5344CB8AC3E}">
        <p14:creationId xmlns:p14="http://schemas.microsoft.com/office/powerpoint/2010/main" val="363706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5CE3-6285-0F31-0DEE-71155B264DCE}"/>
              </a:ext>
            </a:extLst>
          </p:cNvPr>
          <p:cNvSpPr>
            <a:spLocks noGrp="1"/>
          </p:cNvSpPr>
          <p:nvPr>
            <p:ph type="title"/>
          </p:nvPr>
        </p:nvSpPr>
        <p:spPr>
          <a:xfrm>
            <a:off x="838200" y="365126"/>
            <a:ext cx="10515600" cy="529178"/>
          </a:xfrm>
        </p:spPr>
        <p:txBody>
          <a:bodyPr>
            <a:normAutofit fontScale="90000"/>
          </a:bodyPr>
          <a:lstStyle/>
          <a:p>
            <a:pPr algn="ctr"/>
            <a:r>
              <a:rPr lang="en-IN" dirty="0"/>
              <a:t>If statement Example </a:t>
            </a:r>
          </a:p>
        </p:txBody>
      </p:sp>
      <p:sp>
        <p:nvSpPr>
          <p:cNvPr id="5" name="Content Placeholder 4">
            <a:extLst>
              <a:ext uri="{FF2B5EF4-FFF2-40B4-BE49-F238E27FC236}">
                <a16:creationId xmlns:a16="http://schemas.microsoft.com/office/drawing/2014/main" id="{92F49C02-886F-895E-6511-AF822006CBDC}"/>
              </a:ext>
            </a:extLst>
          </p:cNvPr>
          <p:cNvSpPr>
            <a:spLocks noGrp="1"/>
          </p:cNvSpPr>
          <p:nvPr>
            <p:ph idx="1"/>
          </p:nvPr>
        </p:nvSpPr>
        <p:spPr>
          <a:xfrm>
            <a:off x="838200" y="993058"/>
            <a:ext cx="10515600" cy="5770327"/>
          </a:xfrm>
        </p:spPr>
        <p:txBody>
          <a:bodyPr/>
          <a:lstStyle/>
          <a:p>
            <a:r>
              <a:rPr lang="en-IN" dirty="0"/>
              <a:t>Example -2 </a:t>
            </a:r>
          </a:p>
        </p:txBody>
      </p:sp>
      <p:pic>
        <p:nvPicPr>
          <p:cNvPr id="6" name="Content Placeholder 2">
            <a:extLst>
              <a:ext uri="{FF2B5EF4-FFF2-40B4-BE49-F238E27FC236}">
                <a16:creationId xmlns:a16="http://schemas.microsoft.com/office/drawing/2014/main" id="{32AB35FC-883F-0AD0-0854-F963D83DD97D}"/>
              </a:ext>
            </a:extLst>
          </p:cNvPr>
          <p:cNvPicPr>
            <a:picLocks noChangeAspect="1"/>
          </p:cNvPicPr>
          <p:nvPr/>
        </p:nvPicPr>
        <p:blipFill>
          <a:blip r:embed="rId2"/>
          <a:srcRect l="23609" t="29374" r="27319" b="17044"/>
          <a:stretch>
            <a:fillRect/>
          </a:stretch>
        </p:blipFill>
        <p:spPr>
          <a:xfrm>
            <a:off x="1822149" y="1427480"/>
            <a:ext cx="9115425" cy="5335905"/>
          </a:xfrm>
          <a:prstGeom prst="rect">
            <a:avLst/>
          </a:prstGeom>
        </p:spPr>
      </p:pic>
    </p:spTree>
    <p:extLst>
      <p:ext uri="{BB962C8B-B14F-4D97-AF65-F5344CB8AC3E}">
        <p14:creationId xmlns:p14="http://schemas.microsoft.com/office/powerpoint/2010/main" val="338877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7862-5994-46E0-0BBC-2759691522E2}"/>
              </a:ext>
            </a:extLst>
          </p:cNvPr>
          <p:cNvSpPr>
            <a:spLocks noGrp="1"/>
          </p:cNvSpPr>
          <p:nvPr>
            <p:ph type="title"/>
          </p:nvPr>
        </p:nvSpPr>
        <p:spPr>
          <a:xfrm>
            <a:off x="838200" y="365126"/>
            <a:ext cx="10515600" cy="509946"/>
          </a:xfrm>
        </p:spPr>
        <p:txBody>
          <a:bodyPr>
            <a:normAutofit fontScale="90000"/>
          </a:bodyPr>
          <a:lstStyle/>
          <a:p>
            <a:pPr algn="ctr"/>
            <a:r>
              <a:rPr lang="en-IN" dirty="0"/>
              <a:t>If –else statement </a:t>
            </a:r>
          </a:p>
        </p:txBody>
      </p:sp>
      <p:sp>
        <p:nvSpPr>
          <p:cNvPr id="3" name="Content Placeholder 2">
            <a:extLst>
              <a:ext uri="{FF2B5EF4-FFF2-40B4-BE49-F238E27FC236}">
                <a16:creationId xmlns:a16="http://schemas.microsoft.com/office/drawing/2014/main" id="{9A9EFE22-FB6E-4218-07E6-A89E819DF383}"/>
              </a:ext>
            </a:extLst>
          </p:cNvPr>
          <p:cNvSpPr>
            <a:spLocks noGrp="1"/>
          </p:cNvSpPr>
          <p:nvPr>
            <p:ph idx="1"/>
          </p:nvPr>
        </p:nvSpPr>
        <p:spPr>
          <a:xfrm>
            <a:off x="838200" y="1179870"/>
            <a:ext cx="10515600" cy="5313003"/>
          </a:xfrm>
        </p:spPr>
        <p:txBody>
          <a:bodyPr>
            <a:noAutofit/>
          </a:bodyPr>
          <a:lstStyle/>
          <a:p>
            <a:pPr marL="0" indent="0">
              <a:lnSpc>
                <a:spcPct val="100000"/>
              </a:lnSpc>
              <a:buNone/>
            </a:pPr>
            <a:r>
              <a:rPr lang="en-GB" dirty="0">
                <a:latin typeface="Times New Roman" panose="02020603050405020304" pitchFamily="18" charset="0"/>
                <a:cs typeface="Times New Roman" panose="02020603050405020304" pitchFamily="18" charset="0"/>
              </a:rPr>
              <a:t>A single condition with two distinct blocks also appears in this sentence. There are two types of blocks: true and false.</a:t>
            </a:r>
          </a:p>
          <a:p>
            <a:pPr marL="0" indent="0">
              <a:lnSpc>
                <a:spcPct val="100000"/>
              </a:lnSpc>
              <a:buNone/>
            </a:pPr>
            <a:r>
              <a:rPr lang="en-GB" dirty="0">
                <a:highlight>
                  <a:srgbClr val="FFFF00"/>
                </a:highlight>
                <a:latin typeface="Times New Roman" panose="02020603050405020304" pitchFamily="18" charset="0"/>
                <a:cs typeface="Times New Roman" panose="02020603050405020304" pitchFamily="18" charset="0"/>
              </a:rPr>
              <a:t>Syntax</a:t>
            </a:r>
          </a:p>
          <a:p>
            <a:pPr marL="0" indent="0">
              <a:lnSpc>
                <a:spcPct val="100000"/>
              </a:lnSpc>
              <a:buNone/>
            </a:pPr>
            <a:r>
              <a:rPr lang="en-GB" dirty="0">
                <a:latin typeface="Times New Roman" panose="02020603050405020304" pitchFamily="18" charset="0"/>
                <a:cs typeface="Times New Roman" panose="02020603050405020304" pitchFamily="18" charset="0"/>
              </a:rPr>
              <a:t>The syntax for the if-else statement is given as below:</a:t>
            </a:r>
          </a:p>
          <a:p>
            <a:pPr marL="0" indent="0">
              <a:lnSpc>
                <a:spcPct val="100000"/>
              </a:lnSpc>
              <a:buNone/>
            </a:pPr>
            <a:r>
              <a:rPr lang="en-GB" sz="1800" dirty="0">
                <a:highlight>
                  <a:srgbClr val="00FF00"/>
                </a:highlight>
                <a:latin typeface="Times New Roman" panose="02020603050405020304" pitchFamily="18" charset="0"/>
                <a:cs typeface="Times New Roman" panose="02020603050405020304" pitchFamily="18" charset="0"/>
              </a:rPr>
              <a:t>if (condition)</a:t>
            </a:r>
          </a:p>
          <a:p>
            <a:pPr marL="0" indent="0">
              <a:lnSpc>
                <a:spcPct val="100000"/>
              </a:lnSpc>
              <a:buNone/>
            </a:pPr>
            <a:r>
              <a:rPr lang="en-GB" sz="1800" dirty="0">
                <a:highlight>
                  <a:srgbClr val="00FF00"/>
                </a:highlight>
                <a:latin typeface="Times New Roman" panose="02020603050405020304" pitchFamily="18" charset="0"/>
                <a:cs typeface="Times New Roman" panose="02020603050405020304" pitchFamily="18" charset="0"/>
              </a:rPr>
              <a:t>  {</a:t>
            </a:r>
          </a:p>
          <a:p>
            <a:pPr marL="0" indent="0">
              <a:lnSpc>
                <a:spcPct val="100000"/>
              </a:lnSpc>
              <a:buNone/>
            </a:pPr>
            <a:r>
              <a:rPr lang="en-GB" sz="1800" dirty="0">
                <a:highlight>
                  <a:srgbClr val="00FF00"/>
                </a:highlight>
                <a:latin typeface="Times New Roman" panose="02020603050405020304" pitchFamily="18" charset="0"/>
                <a:cs typeface="Times New Roman" panose="02020603050405020304" pitchFamily="18" charset="0"/>
              </a:rPr>
              <a:t>    Block of statements;</a:t>
            </a:r>
          </a:p>
          <a:p>
            <a:pPr marL="0" indent="0">
              <a:lnSpc>
                <a:spcPct val="100000"/>
              </a:lnSpc>
              <a:buNone/>
            </a:pPr>
            <a:r>
              <a:rPr lang="en-GB" sz="1800" dirty="0">
                <a:highlight>
                  <a:srgbClr val="00FF00"/>
                </a:highlight>
                <a:latin typeface="Times New Roman" panose="02020603050405020304" pitchFamily="18" charset="0"/>
                <a:cs typeface="Times New Roman" panose="02020603050405020304" pitchFamily="18" charset="0"/>
              </a:rPr>
              <a:t>  }</a:t>
            </a:r>
          </a:p>
          <a:p>
            <a:pPr marL="0" indent="0">
              <a:lnSpc>
                <a:spcPct val="100000"/>
              </a:lnSpc>
              <a:buNone/>
            </a:pPr>
            <a:r>
              <a:rPr lang="en-GB" sz="1800" dirty="0">
                <a:highlight>
                  <a:srgbClr val="00FF00"/>
                </a:highlight>
                <a:latin typeface="Times New Roman" panose="02020603050405020304" pitchFamily="18" charset="0"/>
                <a:cs typeface="Times New Roman" panose="02020603050405020304" pitchFamily="18" charset="0"/>
              </a:rPr>
              <a:t>else</a:t>
            </a:r>
          </a:p>
          <a:p>
            <a:pPr marL="0" indent="0">
              <a:lnSpc>
                <a:spcPct val="100000"/>
              </a:lnSpc>
              <a:buNone/>
            </a:pPr>
            <a:r>
              <a:rPr lang="en-GB" sz="1800" dirty="0">
                <a:highlight>
                  <a:srgbClr val="00FF00"/>
                </a:highlight>
                <a:latin typeface="Times New Roman" panose="02020603050405020304" pitchFamily="18" charset="0"/>
                <a:cs typeface="Times New Roman" panose="02020603050405020304" pitchFamily="18" charset="0"/>
              </a:rPr>
              <a:t>{</a:t>
            </a:r>
          </a:p>
          <a:p>
            <a:pPr marL="0" indent="0">
              <a:lnSpc>
                <a:spcPct val="100000"/>
              </a:lnSpc>
              <a:buNone/>
            </a:pPr>
            <a:r>
              <a:rPr lang="en-GB" sz="1800" dirty="0">
                <a:highlight>
                  <a:srgbClr val="00FF00"/>
                </a:highlight>
                <a:latin typeface="Times New Roman" panose="02020603050405020304" pitchFamily="18" charset="0"/>
                <a:cs typeface="Times New Roman" panose="02020603050405020304" pitchFamily="18" charset="0"/>
              </a:rPr>
              <a:t>  Block of statements;</a:t>
            </a:r>
          </a:p>
          <a:p>
            <a:pPr marL="0" indent="0">
              <a:lnSpc>
                <a:spcPct val="100000"/>
              </a:lnSpc>
              <a:buNone/>
            </a:pPr>
            <a:r>
              <a:rPr lang="en-GB" sz="1800" dirty="0">
                <a:highlight>
                  <a:srgbClr val="00FF00"/>
                </a:highlight>
                <a:latin typeface="Times New Roman" panose="02020603050405020304" pitchFamily="18" charset="0"/>
                <a:cs typeface="Times New Roman" panose="02020603050405020304" pitchFamily="18" charset="0"/>
              </a:rPr>
              <a:t>}</a:t>
            </a:r>
            <a:endParaRPr lang="en-IN" sz="1800" dirty="0">
              <a:highlight>
                <a:srgbClr val="00FF00"/>
              </a:highlight>
              <a:latin typeface="Times New Roman" panose="02020603050405020304" pitchFamily="18" charset="0"/>
              <a:cs typeface="Times New Roman" panose="02020603050405020304" pitchFamily="18" charset="0"/>
            </a:endParaRPr>
          </a:p>
        </p:txBody>
      </p:sp>
      <p:pic>
        <p:nvPicPr>
          <p:cNvPr id="6" name="Picture 2" descr="IF, ELSE, ELSE IF Statement in R">
            <a:extLst>
              <a:ext uri="{FF2B5EF4-FFF2-40B4-BE49-F238E27FC236}">
                <a16:creationId xmlns:a16="http://schemas.microsoft.com/office/drawing/2014/main" id="{8820F38A-2AF9-5968-6A63-35C4EA0B7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312138"/>
            <a:ext cx="4119716" cy="3102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08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4F71-F77E-5A9A-941B-0BF4345EE8B9}"/>
              </a:ext>
            </a:extLst>
          </p:cNvPr>
          <p:cNvSpPr>
            <a:spLocks noGrp="1"/>
          </p:cNvSpPr>
          <p:nvPr>
            <p:ph type="title"/>
          </p:nvPr>
        </p:nvSpPr>
        <p:spPr>
          <a:xfrm>
            <a:off x="838200" y="365125"/>
            <a:ext cx="10515600" cy="618101"/>
          </a:xfrm>
        </p:spPr>
        <p:txBody>
          <a:bodyPr>
            <a:normAutofit fontScale="90000"/>
          </a:bodyPr>
          <a:lstStyle/>
          <a:p>
            <a:pPr algn="ctr"/>
            <a:r>
              <a:rPr lang="en-IN" dirty="0"/>
              <a:t>If else statement example </a:t>
            </a:r>
          </a:p>
        </p:txBody>
      </p:sp>
      <p:pic>
        <p:nvPicPr>
          <p:cNvPr id="4" name="Content Placeholder 3">
            <a:extLst>
              <a:ext uri="{FF2B5EF4-FFF2-40B4-BE49-F238E27FC236}">
                <a16:creationId xmlns:a16="http://schemas.microsoft.com/office/drawing/2014/main" id="{B79AF4D2-20E6-164A-64ED-DA865E757B0D}"/>
              </a:ext>
            </a:extLst>
          </p:cNvPr>
          <p:cNvPicPr>
            <a:picLocks noGrp="1" noChangeAspect="1"/>
          </p:cNvPicPr>
          <p:nvPr>
            <p:ph idx="1"/>
          </p:nvPr>
        </p:nvPicPr>
        <p:blipFill>
          <a:blip r:embed="rId2"/>
          <a:srcRect l="24791" t="24938" r="28107" b="21246"/>
          <a:stretch>
            <a:fillRect/>
          </a:stretch>
        </p:blipFill>
        <p:spPr>
          <a:xfrm>
            <a:off x="1088368" y="983226"/>
            <a:ext cx="9668121" cy="5722374"/>
          </a:xfrm>
          <a:prstGeom prst="rect">
            <a:avLst/>
          </a:prstGeom>
        </p:spPr>
      </p:pic>
    </p:spTree>
    <p:extLst>
      <p:ext uri="{BB962C8B-B14F-4D97-AF65-F5344CB8AC3E}">
        <p14:creationId xmlns:p14="http://schemas.microsoft.com/office/powerpoint/2010/main" val="3250695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1435</Words>
  <Application>Microsoft Office PowerPoint</Application>
  <PresentationFormat>Widescreen</PresentationFormat>
  <Paragraphs>160</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euclid_circular_a</vt:lpstr>
      <vt:lpstr>Helvetica Neue</vt:lpstr>
      <vt:lpstr>Quicksand</vt:lpstr>
      <vt:lpstr>Times New Roman</vt:lpstr>
      <vt:lpstr>Verdana</vt:lpstr>
      <vt:lpstr>Office Theme</vt:lpstr>
      <vt:lpstr> </vt:lpstr>
      <vt:lpstr>Introduction </vt:lpstr>
      <vt:lpstr>Introduction </vt:lpstr>
      <vt:lpstr>Conditional Branching Statements </vt:lpstr>
      <vt:lpstr>if  Statement </vt:lpstr>
      <vt:lpstr>If statement Example </vt:lpstr>
      <vt:lpstr>If statement Example </vt:lpstr>
      <vt:lpstr>If –else statement </vt:lpstr>
      <vt:lpstr>If else statement example </vt:lpstr>
      <vt:lpstr>if else if (if else ladder)</vt:lpstr>
      <vt:lpstr>Syntax – if else ladder</vt:lpstr>
      <vt:lpstr>Example if else ladder </vt:lpstr>
      <vt:lpstr>Nested if statement </vt:lpstr>
      <vt:lpstr>NESTED IF - Example</vt:lpstr>
      <vt:lpstr>Dangling Else Problem in C</vt:lpstr>
      <vt:lpstr>Solution to Dangling Else Problem in C</vt:lpstr>
      <vt:lpstr>Switch Statement </vt:lpstr>
      <vt:lpstr>PowerPoint Presentation</vt:lpstr>
      <vt:lpstr>Switch Case – Example </vt:lpstr>
      <vt:lpstr>LOOP SEGMENTS </vt:lpstr>
      <vt:lpstr>Types of loops</vt:lpstr>
      <vt:lpstr>Types of Loops</vt:lpstr>
      <vt:lpstr>PowerPoint Presentation</vt:lpstr>
      <vt:lpstr>Types of Loops</vt:lpstr>
      <vt:lpstr>For Loop </vt:lpstr>
      <vt:lpstr>For Loop – Flow Chart</vt:lpstr>
      <vt:lpstr>Example – For Loop</vt:lpstr>
      <vt:lpstr>Example -2 Foor Loop</vt:lpstr>
      <vt:lpstr>while loop </vt:lpstr>
      <vt:lpstr>Flow Chart of While Loop</vt:lpstr>
      <vt:lpstr>Example -1 –While Loop</vt:lpstr>
      <vt:lpstr>do...while loop </vt:lpstr>
      <vt:lpstr>do..while loop –Flow Chart</vt:lpstr>
      <vt:lpstr>Example – do..while loop</vt:lpstr>
      <vt:lpstr>break statement in C</vt:lpstr>
      <vt:lpstr>continue statement in c</vt:lpstr>
      <vt:lpstr>C goto Statement </vt:lpstr>
      <vt:lpstr>Example – go to statement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Somesh Nandi</dc:creator>
  <cp:lastModifiedBy>Somesh Nandi</cp:lastModifiedBy>
  <cp:revision>2</cp:revision>
  <dcterms:created xsi:type="dcterms:W3CDTF">2023-07-04T03:51:19Z</dcterms:created>
  <dcterms:modified xsi:type="dcterms:W3CDTF">2023-07-05T17:50:59Z</dcterms:modified>
</cp:coreProperties>
</file>