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0104100" cy="11303000"/>
  <p:notesSz cx="20104100" cy="11303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svGd3PhBLxTaDgVZM+P46KoH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79" y="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7725"/>
            <a:ext cx="13403400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2010400" y="5368925"/>
            <a:ext cx="16083275" cy="50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38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1005205" y="2599690"/>
            <a:ext cx="18093690" cy="745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0" y="0"/>
            <a:ext cx="0" cy="11303000"/>
          </a:xfrm>
          <a:custGeom>
            <a:avLst/>
            <a:gdLst/>
            <a:ahLst/>
            <a:cxnLst/>
            <a:rect l="l" t="t" r="r" b="b"/>
            <a:pathLst>
              <a:path w="120000" h="11303000" extrusionOk="0">
                <a:moveTo>
                  <a:pt x="0" y="11302999"/>
                </a:moveTo>
                <a:lnTo>
                  <a:pt x="0" y="0"/>
                </a:lnTo>
              </a:path>
            </a:pathLst>
          </a:custGeom>
          <a:noFill/>
          <a:ln w="76175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ctrTitle"/>
          </p:nvPr>
        </p:nvSpPr>
        <p:spPr>
          <a:xfrm>
            <a:off x="1507807" y="3503930"/>
            <a:ext cx="17088486" cy="237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ubTitle" idx="1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0" y="0"/>
            <a:ext cx="0" cy="11303000"/>
          </a:xfrm>
          <a:custGeom>
            <a:avLst/>
            <a:gdLst/>
            <a:ahLst/>
            <a:cxnLst/>
            <a:rect l="l" t="t" r="r" b="b"/>
            <a:pathLst>
              <a:path w="120000" h="11303000" extrusionOk="0">
                <a:moveTo>
                  <a:pt x="0" y="11302999"/>
                </a:moveTo>
                <a:lnTo>
                  <a:pt x="0" y="0"/>
                </a:lnTo>
              </a:path>
            </a:pathLst>
          </a:custGeom>
          <a:noFill/>
          <a:ln w="76175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8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body" idx="1"/>
          </p:nvPr>
        </p:nvSpPr>
        <p:spPr>
          <a:xfrm>
            <a:off x="1005205" y="2599690"/>
            <a:ext cx="18093690" cy="745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ldNum" idx="12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5368049" y="3409569"/>
            <a:ext cx="10244485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7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</a:t>
            </a: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and Flowchart</a:t>
            </a: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0" y="15875"/>
            <a:ext cx="9370695" cy="6472555"/>
            <a:chOff x="0" y="15875"/>
            <a:chExt cx="9370695" cy="6472555"/>
          </a:xfrm>
        </p:grpSpPr>
        <p:sp>
          <p:nvSpPr>
            <p:cNvPr id="50" name="Google Shape;50;p1"/>
            <p:cNvSpPr/>
            <p:nvPr/>
          </p:nvSpPr>
          <p:spPr>
            <a:xfrm>
              <a:off x="0" y="15875"/>
              <a:ext cx="9370695" cy="6472555"/>
            </a:xfrm>
            <a:custGeom>
              <a:avLst/>
              <a:gdLst/>
              <a:ahLst/>
              <a:cxnLst/>
              <a:rect l="l" t="t" r="r" b="b"/>
              <a:pathLst>
                <a:path w="9370695" h="6472555" extrusionOk="0">
                  <a:moveTo>
                    <a:pt x="0" y="6472491"/>
                  </a:moveTo>
                  <a:lnTo>
                    <a:pt x="0" y="0"/>
                  </a:lnTo>
                  <a:lnTo>
                    <a:pt x="9370327" y="0"/>
                  </a:lnTo>
                  <a:lnTo>
                    <a:pt x="0" y="6472491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1487" y="415925"/>
              <a:ext cx="1846261" cy="184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03875" y="1336675"/>
              <a:ext cx="146049" cy="147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1"/>
          <p:cNvSpPr txBox="1"/>
          <p:nvPr/>
        </p:nvSpPr>
        <p:spPr>
          <a:xfrm>
            <a:off x="2508250" y="609219"/>
            <a:ext cx="3194050" cy="147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3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6117889" y="389572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6844826" y="291972"/>
            <a:ext cx="7416165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 of	Flowchart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010240" y="1199642"/>
            <a:ext cx="18348325" cy="739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32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flowchart can be complex when the logic of a program is quite complicated.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flowchart is a time-consuming task.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marR="11430" lvl="0" indent="-2749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alter the flowchart. Sometimes, the designer needs to redraw the complete flowchart to  change the logic of the flowchart or to alter the flowchart.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marR="15240" lvl="0" indent="-2749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	it	uses	special	sets	of	symbols	for	every	action,	it	is	quite	a	tedious	task	to	develop	a  flowchart as it requires special tools to draw the necessary symbols.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marR="5080" lvl="0" indent="-2749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 a complex flowchart, other programmers might have a difficult time understanding  the logic and process of the flowchart.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just a visualization of a program, it cannot function like an actual program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655" y="1280161"/>
            <a:ext cx="18772504" cy="957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234440"/>
            <a:ext cx="19156679" cy="1006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260" y="1348740"/>
            <a:ext cx="18653759" cy="986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395" y="1418272"/>
            <a:ext cx="18468625" cy="923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54" y="1531936"/>
            <a:ext cx="18406744" cy="905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274" y="1410016"/>
            <a:ext cx="18406744" cy="921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8363578" y="291972"/>
            <a:ext cx="3376943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72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297180" y="1257300"/>
            <a:ext cx="19065239" cy="10045699"/>
            <a:chOff x="297180" y="1257300"/>
            <a:chExt cx="19065239" cy="10045699"/>
          </a:xfrm>
        </p:grpSpPr>
        <p:pic>
          <p:nvPicPr>
            <p:cNvPr id="212" name="Google Shape;212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75620" y="1257300"/>
              <a:ext cx="8686799" cy="8366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7180" y="1281111"/>
              <a:ext cx="11338559" cy="100218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699090" y="1363471"/>
            <a:ext cx="19405010" cy="780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01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Definition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programming, algorithm is a set of well defined instructions in sequence to solve the problem.</a:t>
            </a:r>
            <a:endParaRPr sz="36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Qualities of a good algorithm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Input and output should be defined precisely.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Each steps in algorithm should be clear and unambiguous.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Algorithm should be most effective among many different ways to solve a problem.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29920" marR="1647189" lvl="0" indent="-6178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 algorithm shouldn’t have computer code. Instead, the algorithm should be written in  such way that, it can be used in similar programming languages.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8417997" y="291972"/>
            <a:ext cx="279019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973455" y="1363471"/>
            <a:ext cx="14299565" cy="63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an algorithm to add two numbers entered by user.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4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Start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Declare variables num1, num2 and sum.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 values num1 and num2.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Add num1 and num2 and assign the result to sum. sum←num1+num2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Display sum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Stop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7334891" y="272991"/>
            <a:ext cx="5873736" cy="76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-Example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925412" y="2142827"/>
            <a:ext cx="19130645" cy="742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14300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an algorithm to find the largest among three different numbers entered by user.  </a:t>
            </a:r>
          </a:p>
          <a:p>
            <a:pPr marL="12700" marR="5080" lvl="0" indent="114300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Start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Declare variables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 variables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If a&gt;b If a&gt;c Display a is the largest number.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Display c is the largest number.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b&gt;c Display b is the largest number.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Display c is the greatest number.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Stop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6945424" y="400811"/>
            <a:ext cx="6652670" cy="76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–Example 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699090" y="1092961"/>
            <a:ext cx="18886805" cy="858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3200" rIns="0" bIns="0" anchor="t" anchorCtr="0">
            <a:spAutoFit/>
          </a:bodyPr>
          <a:lstStyle/>
          <a:p>
            <a:pPr marL="127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 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a step-wise representation of a solution to a given problem, which makes it easy to understand.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2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 algorithm uses a definite procedure.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5080" lvl="0" indent="-2749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not dependent on any programming language, so it is easy to understand for anyone even without  programming knowledge.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2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Every step in an algorithm has its own logical sequence so it is easy to debug.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751840" lvl="0" indent="-2749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using algorithm, the problem is broken down into smaller pieces or steps hence, it is easier for  programmer to convert it into an actual program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30455" y="270350"/>
            <a:ext cx="8757618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Algorithm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/>
        </p:nvSpPr>
        <p:spPr>
          <a:xfrm>
            <a:off x="699090" y="1092961"/>
            <a:ext cx="17102455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32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algorithm takes a long time.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□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Algorithm is not a computer program, it is rather a concept of how a program should be.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6827355" y="291972"/>
            <a:ext cx="745490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 of	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950684" y="380047"/>
            <a:ext cx="18844383" cy="1385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3200" rIns="0" bIns="0" anchor="t" anchorCtr="0">
            <a:spAutoFit/>
          </a:bodyPr>
          <a:lstStyle/>
          <a:p>
            <a:pPr marL="12700" marR="0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type of diagram that represents an algorithm, workflow or process.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the steps as boxes of various kinds, and their order by connecting the boxes with arrows. …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232409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Flowcharts 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in analyzing, designing, documenting or managing a process or program in  various fields.</a:t>
            </a:r>
          </a:p>
          <a:p>
            <a:pPr marL="12700" marR="232409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232409" algn="just"/>
            <a:r>
              <a:rPr lang="en-IN" sz="3600" b="1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It is not necessary that There should be certain set standards on the amount of details that should be provided in a flowchart</a:t>
            </a:r>
            <a:endParaRPr lang="en-US" sz="3600" b="1" dirty="0">
              <a:solidFill>
                <a:schemeClr val="dk1"/>
              </a:solidFill>
              <a:highlight>
                <a:srgbClr val="FFFF00"/>
              </a:highlight>
              <a:latin typeface="Times New Roman"/>
              <a:cs typeface="Times New Roman"/>
              <a:sym typeface="Times New Roman"/>
            </a:endParaRPr>
          </a:p>
          <a:p>
            <a:pPr marL="12700" marR="232409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 of drawing the flowchart for the given algorithm is called “Flow Charting”</a:t>
            </a:r>
          </a:p>
          <a:p>
            <a:pPr marL="12700" marR="232409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Times New Roman" panose="02020603050405020304" pitchFamily="18" charset="0"/>
              </a:rPr>
              <a:t>:</a:t>
            </a:r>
            <a:r>
              <a:rPr lang="en-IN" sz="36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In computer science, flowchart refers to a pictorial representation of an algorithm.</a:t>
            </a:r>
          </a:p>
          <a:p>
            <a:pPr marL="12700" marR="232409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cs typeface="Times New Roman"/>
                <a:sym typeface="Times New Roman"/>
              </a:rPr>
              <a:t>Detailed Flow Chart is called : MICRO Flowchart</a:t>
            </a:r>
          </a:p>
          <a:p>
            <a:pPr marL="12700" marR="232409" algn="just">
              <a:lnSpc>
                <a:spcPct val="250000"/>
              </a:lnSpc>
            </a:pPr>
            <a:r>
              <a:rPr lang="en-IN" sz="36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A flowchart that outlines the main segments of a program : MACRO Flowchart</a:t>
            </a:r>
            <a:endParaRPr lang="en-IN" sz="3600" dirty="0">
              <a:solidFill>
                <a:schemeClr val="dk1"/>
              </a:solidFill>
              <a:highlight>
                <a:srgbClr val="FFFF00"/>
              </a:highlight>
              <a:latin typeface="Times New Roman"/>
              <a:cs typeface="Times New Roman"/>
              <a:sym typeface="Times New Roman"/>
            </a:endParaRPr>
          </a:p>
          <a:p>
            <a:pPr marL="12700" marR="232409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highlight>
                <a:srgbClr val="FFFF00"/>
              </a:highlight>
              <a:latin typeface="Times New Roman"/>
              <a:cs typeface="Times New Roman"/>
              <a:sym typeface="Times New Roman"/>
            </a:endParaRPr>
          </a:p>
          <a:p>
            <a:pPr marL="12700" marR="232409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highlight>
                <a:srgbClr val="FFFF00"/>
              </a:highlight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9178417" y="291972"/>
            <a:ext cx="2751455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0" y="22859"/>
            <a:ext cx="20104100" cy="11280140"/>
            <a:chOff x="0" y="22859"/>
            <a:chExt cx="20104100" cy="11280140"/>
          </a:xfrm>
        </p:grpSpPr>
        <p:sp>
          <p:nvSpPr>
            <p:cNvPr id="126" name="Google Shape;126;p8"/>
            <p:cNvSpPr/>
            <p:nvPr/>
          </p:nvSpPr>
          <p:spPr>
            <a:xfrm>
              <a:off x="0" y="22859"/>
              <a:ext cx="20104100" cy="11280140"/>
            </a:xfrm>
            <a:custGeom>
              <a:avLst/>
              <a:gdLst/>
              <a:ahLst/>
              <a:cxnLst/>
              <a:rect l="l" t="t" r="r" b="b"/>
              <a:pathLst>
                <a:path w="20104100" h="11280140" extrusionOk="0">
                  <a:moveTo>
                    <a:pt x="0" y="0"/>
                  </a:moveTo>
                  <a:lnTo>
                    <a:pt x="20104099" y="0"/>
                  </a:lnTo>
                </a:path>
                <a:path w="20104100" h="11280140" extrusionOk="0">
                  <a:moveTo>
                    <a:pt x="0" y="11280140"/>
                  </a:moveTo>
                  <a:lnTo>
                    <a:pt x="0" y="0"/>
                  </a:lnTo>
                </a:path>
              </a:pathLst>
            </a:custGeom>
            <a:noFill/>
            <a:ln w="76175" cap="flat" cmpd="sng">
              <a:solidFill>
                <a:srgbClr val="0058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008062" y="1192211"/>
              <a:ext cx="18527395" cy="0"/>
            </a:xfrm>
            <a:custGeom>
              <a:avLst/>
              <a:gdLst/>
              <a:ahLst/>
              <a:cxnLst/>
              <a:rect l="l" t="t" r="r" b="b"/>
              <a:pathLst>
                <a:path w="18527395" h="120000" extrusionOk="0">
                  <a:moveTo>
                    <a:pt x="0" y="0"/>
                  </a:moveTo>
                  <a:lnTo>
                    <a:pt x="18527175" y="0"/>
                  </a:lnTo>
                </a:path>
              </a:pathLst>
            </a:custGeom>
            <a:noFill/>
            <a:ln w="15675" cap="flat" cmpd="sng">
              <a:solidFill>
                <a:srgbClr val="5E6C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4887" y="301625"/>
              <a:ext cx="708024" cy="709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8"/>
            <p:cNvSpPr/>
            <p:nvPr/>
          </p:nvSpPr>
          <p:spPr>
            <a:xfrm>
              <a:off x="2982899" y="71278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41287" y="44132"/>
                  </a:moveTo>
                  <a:lnTo>
                    <a:pt x="37846" y="38023"/>
                  </a:lnTo>
                  <a:lnTo>
                    <a:pt x="34607" y="32931"/>
                  </a:lnTo>
                  <a:lnTo>
                    <a:pt x="32346" y="31000"/>
                  </a:lnTo>
                  <a:lnTo>
                    <a:pt x="31508" y="30276"/>
                  </a:lnTo>
                  <a:lnTo>
                    <a:pt x="37147" y="27381"/>
                  </a:lnTo>
                  <a:lnTo>
                    <a:pt x="37579" y="25984"/>
                  </a:lnTo>
                  <a:lnTo>
                    <a:pt x="38963" y="21539"/>
                  </a:lnTo>
                  <a:lnTo>
                    <a:pt x="38125" y="18034"/>
                  </a:lnTo>
                  <a:lnTo>
                    <a:pt x="37769" y="16573"/>
                  </a:lnTo>
                  <a:lnTo>
                    <a:pt x="34442" y="13550"/>
                  </a:lnTo>
                  <a:lnTo>
                    <a:pt x="33108" y="13385"/>
                  </a:lnTo>
                  <a:lnTo>
                    <a:pt x="33108" y="21932"/>
                  </a:lnTo>
                  <a:lnTo>
                    <a:pt x="32524" y="24282"/>
                  </a:lnTo>
                  <a:lnTo>
                    <a:pt x="30937" y="25590"/>
                  </a:lnTo>
                  <a:lnTo>
                    <a:pt x="25806" y="25984"/>
                  </a:lnTo>
                  <a:lnTo>
                    <a:pt x="21551" y="25984"/>
                  </a:lnTo>
                  <a:lnTo>
                    <a:pt x="21551" y="18034"/>
                  </a:lnTo>
                  <a:lnTo>
                    <a:pt x="26035" y="18034"/>
                  </a:lnTo>
                  <a:lnTo>
                    <a:pt x="30200" y="18148"/>
                  </a:lnTo>
                  <a:lnTo>
                    <a:pt x="32334" y="19342"/>
                  </a:lnTo>
                  <a:lnTo>
                    <a:pt x="33108" y="21932"/>
                  </a:lnTo>
                  <a:lnTo>
                    <a:pt x="33108" y="13385"/>
                  </a:lnTo>
                  <a:lnTo>
                    <a:pt x="27876" y="12700"/>
                  </a:lnTo>
                  <a:lnTo>
                    <a:pt x="15875" y="12700"/>
                  </a:lnTo>
                  <a:lnTo>
                    <a:pt x="15875" y="44132"/>
                  </a:lnTo>
                  <a:lnTo>
                    <a:pt x="21551" y="44132"/>
                  </a:lnTo>
                  <a:lnTo>
                    <a:pt x="21551" y="31000"/>
                  </a:lnTo>
                  <a:lnTo>
                    <a:pt x="22720" y="31000"/>
                  </a:lnTo>
                  <a:lnTo>
                    <a:pt x="25603" y="31381"/>
                  </a:lnTo>
                  <a:lnTo>
                    <a:pt x="27343" y="32702"/>
                  </a:lnTo>
                  <a:lnTo>
                    <a:pt x="30353" y="37299"/>
                  </a:lnTo>
                  <a:lnTo>
                    <a:pt x="34442" y="44132"/>
                  </a:lnTo>
                  <a:lnTo>
                    <a:pt x="41287" y="44132"/>
                  </a:lnTo>
                  <a:close/>
                </a:path>
                <a:path w="57150" h="57150" extrusionOk="0">
                  <a:moveTo>
                    <a:pt x="56883" y="28409"/>
                  </a:moveTo>
                  <a:lnTo>
                    <a:pt x="54648" y="17360"/>
                  </a:lnTo>
                  <a:lnTo>
                    <a:pt x="52819" y="14655"/>
                  </a:lnTo>
                  <a:lnTo>
                    <a:pt x="52819" y="28409"/>
                  </a:lnTo>
                  <a:lnTo>
                    <a:pt x="50914" y="37884"/>
                  </a:lnTo>
                  <a:lnTo>
                    <a:pt x="45694" y="45631"/>
                  </a:lnTo>
                  <a:lnTo>
                    <a:pt x="37960" y="50850"/>
                  </a:lnTo>
                  <a:lnTo>
                    <a:pt x="28473" y="52768"/>
                  </a:lnTo>
                  <a:lnTo>
                    <a:pt x="18973" y="50850"/>
                  </a:lnTo>
                  <a:lnTo>
                    <a:pt x="11239" y="45631"/>
                  </a:lnTo>
                  <a:lnTo>
                    <a:pt x="6019" y="37884"/>
                  </a:lnTo>
                  <a:lnTo>
                    <a:pt x="4114" y="28409"/>
                  </a:lnTo>
                  <a:lnTo>
                    <a:pt x="6019" y="18935"/>
                  </a:lnTo>
                  <a:lnTo>
                    <a:pt x="11239" y="11176"/>
                  </a:lnTo>
                  <a:lnTo>
                    <a:pt x="18973" y="5943"/>
                  </a:lnTo>
                  <a:lnTo>
                    <a:pt x="28473" y="4013"/>
                  </a:lnTo>
                  <a:lnTo>
                    <a:pt x="37960" y="5943"/>
                  </a:lnTo>
                  <a:lnTo>
                    <a:pt x="45694" y="11176"/>
                  </a:lnTo>
                  <a:lnTo>
                    <a:pt x="50914" y="18935"/>
                  </a:lnTo>
                  <a:lnTo>
                    <a:pt x="52819" y="28409"/>
                  </a:lnTo>
                  <a:lnTo>
                    <a:pt x="52819" y="14655"/>
                  </a:lnTo>
                  <a:lnTo>
                    <a:pt x="48552" y="8331"/>
                  </a:lnTo>
                  <a:lnTo>
                    <a:pt x="42164" y="4013"/>
                  </a:lnTo>
                  <a:lnTo>
                    <a:pt x="39509" y="2235"/>
                  </a:lnTo>
                  <a:lnTo>
                    <a:pt x="28473" y="0"/>
                  </a:lnTo>
                  <a:lnTo>
                    <a:pt x="17399" y="2235"/>
                  </a:lnTo>
                  <a:lnTo>
                    <a:pt x="8356" y="8331"/>
                  </a:lnTo>
                  <a:lnTo>
                    <a:pt x="2247" y="17360"/>
                  </a:lnTo>
                  <a:lnTo>
                    <a:pt x="0" y="28409"/>
                  </a:lnTo>
                  <a:lnTo>
                    <a:pt x="2247" y="39484"/>
                  </a:lnTo>
                  <a:lnTo>
                    <a:pt x="8356" y="48526"/>
                  </a:lnTo>
                  <a:lnTo>
                    <a:pt x="17399" y="54635"/>
                  </a:lnTo>
                  <a:lnTo>
                    <a:pt x="28473" y="56870"/>
                  </a:lnTo>
                  <a:lnTo>
                    <a:pt x="39509" y="54635"/>
                  </a:lnTo>
                  <a:lnTo>
                    <a:pt x="42278" y="52768"/>
                  </a:lnTo>
                  <a:lnTo>
                    <a:pt x="48552" y="48526"/>
                  </a:lnTo>
                  <a:lnTo>
                    <a:pt x="54648" y="39484"/>
                  </a:lnTo>
                  <a:lnTo>
                    <a:pt x="56883" y="284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9178417" y="291972"/>
            <a:ext cx="2751455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1754" y="1303020"/>
            <a:ext cx="12779293" cy="977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7175" y="0"/>
                </a:lnTo>
              </a:path>
            </a:pathLst>
          </a:custGeom>
          <a:noFill/>
          <a:ln w="15675" cap="flat" cmpd="sng">
            <a:solidFill>
              <a:srgbClr val="5E6C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887" y="301625"/>
            <a:ext cx="708024" cy="70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/>
          <p:nvPr/>
        </p:nvSpPr>
        <p:spPr>
          <a:xfrm>
            <a:off x="2982899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 extrusionOk="0">
                <a:moveTo>
                  <a:pt x="41287" y="44132"/>
                </a:moveTo>
                <a:lnTo>
                  <a:pt x="37846" y="38023"/>
                </a:lnTo>
                <a:lnTo>
                  <a:pt x="34607" y="32931"/>
                </a:lnTo>
                <a:lnTo>
                  <a:pt x="32346" y="31000"/>
                </a:lnTo>
                <a:lnTo>
                  <a:pt x="31508" y="30276"/>
                </a:lnTo>
                <a:lnTo>
                  <a:pt x="37147" y="27381"/>
                </a:lnTo>
                <a:lnTo>
                  <a:pt x="37579" y="25984"/>
                </a:lnTo>
                <a:lnTo>
                  <a:pt x="38963" y="21539"/>
                </a:lnTo>
                <a:lnTo>
                  <a:pt x="38125" y="18034"/>
                </a:lnTo>
                <a:lnTo>
                  <a:pt x="37769" y="16573"/>
                </a:lnTo>
                <a:lnTo>
                  <a:pt x="34442" y="13550"/>
                </a:lnTo>
                <a:lnTo>
                  <a:pt x="33108" y="13385"/>
                </a:lnTo>
                <a:lnTo>
                  <a:pt x="33108" y="21932"/>
                </a:lnTo>
                <a:lnTo>
                  <a:pt x="32524" y="24282"/>
                </a:lnTo>
                <a:lnTo>
                  <a:pt x="30937" y="25590"/>
                </a:lnTo>
                <a:lnTo>
                  <a:pt x="25806" y="25984"/>
                </a:lnTo>
                <a:lnTo>
                  <a:pt x="21551" y="25984"/>
                </a:lnTo>
                <a:lnTo>
                  <a:pt x="21551" y="18034"/>
                </a:lnTo>
                <a:lnTo>
                  <a:pt x="26035" y="18034"/>
                </a:lnTo>
                <a:lnTo>
                  <a:pt x="30200" y="18148"/>
                </a:lnTo>
                <a:lnTo>
                  <a:pt x="32334" y="19342"/>
                </a:lnTo>
                <a:lnTo>
                  <a:pt x="33108" y="21932"/>
                </a:lnTo>
                <a:lnTo>
                  <a:pt x="33108" y="13385"/>
                </a:lnTo>
                <a:lnTo>
                  <a:pt x="27876" y="12700"/>
                </a:lnTo>
                <a:lnTo>
                  <a:pt x="15875" y="12700"/>
                </a:lnTo>
                <a:lnTo>
                  <a:pt x="15875" y="44132"/>
                </a:lnTo>
                <a:lnTo>
                  <a:pt x="21551" y="44132"/>
                </a:lnTo>
                <a:lnTo>
                  <a:pt x="21551" y="31000"/>
                </a:lnTo>
                <a:lnTo>
                  <a:pt x="22720" y="31000"/>
                </a:lnTo>
                <a:lnTo>
                  <a:pt x="25603" y="31381"/>
                </a:lnTo>
                <a:lnTo>
                  <a:pt x="27343" y="32702"/>
                </a:lnTo>
                <a:lnTo>
                  <a:pt x="30353" y="37299"/>
                </a:lnTo>
                <a:lnTo>
                  <a:pt x="34442" y="44132"/>
                </a:lnTo>
                <a:lnTo>
                  <a:pt x="41287" y="44132"/>
                </a:lnTo>
                <a:close/>
              </a:path>
              <a:path w="57150" h="57150" extrusionOk="0">
                <a:moveTo>
                  <a:pt x="56883" y="28409"/>
                </a:moveTo>
                <a:lnTo>
                  <a:pt x="54648" y="17360"/>
                </a:lnTo>
                <a:lnTo>
                  <a:pt x="52819" y="14655"/>
                </a:lnTo>
                <a:lnTo>
                  <a:pt x="52819" y="28409"/>
                </a:lnTo>
                <a:lnTo>
                  <a:pt x="50914" y="37884"/>
                </a:lnTo>
                <a:lnTo>
                  <a:pt x="45694" y="45631"/>
                </a:lnTo>
                <a:lnTo>
                  <a:pt x="37960" y="50850"/>
                </a:lnTo>
                <a:lnTo>
                  <a:pt x="28473" y="52768"/>
                </a:lnTo>
                <a:lnTo>
                  <a:pt x="18973" y="50850"/>
                </a:lnTo>
                <a:lnTo>
                  <a:pt x="11239" y="45631"/>
                </a:lnTo>
                <a:lnTo>
                  <a:pt x="6019" y="37884"/>
                </a:lnTo>
                <a:lnTo>
                  <a:pt x="4114" y="28409"/>
                </a:lnTo>
                <a:lnTo>
                  <a:pt x="6019" y="18935"/>
                </a:lnTo>
                <a:lnTo>
                  <a:pt x="11239" y="11176"/>
                </a:lnTo>
                <a:lnTo>
                  <a:pt x="18973" y="5943"/>
                </a:lnTo>
                <a:lnTo>
                  <a:pt x="28473" y="4013"/>
                </a:lnTo>
                <a:lnTo>
                  <a:pt x="37960" y="5943"/>
                </a:lnTo>
                <a:lnTo>
                  <a:pt x="45694" y="11176"/>
                </a:lnTo>
                <a:lnTo>
                  <a:pt x="50914" y="18935"/>
                </a:lnTo>
                <a:lnTo>
                  <a:pt x="52819" y="28409"/>
                </a:lnTo>
                <a:lnTo>
                  <a:pt x="52819" y="14655"/>
                </a:lnTo>
                <a:lnTo>
                  <a:pt x="48552" y="8331"/>
                </a:lnTo>
                <a:lnTo>
                  <a:pt x="42164" y="4013"/>
                </a:lnTo>
                <a:lnTo>
                  <a:pt x="39509" y="2235"/>
                </a:lnTo>
                <a:lnTo>
                  <a:pt x="28473" y="0"/>
                </a:lnTo>
                <a:lnTo>
                  <a:pt x="17399" y="2235"/>
                </a:lnTo>
                <a:lnTo>
                  <a:pt x="8356" y="8331"/>
                </a:lnTo>
                <a:lnTo>
                  <a:pt x="2247" y="17360"/>
                </a:lnTo>
                <a:lnTo>
                  <a:pt x="0" y="28409"/>
                </a:lnTo>
                <a:lnTo>
                  <a:pt x="2247" y="39484"/>
                </a:lnTo>
                <a:lnTo>
                  <a:pt x="8356" y="48526"/>
                </a:lnTo>
                <a:lnTo>
                  <a:pt x="17399" y="54635"/>
                </a:lnTo>
                <a:lnTo>
                  <a:pt x="28473" y="56870"/>
                </a:lnTo>
                <a:lnTo>
                  <a:pt x="39509" y="54635"/>
                </a:lnTo>
                <a:lnTo>
                  <a:pt x="42278" y="52768"/>
                </a:lnTo>
                <a:lnTo>
                  <a:pt x="48552" y="48526"/>
                </a:lnTo>
                <a:lnTo>
                  <a:pt x="54648" y="39484"/>
                </a:lnTo>
                <a:lnTo>
                  <a:pt x="56883" y="2840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822450" y="400811"/>
            <a:ext cx="123253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 Engineering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16130147" y="380047"/>
            <a:ext cx="34061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4460408" y="355282"/>
            <a:ext cx="8922241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Flowchart</a:t>
            </a:r>
            <a:endParaRPr dirty="0"/>
          </a:p>
        </p:txBody>
      </p:sp>
      <p:sp>
        <p:nvSpPr>
          <p:cNvPr id="144" name="Google Shape;144;p9"/>
          <p:cNvSpPr txBox="1"/>
          <p:nvPr/>
        </p:nvSpPr>
        <p:spPr>
          <a:xfrm>
            <a:off x="388703" y="1373189"/>
            <a:ext cx="19326693" cy="739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32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Flowchart is an excellent way of communicating the logic of a program.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easy and efficient to analyze problem using flowchart.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5080" lvl="0" indent="-2749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During program development cycle, the flowchart plays the role of a guide or a blueprint. Which  makes program development process easier.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371475" lvl="0" indent="-2749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successful development of a program, it needs continuous timely maintenance during the  course of its operation. The flowchart makes program or system maintenance easier.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helps the programmer to write the program code.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marR="656590" lvl="0" indent="-274955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□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easy to convert the flowchart into any programming language code as it does not use any  specific programming language concept.</a:t>
            </a:r>
            <a:endParaRPr sz="3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953</Words>
  <Application>Microsoft Office PowerPoint</Application>
  <PresentationFormat>Custom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</vt:lpstr>
      <vt:lpstr>Open Sans</vt:lpstr>
      <vt:lpstr>Times New Roman</vt:lpstr>
      <vt:lpstr>Office Theme</vt:lpstr>
      <vt:lpstr>PowerPoint Presentation</vt:lpstr>
      <vt:lpstr>Algorithm</vt:lpstr>
      <vt:lpstr>Algorithm -Example</vt:lpstr>
      <vt:lpstr>Algorithm –Example 2</vt:lpstr>
      <vt:lpstr>Advantages of Algorithm</vt:lpstr>
      <vt:lpstr>Disadvantages of Algorithm</vt:lpstr>
      <vt:lpstr>Flowchart</vt:lpstr>
      <vt:lpstr>Flowchart</vt:lpstr>
      <vt:lpstr>Advantages of Flowchart</vt:lpstr>
      <vt:lpstr>Disadvantages of Flowchart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Somesh Nandi</cp:lastModifiedBy>
  <cp:revision>3</cp:revision>
  <dcterms:created xsi:type="dcterms:W3CDTF">2023-06-03T08:53:12Z</dcterms:created>
  <dcterms:modified xsi:type="dcterms:W3CDTF">2023-07-04T02:26:53Z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