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21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57061" y="477711"/>
            <a:ext cx="4029876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6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8100" y="864289"/>
            <a:ext cx="9220200" cy="5236845"/>
            <a:chOff x="-38100" y="864289"/>
            <a:chExt cx="9220200" cy="5236845"/>
          </a:xfrm>
        </p:grpSpPr>
        <p:sp>
          <p:nvSpPr>
            <p:cNvPr id="3" name="object 3"/>
            <p:cNvSpPr/>
            <p:nvPr/>
          </p:nvSpPr>
          <p:spPr>
            <a:xfrm>
              <a:off x="0" y="919165"/>
              <a:ext cx="9144000" cy="5144135"/>
            </a:xfrm>
            <a:custGeom>
              <a:avLst/>
              <a:gdLst/>
              <a:ahLst/>
              <a:cxnLst/>
              <a:rect l="l" t="t" r="r" b="b"/>
              <a:pathLst>
                <a:path w="9144000" h="5144135">
                  <a:moveTo>
                    <a:pt x="0" y="0"/>
                  </a:moveTo>
                  <a:lnTo>
                    <a:pt x="9143999" y="0"/>
                  </a:lnTo>
                  <a:lnTo>
                    <a:pt x="9143999" y="5143860"/>
                  </a:lnTo>
                  <a:lnTo>
                    <a:pt x="0" y="5143860"/>
                  </a:lnTo>
                  <a:lnTo>
                    <a:pt x="0" y="0"/>
                  </a:lnTo>
                  <a:close/>
                </a:path>
              </a:pathLst>
            </a:custGeom>
            <a:ln w="76199">
              <a:solidFill>
                <a:srgbClr val="00589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864289"/>
              <a:ext cx="4262120" cy="2944495"/>
            </a:xfrm>
            <a:custGeom>
              <a:avLst/>
              <a:gdLst/>
              <a:ahLst/>
              <a:cxnLst/>
              <a:rect l="l" t="t" r="r" b="b"/>
              <a:pathLst>
                <a:path w="4262120" h="2944495">
                  <a:moveTo>
                    <a:pt x="0" y="2943900"/>
                  </a:moveTo>
                  <a:lnTo>
                    <a:pt x="0" y="0"/>
                  </a:lnTo>
                  <a:lnTo>
                    <a:pt x="4261930" y="0"/>
                  </a:lnTo>
                  <a:lnTo>
                    <a:pt x="0" y="2943900"/>
                  </a:lnTo>
                  <a:close/>
                </a:path>
              </a:pathLst>
            </a:custGeom>
            <a:solidFill>
              <a:srgbClr val="0058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4448" y="1046246"/>
              <a:ext cx="839739" cy="83757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48825" y="1465033"/>
              <a:ext cx="66427" cy="671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33910" y="1127002"/>
            <a:ext cx="1483995" cy="685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3900"/>
              </a:lnSpc>
              <a:spcBef>
                <a:spcPts val="95"/>
              </a:spcBef>
            </a:pPr>
            <a:r>
              <a:rPr sz="1900" b="1" spc="20" dirty="0">
                <a:solidFill>
                  <a:srgbClr val="FFFFFF"/>
                </a:solidFill>
                <a:latin typeface="Times New Roman"/>
                <a:cs typeface="Times New Roman"/>
              </a:rPr>
              <a:t>RV</a:t>
            </a:r>
            <a:r>
              <a:rPr sz="19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College</a:t>
            </a:r>
            <a:r>
              <a:rPr sz="1900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1900" b="1" spc="-45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Engineering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26898" y="945025"/>
            <a:ext cx="1562735" cy="233679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350" i="1" spc="-10" dirty="0">
                <a:solidFill>
                  <a:srgbClr val="422C75"/>
                </a:solidFill>
                <a:latin typeface="Times New Roman"/>
                <a:cs typeface="Times New Roman"/>
              </a:rPr>
              <a:t>Go,</a:t>
            </a:r>
            <a:r>
              <a:rPr sz="1350" i="1" spc="-15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1350" i="1" spc="20" dirty="0">
                <a:solidFill>
                  <a:srgbClr val="422C75"/>
                </a:solidFill>
                <a:latin typeface="Times New Roman"/>
                <a:cs typeface="Times New Roman"/>
              </a:rPr>
              <a:t>change</a:t>
            </a:r>
            <a:r>
              <a:rPr sz="1350" i="1" spc="-10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1350" i="1" spc="40" dirty="0">
                <a:solidFill>
                  <a:srgbClr val="422C75"/>
                </a:solidFill>
                <a:latin typeface="Times New Roman"/>
                <a:cs typeface="Times New Roman"/>
              </a:rPr>
              <a:t>the</a:t>
            </a:r>
            <a:r>
              <a:rPr sz="1350" i="1" spc="-10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1350" i="1" spc="25" dirty="0">
                <a:solidFill>
                  <a:srgbClr val="422C75"/>
                </a:solidFill>
                <a:latin typeface="Times New Roman"/>
                <a:cs typeface="Times New Roman"/>
              </a:rPr>
              <a:t>world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44985" y="2375457"/>
            <a:ext cx="3624579" cy="26353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00" b="1" spc="25" dirty="0">
                <a:solidFill>
                  <a:srgbClr val="366092"/>
                </a:solidFill>
                <a:latin typeface="Verdana"/>
                <a:cs typeface="Verdana"/>
              </a:rPr>
              <a:t>PROGRAMMING</a:t>
            </a:r>
            <a:r>
              <a:rPr sz="1600" b="1" spc="-15" dirty="0">
                <a:solidFill>
                  <a:srgbClr val="366092"/>
                </a:solidFill>
                <a:latin typeface="Verdana"/>
                <a:cs typeface="Verdana"/>
              </a:rPr>
              <a:t> </a:t>
            </a:r>
            <a:r>
              <a:rPr sz="1600" b="1" spc="20" dirty="0">
                <a:solidFill>
                  <a:srgbClr val="366092"/>
                </a:solidFill>
                <a:latin typeface="Verdana"/>
                <a:cs typeface="Verdana"/>
              </a:rPr>
              <a:t>IN</a:t>
            </a:r>
            <a:r>
              <a:rPr sz="1600" b="1" spc="-10" dirty="0">
                <a:solidFill>
                  <a:srgbClr val="366092"/>
                </a:solidFill>
                <a:latin typeface="Verdana"/>
                <a:cs typeface="Verdana"/>
              </a:rPr>
              <a:t> </a:t>
            </a:r>
            <a:r>
              <a:rPr sz="1600" b="1" spc="25" dirty="0">
                <a:solidFill>
                  <a:srgbClr val="366092"/>
                </a:solidFill>
                <a:latin typeface="Verdana"/>
                <a:cs typeface="Verdana"/>
              </a:rPr>
              <a:t>C</a:t>
            </a:r>
            <a:r>
              <a:rPr sz="1600" b="1" spc="-10" dirty="0">
                <a:solidFill>
                  <a:srgbClr val="366092"/>
                </a:solidFill>
                <a:latin typeface="Verdana"/>
                <a:cs typeface="Verdana"/>
              </a:rPr>
              <a:t> </a:t>
            </a:r>
            <a:r>
              <a:rPr sz="1600" b="1" spc="15" dirty="0">
                <a:solidFill>
                  <a:srgbClr val="366092"/>
                </a:solidFill>
                <a:latin typeface="Verdana"/>
                <a:cs typeface="Verdana"/>
              </a:rPr>
              <a:t>(</a:t>
            </a:r>
            <a:r>
              <a:rPr sz="1600" b="1" spc="15" dirty="0" smtClean="0">
                <a:solidFill>
                  <a:srgbClr val="366092"/>
                </a:solidFill>
                <a:latin typeface="Verdana"/>
                <a:cs typeface="Verdana"/>
              </a:rPr>
              <a:t>2</a:t>
            </a:r>
            <a:r>
              <a:rPr lang="en-US" sz="1600" b="1" spc="15" dirty="0" smtClean="0">
                <a:solidFill>
                  <a:srgbClr val="366092"/>
                </a:solidFill>
                <a:latin typeface="Verdana"/>
                <a:cs typeface="Verdana"/>
              </a:rPr>
              <a:t>2</a:t>
            </a:r>
            <a:r>
              <a:rPr sz="1600" b="1" spc="15" dirty="0" smtClean="0">
                <a:solidFill>
                  <a:srgbClr val="366092"/>
                </a:solidFill>
                <a:latin typeface="Verdana"/>
                <a:cs typeface="Verdana"/>
              </a:rPr>
              <a:t>CS</a:t>
            </a:r>
            <a:r>
              <a:rPr lang="en-US" sz="1600" b="1" spc="15" dirty="0" smtClean="0">
                <a:solidFill>
                  <a:srgbClr val="366092"/>
                </a:solidFill>
                <a:latin typeface="Verdana"/>
                <a:cs typeface="Verdana"/>
              </a:rPr>
              <a:t>2</a:t>
            </a:r>
            <a:r>
              <a:rPr sz="1600" b="1" spc="15" dirty="0" smtClean="0">
                <a:solidFill>
                  <a:srgbClr val="366092"/>
                </a:solidFill>
                <a:latin typeface="Verdana"/>
                <a:cs typeface="Verdana"/>
              </a:rPr>
              <a:t>3</a:t>
            </a:r>
            <a:r>
              <a:rPr sz="1600" b="1" spc="15" dirty="0">
                <a:solidFill>
                  <a:srgbClr val="366092"/>
                </a:solidFill>
                <a:latin typeface="Verdana"/>
                <a:cs typeface="Verdana"/>
              </a:rPr>
              <a:t>)</a:t>
            </a:r>
            <a:endParaRPr sz="1600" dirty="0">
              <a:latin typeface="Verdana"/>
              <a:cs typeface="Verdana"/>
            </a:endParaRPr>
          </a:p>
        </p:txBody>
      </p:sp>
      <p:sp>
        <p:nvSpPr>
          <p:cNvPr id="12" name="object 2"/>
          <p:cNvSpPr txBox="1"/>
          <p:nvPr/>
        </p:nvSpPr>
        <p:spPr>
          <a:xfrm>
            <a:off x="1194942" y="3544488"/>
            <a:ext cx="6690359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15" algn="ctr">
              <a:lnSpc>
                <a:spcPct val="100000"/>
              </a:lnSpc>
              <a:spcBef>
                <a:spcPts val="100"/>
              </a:spcBef>
            </a:pPr>
            <a:r>
              <a:rPr sz="4800" b="1" spc="-5" dirty="0">
                <a:solidFill>
                  <a:srgbClr val="0070C0"/>
                </a:solidFill>
                <a:latin typeface="Times New Roman"/>
                <a:cs typeface="Times New Roman"/>
              </a:rPr>
              <a:t>UNIT-I</a:t>
            </a:r>
            <a:endParaRPr sz="48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5"/>
              </a:spcBef>
              <a:tabLst>
                <a:tab pos="3994150" algn="l"/>
              </a:tabLst>
            </a:pPr>
            <a:r>
              <a:rPr lang="en-US" sz="4800" b="1" spc="-5" dirty="0" smtClean="0">
                <a:solidFill>
                  <a:srgbClr val="0070C0"/>
                </a:solidFill>
                <a:latin typeface="Times New Roman"/>
                <a:cs typeface="Times New Roman"/>
              </a:rPr>
              <a:t>Handling Input Output</a:t>
            </a:r>
            <a:endParaRPr sz="4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548" y="857069"/>
            <a:ext cx="9137650" cy="5740400"/>
          </a:xfrm>
          <a:custGeom>
            <a:avLst/>
            <a:gdLst/>
            <a:ahLst/>
            <a:cxnLst/>
            <a:rect l="l" t="t" r="r" b="b"/>
            <a:pathLst>
              <a:path w="9137650" h="5740400">
                <a:moveTo>
                  <a:pt x="0" y="0"/>
                </a:moveTo>
                <a:lnTo>
                  <a:pt x="9137450" y="0"/>
                </a:lnTo>
              </a:path>
              <a:path w="9137650" h="5740400">
                <a:moveTo>
                  <a:pt x="9137450" y="5740282"/>
                </a:moveTo>
                <a:lnTo>
                  <a:pt x="0" y="5740282"/>
                </a:lnTo>
                <a:lnTo>
                  <a:pt x="0" y="0"/>
                </a:lnTo>
              </a:path>
            </a:pathLst>
          </a:custGeom>
          <a:ln w="76299">
            <a:solidFill>
              <a:srgbClr val="0058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9574" y="1563571"/>
            <a:ext cx="3130550" cy="421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448435">
              <a:lnSpc>
                <a:spcPct val="1528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#include&lt;stdio.h&gt;  </a:t>
            </a:r>
            <a:r>
              <a:rPr sz="1800" spc="-5" dirty="0">
                <a:latin typeface="Times New Roman"/>
                <a:cs typeface="Times New Roman"/>
              </a:rPr>
              <a:t>int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main(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sz="1800" dirty="0">
                <a:latin typeface="Times New Roman"/>
                <a:cs typeface="Times New Roman"/>
              </a:rPr>
              <a:t>{</a:t>
            </a:r>
            <a:endParaRPr sz="18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1140"/>
              </a:spcBef>
            </a:pPr>
            <a:r>
              <a:rPr sz="1800" spc="-5" dirty="0">
                <a:latin typeface="Times New Roman"/>
                <a:cs typeface="Times New Roman"/>
              </a:rPr>
              <a:t>int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ch;</a:t>
            </a:r>
            <a:endParaRPr sz="1800">
              <a:latin typeface="Times New Roman"/>
              <a:cs typeface="Times New Roman"/>
            </a:endParaRPr>
          </a:p>
          <a:p>
            <a:pPr marL="469900" marR="5080">
              <a:lnSpc>
                <a:spcPct val="152800"/>
              </a:lnSpc>
            </a:pPr>
            <a:r>
              <a:rPr sz="1800" dirty="0">
                <a:latin typeface="Times New Roman"/>
                <a:cs typeface="Times New Roman"/>
              </a:rPr>
              <a:t>printf(“\n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continue(Y/N)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?”);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ch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getche(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);</a:t>
            </a:r>
            <a:endParaRPr sz="18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1140"/>
              </a:spcBef>
            </a:pPr>
            <a:r>
              <a:rPr sz="1800" dirty="0">
                <a:latin typeface="Times New Roman"/>
                <a:cs typeface="Times New Roman"/>
              </a:rPr>
              <a:t>return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0;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sz="1800" dirty="0">
                <a:latin typeface="Times New Roman"/>
                <a:cs typeface="Times New Roman"/>
              </a:rPr>
              <a:t>}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Times New Roman"/>
                <a:cs typeface="Times New Roman"/>
              </a:rPr>
              <a:t>Result: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continue(Y/N)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?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56998" y="994284"/>
            <a:ext cx="8428355" cy="413384"/>
            <a:chOff x="456998" y="994284"/>
            <a:chExt cx="8428355" cy="413384"/>
          </a:xfrm>
        </p:grpSpPr>
        <p:sp>
          <p:nvSpPr>
            <p:cNvPr id="5" name="object 5"/>
            <p:cNvSpPr/>
            <p:nvPr/>
          </p:nvSpPr>
          <p:spPr>
            <a:xfrm>
              <a:off x="458471" y="1399375"/>
              <a:ext cx="8427085" cy="0"/>
            </a:xfrm>
            <a:custGeom>
              <a:avLst/>
              <a:gdLst/>
              <a:ahLst/>
              <a:cxnLst/>
              <a:rect l="l" t="t" r="r" b="b"/>
              <a:pathLst>
                <a:path w="8427085">
                  <a:moveTo>
                    <a:pt x="0" y="0"/>
                  </a:moveTo>
                  <a:lnTo>
                    <a:pt x="8426621" y="0"/>
                  </a:lnTo>
                </a:path>
              </a:pathLst>
            </a:custGeom>
            <a:ln w="15824">
              <a:solidFill>
                <a:srgbClr val="5E6C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6998" y="994284"/>
              <a:ext cx="321911" cy="32256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356741" y="1181277"/>
              <a:ext cx="26034" cy="26034"/>
            </a:xfrm>
            <a:custGeom>
              <a:avLst/>
              <a:gdLst/>
              <a:ahLst/>
              <a:cxnLst/>
              <a:rect l="l" t="t" r="r" b="b"/>
              <a:pathLst>
                <a:path w="26034" h="26034">
                  <a:moveTo>
                    <a:pt x="18669" y="19837"/>
                  </a:moveTo>
                  <a:lnTo>
                    <a:pt x="17119" y="17094"/>
                  </a:lnTo>
                  <a:lnTo>
                    <a:pt x="15646" y="14808"/>
                  </a:lnTo>
                  <a:lnTo>
                    <a:pt x="14643" y="13944"/>
                  </a:lnTo>
                  <a:lnTo>
                    <a:pt x="14262" y="13614"/>
                  </a:lnTo>
                  <a:lnTo>
                    <a:pt x="16802" y="12319"/>
                  </a:lnTo>
                  <a:lnTo>
                    <a:pt x="16992" y="11696"/>
                  </a:lnTo>
                  <a:lnTo>
                    <a:pt x="17627" y="9702"/>
                  </a:lnTo>
                  <a:lnTo>
                    <a:pt x="17246" y="8128"/>
                  </a:lnTo>
                  <a:lnTo>
                    <a:pt x="17081" y="7467"/>
                  </a:lnTo>
                  <a:lnTo>
                    <a:pt x="15582" y="6108"/>
                  </a:lnTo>
                  <a:lnTo>
                    <a:pt x="14973" y="6032"/>
                  </a:lnTo>
                  <a:lnTo>
                    <a:pt x="14973" y="9867"/>
                  </a:lnTo>
                  <a:lnTo>
                    <a:pt x="14706" y="10934"/>
                  </a:lnTo>
                  <a:lnTo>
                    <a:pt x="13995" y="11518"/>
                  </a:lnTo>
                  <a:lnTo>
                    <a:pt x="11684" y="11696"/>
                  </a:lnTo>
                  <a:lnTo>
                    <a:pt x="9766" y="11696"/>
                  </a:lnTo>
                  <a:lnTo>
                    <a:pt x="9766" y="8128"/>
                  </a:lnTo>
                  <a:lnTo>
                    <a:pt x="11785" y="8128"/>
                  </a:lnTo>
                  <a:lnTo>
                    <a:pt x="13665" y="8178"/>
                  </a:lnTo>
                  <a:lnTo>
                    <a:pt x="14630" y="8712"/>
                  </a:lnTo>
                  <a:lnTo>
                    <a:pt x="14973" y="9867"/>
                  </a:lnTo>
                  <a:lnTo>
                    <a:pt x="14973" y="6032"/>
                  </a:lnTo>
                  <a:lnTo>
                    <a:pt x="12623" y="5727"/>
                  </a:lnTo>
                  <a:lnTo>
                    <a:pt x="7200" y="5727"/>
                  </a:lnTo>
                  <a:lnTo>
                    <a:pt x="7200" y="19837"/>
                  </a:lnTo>
                  <a:lnTo>
                    <a:pt x="9766" y="19837"/>
                  </a:lnTo>
                  <a:lnTo>
                    <a:pt x="9766" y="13944"/>
                  </a:lnTo>
                  <a:lnTo>
                    <a:pt x="10287" y="13944"/>
                  </a:lnTo>
                  <a:lnTo>
                    <a:pt x="11595" y="14109"/>
                  </a:lnTo>
                  <a:lnTo>
                    <a:pt x="12382" y="14706"/>
                  </a:lnTo>
                  <a:lnTo>
                    <a:pt x="13728" y="16764"/>
                  </a:lnTo>
                  <a:lnTo>
                    <a:pt x="15582" y="19837"/>
                  </a:lnTo>
                  <a:lnTo>
                    <a:pt x="18669" y="19837"/>
                  </a:lnTo>
                  <a:close/>
                </a:path>
                <a:path w="26034" h="26034">
                  <a:moveTo>
                    <a:pt x="25755" y="12865"/>
                  </a:moveTo>
                  <a:lnTo>
                    <a:pt x="24739" y="7861"/>
                  </a:lnTo>
                  <a:lnTo>
                    <a:pt x="23914" y="6642"/>
                  </a:lnTo>
                  <a:lnTo>
                    <a:pt x="23914" y="12865"/>
                  </a:lnTo>
                  <a:lnTo>
                    <a:pt x="23037" y="17145"/>
                  </a:lnTo>
                  <a:lnTo>
                    <a:pt x="20688" y="20650"/>
                  </a:lnTo>
                  <a:lnTo>
                    <a:pt x="17183" y="23025"/>
                  </a:lnTo>
                  <a:lnTo>
                    <a:pt x="12877" y="23888"/>
                  </a:lnTo>
                  <a:lnTo>
                    <a:pt x="8585" y="23025"/>
                  </a:lnTo>
                  <a:lnTo>
                    <a:pt x="5080" y="20650"/>
                  </a:lnTo>
                  <a:lnTo>
                    <a:pt x="2730" y="17145"/>
                  </a:lnTo>
                  <a:lnTo>
                    <a:pt x="1854" y="12865"/>
                  </a:lnTo>
                  <a:lnTo>
                    <a:pt x="2730" y="8572"/>
                  </a:lnTo>
                  <a:lnTo>
                    <a:pt x="5080" y="5067"/>
                  </a:lnTo>
                  <a:lnTo>
                    <a:pt x="8585" y="2692"/>
                  </a:lnTo>
                  <a:lnTo>
                    <a:pt x="12877" y="1816"/>
                  </a:lnTo>
                  <a:lnTo>
                    <a:pt x="17183" y="2692"/>
                  </a:lnTo>
                  <a:lnTo>
                    <a:pt x="20688" y="5067"/>
                  </a:lnTo>
                  <a:lnTo>
                    <a:pt x="23037" y="8572"/>
                  </a:lnTo>
                  <a:lnTo>
                    <a:pt x="23914" y="12865"/>
                  </a:lnTo>
                  <a:lnTo>
                    <a:pt x="23914" y="6642"/>
                  </a:lnTo>
                  <a:lnTo>
                    <a:pt x="21971" y="3771"/>
                  </a:lnTo>
                  <a:lnTo>
                    <a:pt x="19088" y="1816"/>
                  </a:lnTo>
                  <a:lnTo>
                    <a:pt x="17881" y="1016"/>
                  </a:lnTo>
                  <a:lnTo>
                    <a:pt x="12877" y="0"/>
                  </a:lnTo>
                  <a:lnTo>
                    <a:pt x="7874" y="1016"/>
                  </a:lnTo>
                  <a:lnTo>
                    <a:pt x="3771" y="3771"/>
                  </a:lnTo>
                  <a:lnTo>
                    <a:pt x="1016" y="7861"/>
                  </a:lnTo>
                  <a:lnTo>
                    <a:pt x="0" y="12865"/>
                  </a:lnTo>
                  <a:lnTo>
                    <a:pt x="1016" y="17868"/>
                  </a:lnTo>
                  <a:lnTo>
                    <a:pt x="3771" y="21971"/>
                  </a:lnTo>
                  <a:lnTo>
                    <a:pt x="7874" y="24726"/>
                  </a:lnTo>
                  <a:lnTo>
                    <a:pt x="12877" y="25742"/>
                  </a:lnTo>
                  <a:lnTo>
                    <a:pt x="17881" y="24726"/>
                  </a:lnTo>
                  <a:lnTo>
                    <a:pt x="19138" y="23888"/>
                  </a:lnTo>
                  <a:lnTo>
                    <a:pt x="21971" y="21971"/>
                  </a:lnTo>
                  <a:lnTo>
                    <a:pt x="24739" y="17868"/>
                  </a:lnTo>
                  <a:lnTo>
                    <a:pt x="25755" y="12865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821925" y="1030874"/>
            <a:ext cx="574675" cy="2654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2500"/>
              </a:lnSpc>
              <a:spcBef>
                <a:spcPts val="95"/>
              </a:spcBef>
            </a:pPr>
            <a:r>
              <a:rPr sz="700" b="1" spc="15" dirty="0">
                <a:solidFill>
                  <a:srgbClr val="231F20"/>
                </a:solidFill>
                <a:latin typeface="Times New Roman"/>
                <a:cs typeface="Times New Roman"/>
              </a:rPr>
              <a:t>RV</a:t>
            </a:r>
            <a:r>
              <a:rPr sz="700" b="1" spc="-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700" b="1" spc="5" dirty="0">
                <a:solidFill>
                  <a:srgbClr val="231F20"/>
                </a:solidFill>
                <a:latin typeface="Times New Roman"/>
                <a:cs typeface="Times New Roman"/>
              </a:rPr>
              <a:t>College</a:t>
            </a:r>
            <a:r>
              <a:rPr sz="700" b="1" spc="-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700" b="1" spc="10" dirty="0">
                <a:solidFill>
                  <a:srgbClr val="231F20"/>
                </a:solidFill>
                <a:latin typeface="Times New Roman"/>
                <a:cs typeface="Times New Roman"/>
              </a:rPr>
              <a:t>of </a:t>
            </a:r>
            <a:r>
              <a:rPr sz="700" b="1" spc="-16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700" b="1" spc="5" dirty="0">
                <a:solidFill>
                  <a:srgbClr val="231F20"/>
                </a:solidFill>
                <a:latin typeface="Times New Roman"/>
                <a:cs typeface="Times New Roman"/>
              </a:rPr>
              <a:t>Engineering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37611" y="1024339"/>
            <a:ext cx="1256030" cy="192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15" dirty="0">
                <a:solidFill>
                  <a:srgbClr val="422C75"/>
                </a:solidFill>
                <a:latin typeface="Times New Roman"/>
                <a:cs typeface="Times New Roman"/>
              </a:rPr>
              <a:t>Go,</a:t>
            </a:r>
            <a:r>
              <a:rPr sz="1100" i="1" spc="-20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1100" i="1" spc="5" dirty="0">
                <a:solidFill>
                  <a:srgbClr val="422C75"/>
                </a:solidFill>
                <a:latin typeface="Times New Roman"/>
                <a:cs typeface="Times New Roman"/>
              </a:rPr>
              <a:t>change</a:t>
            </a:r>
            <a:r>
              <a:rPr sz="1100" i="1" spc="-15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1100" i="1" spc="25" dirty="0">
                <a:solidFill>
                  <a:srgbClr val="422C75"/>
                </a:solidFill>
                <a:latin typeface="Times New Roman"/>
                <a:cs typeface="Times New Roman"/>
              </a:rPr>
              <a:t>the</a:t>
            </a:r>
            <a:r>
              <a:rPr sz="1100" i="1" spc="-20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1100" i="1" spc="10" dirty="0">
                <a:solidFill>
                  <a:srgbClr val="422C75"/>
                </a:solidFill>
                <a:latin typeface="Times New Roman"/>
                <a:cs typeface="Times New Roman"/>
              </a:rPr>
              <a:t>world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548" y="857069"/>
            <a:ext cx="9137650" cy="5884545"/>
          </a:xfrm>
          <a:custGeom>
            <a:avLst/>
            <a:gdLst/>
            <a:ahLst/>
            <a:cxnLst/>
            <a:rect l="l" t="t" r="r" b="b"/>
            <a:pathLst>
              <a:path w="9137650" h="5884545">
                <a:moveTo>
                  <a:pt x="0" y="0"/>
                </a:moveTo>
                <a:lnTo>
                  <a:pt x="9137450" y="0"/>
                </a:lnTo>
              </a:path>
              <a:path w="9137650" h="5884545">
                <a:moveTo>
                  <a:pt x="9137450" y="5884297"/>
                </a:moveTo>
                <a:lnTo>
                  <a:pt x="0" y="5884297"/>
                </a:lnTo>
                <a:lnTo>
                  <a:pt x="0" y="0"/>
                </a:lnTo>
              </a:path>
            </a:pathLst>
          </a:custGeom>
          <a:ln w="76299">
            <a:solidFill>
              <a:srgbClr val="0058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9574" y="1547455"/>
            <a:ext cx="8986520" cy="4788535"/>
          </a:xfrm>
          <a:prstGeom prst="rect">
            <a:avLst/>
          </a:prstGeom>
        </p:spPr>
        <p:txBody>
          <a:bodyPr vert="horz" wrap="square" lIns="0" tIns="1720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5"/>
              </a:spcBef>
            </a:pP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FORMATTED</a:t>
            </a:r>
            <a:r>
              <a:rPr sz="2000" b="1" u="heavy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INPUT</a:t>
            </a:r>
            <a:r>
              <a:rPr sz="2000" b="1" u="heavy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AND</a:t>
            </a:r>
            <a:r>
              <a:rPr sz="2000" b="1" u="heavy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OUTPUT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35"/>
              </a:spcBef>
            </a:pPr>
            <a:r>
              <a:rPr sz="1800" b="1" spc="-5" dirty="0">
                <a:latin typeface="Times New Roman"/>
                <a:cs typeface="Times New Roman"/>
              </a:rPr>
              <a:t>Input</a:t>
            </a:r>
            <a:r>
              <a:rPr sz="1800" b="1" spc="-2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Function</a:t>
            </a:r>
            <a:r>
              <a:rPr sz="1800" b="1" spc="-2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scanf</a:t>
            </a:r>
            <a:r>
              <a:rPr sz="1800" b="1" spc="-2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()</a:t>
            </a:r>
            <a:r>
              <a:rPr sz="1800" b="1" spc="-1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  <a:p>
            <a:pPr marL="12700" marR="5080">
              <a:lnSpc>
                <a:spcPct val="115700"/>
              </a:lnSpc>
              <a:spcBef>
                <a:spcPts val="800"/>
              </a:spcBef>
            </a:pP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dirty="0">
                <a:latin typeface="Times New Roman"/>
                <a:cs typeface="Times New Roman"/>
              </a:rPr>
              <a:t> function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scanf()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r>
              <a:rPr sz="1800" dirty="0">
                <a:latin typeface="Times New Roman"/>
                <a:cs typeface="Times New Roman"/>
              </a:rPr>
              <a:t> used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to</a:t>
            </a:r>
            <a:r>
              <a:rPr sz="1800" dirty="0">
                <a:latin typeface="Times New Roman"/>
                <a:cs typeface="Times New Roman"/>
              </a:rPr>
              <a:t> read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data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into</a:t>
            </a:r>
            <a:r>
              <a:rPr sz="1800" dirty="0">
                <a:latin typeface="Times New Roman"/>
                <a:cs typeface="Times New Roman"/>
              </a:rPr>
              <a:t> variables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from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standard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input,</a:t>
            </a:r>
            <a:r>
              <a:rPr sz="1800" dirty="0">
                <a:latin typeface="Times New Roman"/>
                <a:cs typeface="Times New Roman"/>
              </a:rPr>
              <a:t> namely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keyboard.</a:t>
            </a:r>
            <a:r>
              <a:rPr sz="1800" spc="-5" dirty="0">
                <a:latin typeface="Times New Roman"/>
                <a:cs typeface="Times New Roman"/>
              </a:rPr>
              <a:t> The </a:t>
            </a:r>
            <a:r>
              <a:rPr sz="1800" dirty="0">
                <a:latin typeface="Times New Roman"/>
                <a:cs typeface="Times New Roman"/>
              </a:rPr>
              <a:t>general format </a:t>
            </a:r>
            <a:r>
              <a:rPr sz="1800" spc="-5" dirty="0">
                <a:latin typeface="Times New Roman"/>
                <a:cs typeface="Times New Roman"/>
              </a:rPr>
              <a:t>is:</a:t>
            </a:r>
            <a:endParaRPr sz="18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1115"/>
              </a:spcBef>
            </a:pPr>
            <a:r>
              <a:rPr sz="1800" spc="-5" dirty="0">
                <a:latin typeface="Times New Roman"/>
                <a:cs typeface="Times New Roman"/>
              </a:rPr>
              <a:t>scanf(format-string,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var1,var2,………varn)</a:t>
            </a:r>
            <a:endParaRPr sz="1800">
              <a:latin typeface="Times New Roman"/>
              <a:cs typeface="Times New Roman"/>
            </a:endParaRPr>
          </a:p>
          <a:p>
            <a:pPr marL="12700" marR="13970">
              <a:lnSpc>
                <a:spcPct val="115700"/>
              </a:lnSpc>
              <a:spcBef>
                <a:spcPts val="800"/>
              </a:spcBef>
            </a:pPr>
            <a:r>
              <a:rPr sz="1800" spc="-5" dirty="0">
                <a:latin typeface="Times New Roman"/>
                <a:cs typeface="Times New Roman"/>
              </a:rPr>
              <a:t>Where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format-string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gives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information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to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computer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on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type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data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to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stored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in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list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variables var1,var2……varn</a:t>
            </a:r>
            <a:r>
              <a:rPr sz="1800" spc="4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and in </a:t>
            </a:r>
            <a:r>
              <a:rPr sz="1800" dirty="0">
                <a:latin typeface="Times New Roman"/>
                <a:cs typeface="Times New Roman"/>
              </a:rPr>
              <a:t>how</a:t>
            </a:r>
            <a:r>
              <a:rPr sz="1800" spc="-5" dirty="0">
                <a:latin typeface="Times New Roman"/>
                <a:cs typeface="Times New Roman"/>
              </a:rPr>
              <a:t> many columns they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will </a:t>
            </a:r>
            <a:r>
              <a:rPr sz="1800" dirty="0">
                <a:latin typeface="Times New Roman"/>
                <a:cs typeface="Times New Roman"/>
              </a:rPr>
              <a:t>be found.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850">
              <a:latin typeface="Times New Roman"/>
              <a:cs typeface="Times New Roman"/>
            </a:endParaRPr>
          </a:p>
          <a:p>
            <a:pPr marL="927100" marR="5673725" indent="-685800">
              <a:lnSpc>
                <a:spcPct val="152800"/>
              </a:lnSpc>
            </a:pPr>
            <a:r>
              <a:rPr sz="1800" spc="-5" dirty="0">
                <a:latin typeface="Times New Roman"/>
                <a:cs typeface="Times New Roman"/>
              </a:rPr>
              <a:t>For example, in the statement: 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scanf(“%d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%d”,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&amp;p,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&amp;q);</a:t>
            </a:r>
            <a:endParaRPr sz="1800">
              <a:latin typeface="Times New Roman"/>
              <a:cs typeface="Times New Roman"/>
            </a:endParaRPr>
          </a:p>
          <a:p>
            <a:pPr marL="12700" marR="6350">
              <a:lnSpc>
                <a:spcPct val="115700"/>
              </a:lnSpc>
              <a:spcBef>
                <a:spcPts val="800"/>
              </a:spcBef>
              <a:tabLst>
                <a:tab pos="6671945" algn="l"/>
              </a:tabLst>
            </a:pP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spc="7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two</a:t>
            </a:r>
            <a:r>
              <a:rPr sz="1800" spc="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variables</a:t>
            </a:r>
            <a:r>
              <a:rPr sz="1800" spc="7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in</a:t>
            </a:r>
            <a:r>
              <a:rPr sz="1800" spc="8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which</a:t>
            </a:r>
            <a:r>
              <a:rPr sz="1800" spc="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numbers</a:t>
            </a:r>
            <a:r>
              <a:rPr sz="1800" spc="8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are</a:t>
            </a:r>
            <a:r>
              <a:rPr sz="1800" spc="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used</a:t>
            </a:r>
            <a:r>
              <a:rPr sz="1800" spc="8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to</a:t>
            </a:r>
            <a:r>
              <a:rPr sz="1800" spc="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</a:t>
            </a:r>
            <a:r>
              <a:rPr sz="1800" spc="7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stored</a:t>
            </a:r>
            <a:r>
              <a:rPr sz="1800" spc="8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are</a:t>
            </a:r>
            <a:r>
              <a:rPr sz="1800" spc="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</a:t>
            </a:r>
            <a:r>
              <a:rPr sz="1800" spc="8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and</a:t>
            </a:r>
            <a:r>
              <a:rPr sz="1800" spc="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q.	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data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to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stored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are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integers.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 integers will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 </a:t>
            </a:r>
            <a:r>
              <a:rPr sz="1800" spc="-5" dirty="0">
                <a:latin typeface="Times New Roman"/>
                <a:cs typeface="Times New Roman"/>
              </a:rPr>
              <a:t>separated </a:t>
            </a:r>
            <a:r>
              <a:rPr sz="1800" dirty="0">
                <a:latin typeface="Times New Roman"/>
                <a:cs typeface="Times New Roman"/>
              </a:rPr>
              <a:t>by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blank </a:t>
            </a:r>
            <a:r>
              <a:rPr sz="1800" spc="-5" dirty="0">
                <a:latin typeface="Times New Roman"/>
                <a:cs typeface="Times New Roman"/>
              </a:rPr>
              <a:t>in the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data </a:t>
            </a:r>
            <a:r>
              <a:rPr sz="1800" spc="-5" dirty="0">
                <a:latin typeface="Times New Roman"/>
                <a:cs typeface="Times New Roman"/>
              </a:rPr>
              <a:t>typed </a:t>
            </a:r>
            <a:r>
              <a:rPr sz="1800" dirty="0">
                <a:latin typeface="Times New Roman"/>
                <a:cs typeface="Times New Roman"/>
              </a:rPr>
              <a:t>on</a:t>
            </a:r>
            <a:r>
              <a:rPr sz="1800" spc="-5" dirty="0">
                <a:latin typeface="Times New Roman"/>
                <a:cs typeface="Times New Roman"/>
              </a:rPr>
              <a:t> the </a:t>
            </a:r>
            <a:r>
              <a:rPr sz="1800" dirty="0">
                <a:latin typeface="Times New Roman"/>
                <a:cs typeface="Times New Roman"/>
              </a:rPr>
              <a:t>keyboard.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56998" y="994284"/>
            <a:ext cx="8428355" cy="413384"/>
            <a:chOff x="456998" y="994284"/>
            <a:chExt cx="8428355" cy="413384"/>
          </a:xfrm>
        </p:grpSpPr>
        <p:sp>
          <p:nvSpPr>
            <p:cNvPr id="5" name="object 5"/>
            <p:cNvSpPr/>
            <p:nvPr/>
          </p:nvSpPr>
          <p:spPr>
            <a:xfrm>
              <a:off x="458471" y="1399375"/>
              <a:ext cx="8427085" cy="0"/>
            </a:xfrm>
            <a:custGeom>
              <a:avLst/>
              <a:gdLst/>
              <a:ahLst/>
              <a:cxnLst/>
              <a:rect l="l" t="t" r="r" b="b"/>
              <a:pathLst>
                <a:path w="8427085">
                  <a:moveTo>
                    <a:pt x="0" y="0"/>
                  </a:moveTo>
                  <a:lnTo>
                    <a:pt x="8426621" y="0"/>
                  </a:lnTo>
                </a:path>
              </a:pathLst>
            </a:custGeom>
            <a:ln w="15824">
              <a:solidFill>
                <a:srgbClr val="5E6C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6998" y="994284"/>
              <a:ext cx="321911" cy="32256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356741" y="1181277"/>
              <a:ext cx="26034" cy="26034"/>
            </a:xfrm>
            <a:custGeom>
              <a:avLst/>
              <a:gdLst/>
              <a:ahLst/>
              <a:cxnLst/>
              <a:rect l="l" t="t" r="r" b="b"/>
              <a:pathLst>
                <a:path w="26034" h="26034">
                  <a:moveTo>
                    <a:pt x="18669" y="19837"/>
                  </a:moveTo>
                  <a:lnTo>
                    <a:pt x="17119" y="17094"/>
                  </a:lnTo>
                  <a:lnTo>
                    <a:pt x="15646" y="14808"/>
                  </a:lnTo>
                  <a:lnTo>
                    <a:pt x="14643" y="13944"/>
                  </a:lnTo>
                  <a:lnTo>
                    <a:pt x="14262" y="13614"/>
                  </a:lnTo>
                  <a:lnTo>
                    <a:pt x="16802" y="12319"/>
                  </a:lnTo>
                  <a:lnTo>
                    <a:pt x="16992" y="11696"/>
                  </a:lnTo>
                  <a:lnTo>
                    <a:pt x="17627" y="9702"/>
                  </a:lnTo>
                  <a:lnTo>
                    <a:pt x="17246" y="8128"/>
                  </a:lnTo>
                  <a:lnTo>
                    <a:pt x="17081" y="7467"/>
                  </a:lnTo>
                  <a:lnTo>
                    <a:pt x="15582" y="6108"/>
                  </a:lnTo>
                  <a:lnTo>
                    <a:pt x="14973" y="6032"/>
                  </a:lnTo>
                  <a:lnTo>
                    <a:pt x="14973" y="9867"/>
                  </a:lnTo>
                  <a:lnTo>
                    <a:pt x="14706" y="10934"/>
                  </a:lnTo>
                  <a:lnTo>
                    <a:pt x="13995" y="11518"/>
                  </a:lnTo>
                  <a:lnTo>
                    <a:pt x="11684" y="11696"/>
                  </a:lnTo>
                  <a:lnTo>
                    <a:pt x="9766" y="11696"/>
                  </a:lnTo>
                  <a:lnTo>
                    <a:pt x="9766" y="8128"/>
                  </a:lnTo>
                  <a:lnTo>
                    <a:pt x="11785" y="8128"/>
                  </a:lnTo>
                  <a:lnTo>
                    <a:pt x="13665" y="8178"/>
                  </a:lnTo>
                  <a:lnTo>
                    <a:pt x="14630" y="8712"/>
                  </a:lnTo>
                  <a:lnTo>
                    <a:pt x="14973" y="9867"/>
                  </a:lnTo>
                  <a:lnTo>
                    <a:pt x="14973" y="6032"/>
                  </a:lnTo>
                  <a:lnTo>
                    <a:pt x="12623" y="5727"/>
                  </a:lnTo>
                  <a:lnTo>
                    <a:pt x="7200" y="5727"/>
                  </a:lnTo>
                  <a:lnTo>
                    <a:pt x="7200" y="19837"/>
                  </a:lnTo>
                  <a:lnTo>
                    <a:pt x="9766" y="19837"/>
                  </a:lnTo>
                  <a:lnTo>
                    <a:pt x="9766" y="13944"/>
                  </a:lnTo>
                  <a:lnTo>
                    <a:pt x="10287" y="13944"/>
                  </a:lnTo>
                  <a:lnTo>
                    <a:pt x="11595" y="14109"/>
                  </a:lnTo>
                  <a:lnTo>
                    <a:pt x="12382" y="14706"/>
                  </a:lnTo>
                  <a:lnTo>
                    <a:pt x="13728" y="16764"/>
                  </a:lnTo>
                  <a:lnTo>
                    <a:pt x="15582" y="19837"/>
                  </a:lnTo>
                  <a:lnTo>
                    <a:pt x="18669" y="19837"/>
                  </a:lnTo>
                  <a:close/>
                </a:path>
                <a:path w="26034" h="26034">
                  <a:moveTo>
                    <a:pt x="25755" y="12865"/>
                  </a:moveTo>
                  <a:lnTo>
                    <a:pt x="24739" y="7861"/>
                  </a:lnTo>
                  <a:lnTo>
                    <a:pt x="23914" y="6642"/>
                  </a:lnTo>
                  <a:lnTo>
                    <a:pt x="23914" y="12865"/>
                  </a:lnTo>
                  <a:lnTo>
                    <a:pt x="23037" y="17145"/>
                  </a:lnTo>
                  <a:lnTo>
                    <a:pt x="20688" y="20650"/>
                  </a:lnTo>
                  <a:lnTo>
                    <a:pt x="17183" y="23025"/>
                  </a:lnTo>
                  <a:lnTo>
                    <a:pt x="12877" y="23888"/>
                  </a:lnTo>
                  <a:lnTo>
                    <a:pt x="8585" y="23025"/>
                  </a:lnTo>
                  <a:lnTo>
                    <a:pt x="5080" y="20650"/>
                  </a:lnTo>
                  <a:lnTo>
                    <a:pt x="2730" y="17145"/>
                  </a:lnTo>
                  <a:lnTo>
                    <a:pt x="1854" y="12865"/>
                  </a:lnTo>
                  <a:lnTo>
                    <a:pt x="2730" y="8572"/>
                  </a:lnTo>
                  <a:lnTo>
                    <a:pt x="5080" y="5067"/>
                  </a:lnTo>
                  <a:lnTo>
                    <a:pt x="8585" y="2692"/>
                  </a:lnTo>
                  <a:lnTo>
                    <a:pt x="12877" y="1816"/>
                  </a:lnTo>
                  <a:lnTo>
                    <a:pt x="17183" y="2692"/>
                  </a:lnTo>
                  <a:lnTo>
                    <a:pt x="20688" y="5067"/>
                  </a:lnTo>
                  <a:lnTo>
                    <a:pt x="23037" y="8572"/>
                  </a:lnTo>
                  <a:lnTo>
                    <a:pt x="23914" y="12865"/>
                  </a:lnTo>
                  <a:lnTo>
                    <a:pt x="23914" y="6642"/>
                  </a:lnTo>
                  <a:lnTo>
                    <a:pt x="21971" y="3771"/>
                  </a:lnTo>
                  <a:lnTo>
                    <a:pt x="19088" y="1816"/>
                  </a:lnTo>
                  <a:lnTo>
                    <a:pt x="17881" y="1016"/>
                  </a:lnTo>
                  <a:lnTo>
                    <a:pt x="12877" y="0"/>
                  </a:lnTo>
                  <a:lnTo>
                    <a:pt x="7874" y="1016"/>
                  </a:lnTo>
                  <a:lnTo>
                    <a:pt x="3771" y="3771"/>
                  </a:lnTo>
                  <a:lnTo>
                    <a:pt x="1016" y="7861"/>
                  </a:lnTo>
                  <a:lnTo>
                    <a:pt x="0" y="12865"/>
                  </a:lnTo>
                  <a:lnTo>
                    <a:pt x="1016" y="17868"/>
                  </a:lnTo>
                  <a:lnTo>
                    <a:pt x="3771" y="21971"/>
                  </a:lnTo>
                  <a:lnTo>
                    <a:pt x="7874" y="24726"/>
                  </a:lnTo>
                  <a:lnTo>
                    <a:pt x="12877" y="25742"/>
                  </a:lnTo>
                  <a:lnTo>
                    <a:pt x="17881" y="24726"/>
                  </a:lnTo>
                  <a:lnTo>
                    <a:pt x="19138" y="23888"/>
                  </a:lnTo>
                  <a:lnTo>
                    <a:pt x="21971" y="21971"/>
                  </a:lnTo>
                  <a:lnTo>
                    <a:pt x="24739" y="17868"/>
                  </a:lnTo>
                  <a:lnTo>
                    <a:pt x="25755" y="12865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821925" y="1030874"/>
            <a:ext cx="574675" cy="2654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2500"/>
              </a:lnSpc>
              <a:spcBef>
                <a:spcPts val="95"/>
              </a:spcBef>
            </a:pPr>
            <a:r>
              <a:rPr sz="700" b="1" spc="15" dirty="0">
                <a:solidFill>
                  <a:srgbClr val="231F20"/>
                </a:solidFill>
                <a:latin typeface="Times New Roman"/>
                <a:cs typeface="Times New Roman"/>
              </a:rPr>
              <a:t>RV</a:t>
            </a:r>
            <a:r>
              <a:rPr sz="700" b="1" spc="-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700" b="1" spc="5" dirty="0">
                <a:solidFill>
                  <a:srgbClr val="231F20"/>
                </a:solidFill>
                <a:latin typeface="Times New Roman"/>
                <a:cs typeface="Times New Roman"/>
              </a:rPr>
              <a:t>College</a:t>
            </a:r>
            <a:r>
              <a:rPr sz="700" b="1" spc="-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700" b="1" spc="10" dirty="0">
                <a:solidFill>
                  <a:srgbClr val="231F20"/>
                </a:solidFill>
                <a:latin typeface="Times New Roman"/>
                <a:cs typeface="Times New Roman"/>
              </a:rPr>
              <a:t>of </a:t>
            </a:r>
            <a:r>
              <a:rPr sz="700" b="1" spc="-16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700" b="1" spc="5" dirty="0">
                <a:solidFill>
                  <a:srgbClr val="231F20"/>
                </a:solidFill>
                <a:latin typeface="Times New Roman"/>
                <a:cs typeface="Times New Roman"/>
              </a:rPr>
              <a:t>Engineering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37611" y="1024339"/>
            <a:ext cx="1256030" cy="192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15" dirty="0">
                <a:solidFill>
                  <a:srgbClr val="422C75"/>
                </a:solidFill>
                <a:latin typeface="Times New Roman"/>
                <a:cs typeface="Times New Roman"/>
              </a:rPr>
              <a:t>Go,</a:t>
            </a:r>
            <a:r>
              <a:rPr sz="1100" i="1" spc="-20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1100" i="1" spc="5" dirty="0">
                <a:solidFill>
                  <a:srgbClr val="422C75"/>
                </a:solidFill>
                <a:latin typeface="Times New Roman"/>
                <a:cs typeface="Times New Roman"/>
              </a:rPr>
              <a:t>change</a:t>
            </a:r>
            <a:r>
              <a:rPr sz="1100" i="1" spc="-15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1100" i="1" spc="25" dirty="0">
                <a:solidFill>
                  <a:srgbClr val="422C75"/>
                </a:solidFill>
                <a:latin typeface="Times New Roman"/>
                <a:cs typeface="Times New Roman"/>
              </a:rPr>
              <a:t>the</a:t>
            </a:r>
            <a:r>
              <a:rPr sz="1100" i="1" spc="-20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1100" i="1" spc="10" dirty="0">
                <a:solidFill>
                  <a:srgbClr val="422C75"/>
                </a:solidFill>
                <a:latin typeface="Times New Roman"/>
                <a:cs typeface="Times New Roman"/>
              </a:rPr>
              <a:t>world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548" y="857069"/>
            <a:ext cx="9137650" cy="5144135"/>
          </a:xfrm>
          <a:custGeom>
            <a:avLst/>
            <a:gdLst/>
            <a:ahLst/>
            <a:cxnLst/>
            <a:rect l="l" t="t" r="r" b="b"/>
            <a:pathLst>
              <a:path w="9137650" h="5144135">
                <a:moveTo>
                  <a:pt x="0" y="0"/>
                </a:moveTo>
                <a:lnTo>
                  <a:pt x="9137450" y="0"/>
                </a:lnTo>
              </a:path>
              <a:path w="9137650" h="5144135">
                <a:moveTo>
                  <a:pt x="9137450" y="5143719"/>
                </a:moveTo>
                <a:lnTo>
                  <a:pt x="0" y="5143719"/>
                </a:lnTo>
                <a:lnTo>
                  <a:pt x="0" y="0"/>
                </a:lnTo>
              </a:path>
            </a:pathLst>
          </a:custGeom>
          <a:ln w="76299">
            <a:solidFill>
              <a:srgbClr val="0058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9574" y="1665171"/>
            <a:ext cx="8982710" cy="3381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7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spc="1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scanf</a:t>
            </a:r>
            <a:r>
              <a:rPr sz="1800" spc="1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statement</a:t>
            </a:r>
            <a:r>
              <a:rPr sz="1800" spc="1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causes</a:t>
            </a:r>
            <a:r>
              <a:rPr sz="1800" spc="1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data</a:t>
            </a:r>
            <a:r>
              <a:rPr sz="1800" spc="1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to</a:t>
            </a:r>
            <a:r>
              <a:rPr sz="1800" spc="1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</a:t>
            </a:r>
            <a:r>
              <a:rPr sz="1800" spc="1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read</a:t>
            </a:r>
            <a:r>
              <a:rPr sz="1800" spc="1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from</a:t>
            </a:r>
            <a:r>
              <a:rPr sz="1800" spc="1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one</a:t>
            </a:r>
            <a:r>
              <a:rPr sz="1800" spc="1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or</a:t>
            </a:r>
            <a:r>
              <a:rPr sz="1800" spc="1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more</a:t>
            </a:r>
            <a:r>
              <a:rPr sz="1800" spc="1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lines</a:t>
            </a:r>
            <a:r>
              <a:rPr sz="1800" spc="1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till</a:t>
            </a:r>
            <a:r>
              <a:rPr sz="1800" spc="1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numbers</a:t>
            </a:r>
            <a:r>
              <a:rPr sz="1800" spc="1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are</a:t>
            </a:r>
            <a:r>
              <a:rPr sz="1800" spc="1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stored</a:t>
            </a:r>
            <a:r>
              <a:rPr sz="1800" spc="1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in</a:t>
            </a:r>
            <a:r>
              <a:rPr sz="1800" spc="1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all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specified </a:t>
            </a:r>
            <a:r>
              <a:rPr sz="1800" dirty="0">
                <a:latin typeface="Times New Roman"/>
                <a:cs typeface="Times New Roman"/>
              </a:rPr>
              <a:t>variable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names.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symbol </a:t>
            </a:r>
            <a:r>
              <a:rPr sz="1800" dirty="0">
                <a:latin typeface="Times New Roman"/>
                <a:cs typeface="Times New Roman"/>
              </a:rPr>
              <a:t>&amp;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 </a:t>
            </a:r>
            <a:r>
              <a:rPr sz="1800" dirty="0">
                <a:latin typeface="Times New Roman"/>
                <a:cs typeface="Times New Roman"/>
              </a:rPr>
              <a:t>very </a:t>
            </a:r>
            <a:r>
              <a:rPr sz="1800" spc="-5" dirty="0">
                <a:latin typeface="Times New Roman"/>
                <a:cs typeface="Times New Roman"/>
              </a:rPr>
              <a:t>essential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in </a:t>
            </a:r>
            <a:r>
              <a:rPr sz="1800" dirty="0">
                <a:latin typeface="Times New Roman"/>
                <a:cs typeface="Times New Roman"/>
              </a:rPr>
              <a:t>front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variable name.</a:t>
            </a:r>
            <a:endParaRPr sz="1800">
              <a:latin typeface="Times New Roman"/>
              <a:cs typeface="Times New Roman"/>
            </a:endParaRPr>
          </a:p>
          <a:p>
            <a:pPr marL="12700" marR="5715">
              <a:lnSpc>
                <a:spcPct val="115700"/>
              </a:lnSpc>
              <a:spcBef>
                <a:spcPts val="775"/>
              </a:spcBef>
            </a:pPr>
            <a:r>
              <a:rPr sz="1800" dirty="0">
                <a:latin typeface="Times New Roman"/>
                <a:cs typeface="Times New Roman"/>
              </a:rPr>
              <a:t>If</a:t>
            </a:r>
            <a:r>
              <a:rPr sz="1800" spc="8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some</a:t>
            </a:r>
            <a:r>
              <a:rPr sz="1800" spc="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8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spc="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variables</a:t>
            </a:r>
            <a:r>
              <a:rPr sz="1800" spc="9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in</a:t>
            </a:r>
            <a:r>
              <a:rPr sz="1800" spc="8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spc="9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list</a:t>
            </a:r>
            <a:r>
              <a:rPr sz="1800" spc="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variables</a:t>
            </a:r>
            <a:r>
              <a:rPr sz="1800" spc="9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in</a:t>
            </a:r>
            <a:r>
              <a:rPr sz="1800" spc="8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spc="8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list</a:t>
            </a:r>
            <a:r>
              <a:rPr sz="1800" spc="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variables</a:t>
            </a:r>
            <a:r>
              <a:rPr sz="1800" spc="9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in</a:t>
            </a:r>
            <a:r>
              <a:rPr sz="1800" spc="8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scanf</a:t>
            </a:r>
            <a:r>
              <a:rPr sz="1800" spc="9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are</a:t>
            </a:r>
            <a:r>
              <a:rPr sz="1800" spc="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9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type</a:t>
            </a:r>
            <a:r>
              <a:rPr sz="1800" spc="8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integer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and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some are </a:t>
            </a:r>
            <a:r>
              <a:rPr sz="1800" dirty="0">
                <a:latin typeface="Times New Roman"/>
                <a:cs typeface="Times New Roman"/>
              </a:rPr>
              <a:t>float,</a:t>
            </a:r>
            <a:r>
              <a:rPr sz="1800" spc="-5" dirty="0">
                <a:latin typeface="Times New Roman"/>
                <a:cs typeface="Times New Roman"/>
              </a:rPr>
              <a:t> appropriate </a:t>
            </a:r>
            <a:r>
              <a:rPr sz="1800" dirty="0">
                <a:latin typeface="Times New Roman"/>
                <a:cs typeface="Times New Roman"/>
              </a:rPr>
              <a:t>descriptions </a:t>
            </a:r>
            <a:r>
              <a:rPr sz="1800" spc="-5" dirty="0">
                <a:latin typeface="Times New Roman"/>
                <a:cs typeface="Times New Roman"/>
              </a:rPr>
              <a:t>should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 used </a:t>
            </a:r>
            <a:r>
              <a:rPr sz="1800" spc="-5" dirty="0">
                <a:latin typeface="Times New Roman"/>
                <a:cs typeface="Times New Roman"/>
              </a:rPr>
              <a:t>in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 </a:t>
            </a:r>
            <a:r>
              <a:rPr sz="1800" dirty="0">
                <a:latin typeface="Times New Roman"/>
                <a:cs typeface="Times New Roman"/>
              </a:rPr>
              <a:t>format-string.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15"/>
              </a:spcBef>
            </a:pPr>
            <a:r>
              <a:rPr sz="1800" spc="-5" dirty="0">
                <a:latin typeface="Times New Roman"/>
                <a:cs typeface="Times New Roman"/>
              </a:rPr>
              <a:t>For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example:</a:t>
            </a:r>
            <a:endParaRPr sz="18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1140"/>
              </a:spcBef>
            </a:pPr>
            <a:r>
              <a:rPr sz="1800" spc="-5" dirty="0">
                <a:latin typeface="Times New Roman"/>
                <a:cs typeface="Times New Roman"/>
              </a:rPr>
              <a:t>scanf(“%d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%f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%e”,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&amp;a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,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&amp;b,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&amp;c);</a:t>
            </a:r>
            <a:endParaRPr sz="1800">
              <a:latin typeface="Times New Roman"/>
              <a:cs typeface="Times New Roman"/>
            </a:endParaRPr>
          </a:p>
          <a:p>
            <a:pPr marL="12700" marR="7620">
              <a:lnSpc>
                <a:spcPct val="115700"/>
              </a:lnSpc>
              <a:spcBef>
                <a:spcPts val="800"/>
              </a:spcBef>
            </a:pPr>
            <a:r>
              <a:rPr sz="1800" spc="-5" dirty="0">
                <a:latin typeface="Times New Roman"/>
                <a:cs typeface="Times New Roman"/>
              </a:rPr>
              <a:t>Specifies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that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an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integer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to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stored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in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a,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float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to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stored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in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and</a:t>
            </a:r>
            <a:r>
              <a:rPr sz="1800" spc="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float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written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using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exponent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format </a:t>
            </a:r>
            <a:r>
              <a:rPr sz="1800" spc="-5" dirty="0">
                <a:latin typeface="Times New Roman"/>
                <a:cs typeface="Times New Roman"/>
              </a:rPr>
              <a:t>in c. The appropriate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sample </a:t>
            </a:r>
            <a:r>
              <a:rPr sz="1800" dirty="0">
                <a:latin typeface="Times New Roman"/>
                <a:cs typeface="Times New Roman"/>
              </a:rPr>
              <a:t>data </a:t>
            </a:r>
            <a:r>
              <a:rPr sz="1800" spc="-5" dirty="0">
                <a:latin typeface="Times New Roman"/>
                <a:cs typeface="Times New Roman"/>
              </a:rPr>
              <a:t>line is:</a:t>
            </a:r>
            <a:endParaRPr sz="18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1115"/>
              </a:spcBef>
            </a:pPr>
            <a:r>
              <a:rPr sz="1800" dirty="0">
                <a:latin typeface="Times New Roman"/>
                <a:cs typeface="Times New Roman"/>
              </a:rPr>
              <a:t>485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498.762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6.845e-12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56998" y="994284"/>
            <a:ext cx="8428355" cy="413384"/>
            <a:chOff x="456998" y="994284"/>
            <a:chExt cx="8428355" cy="413384"/>
          </a:xfrm>
        </p:grpSpPr>
        <p:sp>
          <p:nvSpPr>
            <p:cNvPr id="5" name="object 5"/>
            <p:cNvSpPr/>
            <p:nvPr/>
          </p:nvSpPr>
          <p:spPr>
            <a:xfrm>
              <a:off x="458471" y="1399375"/>
              <a:ext cx="8427085" cy="0"/>
            </a:xfrm>
            <a:custGeom>
              <a:avLst/>
              <a:gdLst/>
              <a:ahLst/>
              <a:cxnLst/>
              <a:rect l="l" t="t" r="r" b="b"/>
              <a:pathLst>
                <a:path w="8427085">
                  <a:moveTo>
                    <a:pt x="0" y="0"/>
                  </a:moveTo>
                  <a:lnTo>
                    <a:pt x="8426621" y="0"/>
                  </a:lnTo>
                </a:path>
              </a:pathLst>
            </a:custGeom>
            <a:ln w="15824">
              <a:solidFill>
                <a:srgbClr val="5E6C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6998" y="994284"/>
              <a:ext cx="321911" cy="32256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356741" y="1181277"/>
              <a:ext cx="26034" cy="26034"/>
            </a:xfrm>
            <a:custGeom>
              <a:avLst/>
              <a:gdLst/>
              <a:ahLst/>
              <a:cxnLst/>
              <a:rect l="l" t="t" r="r" b="b"/>
              <a:pathLst>
                <a:path w="26034" h="26034">
                  <a:moveTo>
                    <a:pt x="18669" y="19837"/>
                  </a:moveTo>
                  <a:lnTo>
                    <a:pt x="17119" y="17094"/>
                  </a:lnTo>
                  <a:lnTo>
                    <a:pt x="15646" y="14808"/>
                  </a:lnTo>
                  <a:lnTo>
                    <a:pt x="14643" y="13944"/>
                  </a:lnTo>
                  <a:lnTo>
                    <a:pt x="14262" y="13614"/>
                  </a:lnTo>
                  <a:lnTo>
                    <a:pt x="16802" y="12319"/>
                  </a:lnTo>
                  <a:lnTo>
                    <a:pt x="16992" y="11696"/>
                  </a:lnTo>
                  <a:lnTo>
                    <a:pt x="17627" y="9702"/>
                  </a:lnTo>
                  <a:lnTo>
                    <a:pt x="17246" y="8128"/>
                  </a:lnTo>
                  <a:lnTo>
                    <a:pt x="17081" y="7467"/>
                  </a:lnTo>
                  <a:lnTo>
                    <a:pt x="15582" y="6108"/>
                  </a:lnTo>
                  <a:lnTo>
                    <a:pt x="14973" y="6032"/>
                  </a:lnTo>
                  <a:lnTo>
                    <a:pt x="14973" y="9867"/>
                  </a:lnTo>
                  <a:lnTo>
                    <a:pt x="14706" y="10934"/>
                  </a:lnTo>
                  <a:lnTo>
                    <a:pt x="13995" y="11518"/>
                  </a:lnTo>
                  <a:lnTo>
                    <a:pt x="11684" y="11696"/>
                  </a:lnTo>
                  <a:lnTo>
                    <a:pt x="9766" y="11696"/>
                  </a:lnTo>
                  <a:lnTo>
                    <a:pt x="9766" y="8128"/>
                  </a:lnTo>
                  <a:lnTo>
                    <a:pt x="11785" y="8128"/>
                  </a:lnTo>
                  <a:lnTo>
                    <a:pt x="13665" y="8178"/>
                  </a:lnTo>
                  <a:lnTo>
                    <a:pt x="14630" y="8712"/>
                  </a:lnTo>
                  <a:lnTo>
                    <a:pt x="14973" y="9867"/>
                  </a:lnTo>
                  <a:lnTo>
                    <a:pt x="14973" y="6032"/>
                  </a:lnTo>
                  <a:lnTo>
                    <a:pt x="12623" y="5727"/>
                  </a:lnTo>
                  <a:lnTo>
                    <a:pt x="7200" y="5727"/>
                  </a:lnTo>
                  <a:lnTo>
                    <a:pt x="7200" y="19837"/>
                  </a:lnTo>
                  <a:lnTo>
                    <a:pt x="9766" y="19837"/>
                  </a:lnTo>
                  <a:lnTo>
                    <a:pt x="9766" y="13944"/>
                  </a:lnTo>
                  <a:lnTo>
                    <a:pt x="10287" y="13944"/>
                  </a:lnTo>
                  <a:lnTo>
                    <a:pt x="11595" y="14109"/>
                  </a:lnTo>
                  <a:lnTo>
                    <a:pt x="12382" y="14706"/>
                  </a:lnTo>
                  <a:lnTo>
                    <a:pt x="13728" y="16764"/>
                  </a:lnTo>
                  <a:lnTo>
                    <a:pt x="15582" y="19837"/>
                  </a:lnTo>
                  <a:lnTo>
                    <a:pt x="18669" y="19837"/>
                  </a:lnTo>
                  <a:close/>
                </a:path>
                <a:path w="26034" h="26034">
                  <a:moveTo>
                    <a:pt x="25755" y="12865"/>
                  </a:moveTo>
                  <a:lnTo>
                    <a:pt x="24739" y="7861"/>
                  </a:lnTo>
                  <a:lnTo>
                    <a:pt x="23914" y="6642"/>
                  </a:lnTo>
                  <a:lnTo>
                    <a:pt x="23914" y="12865"/>
                  </a:lnTo>
                  <a:lnTo>
                    <a:pt x="23037" y="17145"/>
                  </a:lnTo>
                  <a:lnTo>
                    <a:pt x="20688" y="20650"/>
                  </a:lnTo>
                  <a:lnTo>
                    <a:pt x="17183" y="23025"/>
                  </a:lnTo>
                  <a:lnTo>
                    <a:pt x="12877" y="23888"/>
                  </a:lnTo>
                  <a:lnTo>
                    <a:pt x="8585" y="23025"/>
                  </a:lnTo>
                  <a:lnTo>
                    <a:pt x="5080" y="20650"/>
                  </a:lnTo>
                  <a:lnTo>
                    <a:pt x="2730" y="17145"/>
                  </a:lnTo>
                  <a:lnTo>
                    <a:pt x="1854" y="12865"/>
                  </a:lnTo>
                  <a:lnTo>
                    <a:pt x="2730" y="8572"/>
                  </a:lnTo>
                  <a:lnTo>
                    <a:pt x="5080" y="5067"/>
                  </a:lnTo>
                  <a:lnTo>
                    <a:pt x="8585" y="2692"/>
                  </a:lnTo>
                  <a:lnTo>
                    <a:pt x="12877" y="1816"/>
                  </a:lnTo>
                  <a:lnTo>
                    <a:pt x="17183" y="2692"/>
                  </a:lnTo>
                  <a:lnTo>
                    <a:pt x="20688" y="5067"/>
                  </a:lnTo>
                  <a:lnTo>
                    <a:pt x="23037" y="8572"/>
                  </a:lnTo>
                  <a:lnTo>
                    <a:pt x="23914" y="12865"/>
                  </a:lnTo>
                  <a:lnTo>
                    <a:pt x="23914" y="6642"/>
                  </a:lnTo>
                  <a:lnTo>
                    <a:pt x="21971" y="3771"/>
                  </a:lnTo>
                  <a:lnTo>
                    <a:pt x="19088" y="1816"/>
                  </a:lnTo>
                  <a:lnTo>
                    <a:pt x="17881" y="1016"/>
                  </a:lnTo>
                  <a:lnTo>
                    <a:pt x="12877" y="0"/>
                  </a:lnTo>
                  <a:lnTo>
                    <a:pt x="7874" y="1016"/>
                  </a:lnTo>
                  <a:lnTo>
                    <a:pt x="3771" y="3771"/>
                  </a:lnTo>
                  <a:lnTo>
                    <a:pt x="1016" y="7861"/>
                  </a:lnTo>
                  <a:lnTo>
                    <a:pt x="0" y="12865"/>
                  </a:lnTo>
                  <a:lnTo>
                    <a:pt x="1016" y="17868"/>
                  </a:lnTo>
                  <a:lnTo>
                    <a:pt x="3771" y="21971"/>
                  </a:lnTo>
                  <a:lnTo>
                    <a:pt x="7874" y="24726"/>
                  </a:lnTo>
                  <a:lnTo>
                    <a:pt x="12877" y="25742"/>
                  </a:lnTo>
                  <a:lnTo>
                    <a:pt x="17881" y="24726"/>
                  </a:lnTo>
                  <a:lnTo>
                    <a:pt x="19138" y="23888"/>
                  </a:lnTo>
                  <a:lnTo>
                    <a:pt x="21971" y="21971"/>
                  </a:lnTo>
                  <a:lnTo>
                    <a:pt x="24739" y="17868"/>
                  </a:lnTo>
                  <a:lnTo>
                    <a:pt x="25755" y="12865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821925" y="1030874"/>
            <a:ext cx="574675" cy="2654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2500"/>
              </a:lnSpc>
              <a:spcBef>
                <a:spcPts val="95"/>
              </a:spcBef>
            </a:pPr>
            <a:r>
              <a:rPr sz="700" b="1" spc="15" dirty="0">
                <a:solidFill>
                  <a:srgbClr val="231F20"/>
                </a:solidFill>
                <a:latin typeface="Times New Roman"/>
                <a:cs typeface="Times New Roman"/>
              </a:rPr>
              <a:t>RV</a:t>
            </a:r>
            <a:r>
              <a:rPr sz="700" b="1" spc="-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700" b="1" spc="5" dirty="0">
                <a:solidFill>
                  <a:srgbClr val="231F20"/>
                </a:solidFill>
                <a:latin typeface="Times New Roman"/>
                <a:cs typeface="Times New Roman"/>
              </a:rPr>
              <a:t>College</a:t>
            </a:r>
            <a:r>
              <a:rPr sz="700" b="1" spc="-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700" b="1" spc="10" dirty="0">
                <a:solidFill>
                  <a:srgbClr val="231F20"/>
                </a:solidFill>
                <a:latin typeface="Times New Roman"/>
                <a:cs typeface="Times New Roman"/>
              </a:rPr>
              <a:t>of </a:t>
            </a:r>
            <a:r>
              <a:rPr sz="700" b="1" spc="-16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700" b="1" spc="5" dirty="0">
                <a:solidFill>
                  <a:srgbClr val="231F20"/>
                </a:solidFill>
                <a:latin typeface="Times New Roman"/>
                <a:cs typeface="Times New Roman"/>
              </a:rPr>
              <a:t>Engineering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37611" y="1024339"/>
            <a:ext cx="1256030" cy="192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15" dirty="0">
                <a:solidFill>
                  <a:srgbClr val="422C75"/>
                </a:solidFill>
                <a:latin typeface="Times New Roman"/>
                <a:cs typeface="Times New Roman"/>
              </a:rPr>
              <a:t>Go,</a:t>
            </a:r>
            <a:r>
              <a:rPr sz="1100" i="1" spc="-20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1100" i="1" spc="5" dirty="0">
                <a:solidFill>
                  <a:srgbClr val="422C75"/>
                </a:solidFill>
                <a:latin typeface="Times New Roman"/>
                <a:cs typeface="Times New Roman"/>
              </a:rPr>
              <a:t>change</a:t>
            </a:r>
            <a:r>
              <a:rPr sz="1100" i="1" spc="-15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1100" i="1" spc="25" dirty="0">
                <a:solidFill>
                  <a:srgbClr val="422C75"/>
                </a:solidFill>
                <a:latin typeface="Times New Roman"/>
                <a:cs typeface="Times New Roman"/>
              </a:rPr>
              <a:t>the</a:t>
            </a:r>
            <a:r>
              <a:rPr sz="1100" i="1" spc="-20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1100" i="1" spc="10" dirty="0">
                <a:solidFill>
                  <a:srgbClr val="422C75"/>
                </a:solidFill>
                <a:latin typeface="Times New Roman"/>
                <a:cs typeface="Times New Roman"/>
              </a:rPr>
              <a:t>world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548" y="857069"/>
            <a:ext cx="9137650" cy="5740400"/>
          </a:xfrm>
          <a:custGeom>
            <a:avLst/>
            <a:gdLst/>
            <a:ahLst/>
            <a:cxnLst/>
            <a:rect l="l" t="t" r="r" b="b"/>
            <a:pathLst>
              <a:path w="9137650" h="5740400">
                <a:moveTo>
                  <a:pt x="0" y="0"/>
                </a:moveTo>
                <a:lnTo>
                  <a:pt x="9137450" y="0"/>
                </a:lnTo>
              </a:path>
              <a:path w="9137650" h="5740400">
                <a:moveTo>
                  <a:pt x="9137450" y="5740282"/>
                </a:moveTo>
                <a:lnTo>
                  <a:pt x="0" y="5740282"/>
                </a:lnTo>
                <a:lnTo>
                  <a:pt x="0" y="0"/>
                </a:lnTo>
              </a:path>
            </a:pathLst>
          </a:custGeom>
          <a:ln w="76299">
            <a:solidFill>
              <a:srgbClr val="0058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9574" y="1708351"/>
            <a:ext cx="8987790" cy="4493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Output</a:t>
            </a:r>
            <a:r>
              <a:rPr sz="1800" b="1" spc="-2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Function</a:t>
            </a:r>
            <a:r>
              <a:rPr sz="1800" b="1" spc="-2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printf</a:t>
            </a:r>
            <a:r>
              <a:rPr sz="1800" b="1" spc="-2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()</a:t>
            </a:r>
            <a:r>
              <a:rPr sz="1800" b="1" spc="-15" dirty="0">
                <a:latin typeface="Times New Roman"/>
                <a:cs typeface="Times New Roman"/>
              </a:rPr>
              <a:t> </a:t>
            </a:r>
            <a:r>
              <a:rPr sz="1800" b="1" spc="5" dirty="0">
                <a:latin typeface="Times New Roman"/>
                <a:cs typeface="Times New Roman"/>
              </a:rPr>
              <a:t>function</a:t>
            </a:r>
            <a:r>
              <a:rPr sz="1800" spc="5" dirty="0"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50">
              <a:latin typeface="Times New Roman"/>
              <a:cs typeface="Times New Roman"/>
            </a:endParaRPr>
          </a:p>
          <a:p>
            <a:pPr marL="241300" marR="5027930" indent="-228600">
              <a:lnSpc>
                <a:spcPct val="152800"/>
              </a:lnSpc>
            </a:pP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general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format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an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output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function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printf(format-string,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var1,var2…..varn);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50">
              <a:latin typeface="Times New Roman"/>
              <a:cs typeface="Times New Roman"/>
            </a:endParaRPr>
          </a:p>
          <a:p>
            <a:pPr marL="12700" marR="5080" algn="just">
              <a:lnSpc>
                <a:spcPct val="114999"/>
              </a:lnSpc>
            </a:pPr>
            <a:r>
              <a:rPr sz="1800" spc="-5" dirty="0">
                <a:latin typeface="Times New Roman"/>
                <a:cs typeface="Times New Roman"/>
              </a:rPr>
              <a:t>Where </a:t>
            </a:r>
            <a:r>
              <a:rPr sz="1800" dirty="0">
                <a:latin typeface="Times New Roman"/>
                <a:cs typeface="Times New Roman"/>
              </a:rPr>
              <a:t>format-string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gives </a:t>
            </a:r>
            <a:r>
              <a:rPr sz="1800" spc="-5" dirty="0">
                <a:latin typeface="Times New Roman"/>
                <a:cs typeface="Times New Roman"/>
              </a:rPr>
              <a:t>information </a:t>
            </a:r>
            <a:r>
              <a:rPr sz="1800" dirty="0">
                <a:latin typeface="Times New Roman"/>
                <a:cs typeface="Times New Roman"/>
              </a:rPr>
              <a:t>on how </a:t>
            </a:r>
            <a:r>
              <a:rPr sz="1800" spc="-5" dirty="0">
                <a:latin typeface="Times New Roman"/>
                <a:cs typeface="Times New Roman"/>
              </a:rPr>
              <a:t>many </a:t>
            </a:r>
            <a:r>
              <a:rPr sz="1800" dirty="0">
                <a:latin typeface="Times New Roman"/>
                <a:cs typeface="Times New Roman"/>
              </a:rPr>
              <a:t>variables </a:t>
            </a:r>
            <a:r>
              <a:rPr sz="1800" spc="-5" dirty="0">
                <a:latin typeface="Times New Roman"/>
                <a:cs typeface="Times New Roman"/>
              </a:rPr>
              <a:t>to expect, what type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5" dirty="0">
                <a:latin typeface="Times New Roman"/>
                <a:cs typeface="Times New Roman"/>
              </a:rPr>
              <a:t>arguments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they are </a:t>
            </a:r>
            <a:r>
              <a:rPr sz="1800" dirty="0">
                <a:latin typeface="Times New Roman"/>
                <a:cs typeface="Times New Roman"/>
              </a:rPr>
              <a:t>, how </a:t>
            </a:r>
            <a:r>
              <a:rPr sz="1800" spc="-5" dirty="0">
                <a:latin typeface="Times New Roman"/>
                <a:cs typeface="Times New Roman"/>
              </a:rPr>
              <a:t>many columns are to </a:t>
            </a:r>
            <a:r>
              <a:rPr sz="1800" dirty="0">
                <a:latin typeface="Times New Roman"/>
                <a:cs typeface="Times New Roman"/>
              </a:rPr>
              <a:t>be reserved for displaying </a:t>
            </a:r>
            <a:r>
              <a:rPr sz="1800" spc="-5" dirty="0">
                <a:latin typeface="Times New Roman"/>
                <a:cs typeface="Times New Roman"/>
              </a:rPr>
              <a:t>them and</a:t>
            </a:r>
            <a:r>
              <a:rPr sz="1800" spc="88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any character string to </a:t>
            </a:r>
            <a:r>
              <a:rPr sz="1800" dirty="0">
                <a:latin typeface="Times New Roman"/>
                <a:cs typeface="Times New Roman"/>
              </a:rPr>
              <a:t> be printed. </a:t>
            </a:r>
            <a:r>
              <a:rPr sz="1800" spc="-5" dirty="0">
                <a:latin typeface="Times New Roman"/>
                <a:cs typeface="Times New Roman"/>
              </a:rPr>
              <a:t>The </a:t>
            </a:r>
            <a:r>
              <a:rPr sz="1800" dirty="0">
                <a:latin typeface="Times New Roman"/>
                <a:cs typeface="Times New Roman"/>
              </a:rPr>
              <a:t>printf() function </a:t>
            </a:r>
            <a:r>
              <a:rPr sz="1800" spc="-5" dirty="0">
                <a:latin typeface="Times New Roman"/>
                <a:cs typeface="Times New Roman"/>
              </a:rPr>
              <a:t>may sometimes </a:t>
            </a:r>
            <a:r>
              <a:rPr sz="1800" dirty="0">
                <a:latin typeface="Times New Roman"/>
                <a:cs typeface="Times New Roman"/>
              </a:rPr>
              <a:t>display only a </a:t>
            </a:r>
            <a:r>
              <a:rPr sz="1800" spc="-5" dirty="0">
                <a:latin typeface="Times New Roman"/>
                <a:cs typeface="Times New Roman"/>
              </a:rPr>
              <a:t>message and </a:t>
            </a:r>
            <a:r>
              <a:rPr sz="1800" dirty="0">
                <a:latin typeface="Times New Roman"/>
                <a:cs typeface="Times New Roman"/>
              </a:rPr>
              <a:t>not </a:t>
            </a:r>
            <a:r>
              <a:rPr sz="1800" spc="-5" dirty="0">
                <a:latin typeface="Times New Roman"/>
                <a:cs typeface="Times New Roman"/>
              </a:rPr>
              <a:t>any </a:t>
            </a:r>
            <a:r>
              <a:rPr sz="1800" dirty="0">
                <a:latin typeface="Times New Roman"/>
                <a:cs typeface="Times New Roman"/>
              </a:rPr>
              <a:t>variable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value.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 </a:t>
            </a:r>
            <a:r>
              <a:rPr sz="1800" spc="-5" dirty="0">
                <a:latin typeface="Times New Roman"/>
                <a:cs typeface="Times New Roman"/>
              </a:rPr>
              <a:t>the </a:t>
            </a:r>
            <a:r>
              <a:rPr sz="1800" dirty="0">
                <a:latin typeface="Times New Roman"/>
                <a:cs typeface="Times New Roman"/>
              </a:rPr>
              <a:t>following </a:t>
            </a:r>
            <a:r>
              <a:rPr sz="1800" spc="-5" dirty="0">
                <a:latin typeface="Times New Roman"/>
                <a:cs typeface="Times New Roman"/>
              </a:rPr>
              <a:t>example:</a:t>
            </a:r>
            <a:endParaRPr sz="1800">
              <a:latin typeface="Times New Roman"/>
              <a:cs typeface="Times New Roman"/>
            </a:endParaRPr>
          </a:p>
          <a:p>
            <a:pPr marL="241300" algn="just">
              <a:lnSpc>
                <a:spcPct val="100000"/>
              </a:lnSpc>
              <a:spcBef>
                <a:spcPts val="1115"/>
              </a:spcBef>
            </a:pPr>
            <a:r>
              <a:rPr sz="1800" dirty="0">
                <a:latin typeface="Times New Roman"/>
                <a:cs typeface="Times New Roman"/>
              </a:rPr>
              <a:t>printf(“Answers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are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given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below”);</a:t>
            </a:r>
            <a:endParaRPr sz="1800">
              <a:latin typeface="Times New Roman"/>
              <a:cs typeface="Times New Roman"/>
            </a:endParaRPr>
          </a:p>
          <a:p>
            <a:pPr marL="241300" marR="11430" algn="just">
              <a:lnSpc>
                <a:spcPct val="115700"/>
              </a:lnSpc>
              <a:spcBef>
                <a:spcPts val="800"/>
              </a:spcBef>
            </a:pPr>
            <a:r>
              <a:rPr sz="1800" dirty="0">
                <a:latin typeface="Times New Roman"/>
                <a:cs typeface="Times New Roman"/>
              </a:rPr>
              <a:t>printf(“Answers </a:t>
            </a:r>
            <a:r>
              <a:rPr sz="1800" spc="-5" dirty="0">
                <a:latin typeface="Times New Roman"/>
                <a:cs typeface="Times New Roman"/>
              </a:rPr>
              <a:t>are </a:t>
            </a:r>
            <a:r>
              <a:rPr sz="1800" dirty="0">
                <a:latin typeface="Times New Roman"/>
                <a:cs typeface="Times New Roman"/>
              </a:rPr>
              <a:t>given below\n”); - In </a:t>
            </a:r>
            <a:r>
              <a:rPr sz="1800" spc="-5" dirty="0">
                <a:latin typeface="Times New Roman"/>
                <a:cs typeface="Times New Roman"/>
              </a:rPr>
              <a:t>this string the symbol \n commands that the cursor 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should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advance to the </a:t>
            </a:r>
            <a:r>
              <a:rPr sz="1800" dirty="0">
                <a:latin typeface="Times New Roman"/>
                <a:cs typeface="Times New Roman"/>
              </a:rPr>
              <a:t>beginning of</a:t>
            </a:r>
            <a:r>
              <a:rPr sz="1800" spc="-5" dirty="0">
                <a:latin typeface="Times New Roman"/>
                <a:cs typeface="Times New Roman"/>
              </a:rPr>
              <a:t> the </a:t>
            </a:r>
            <a:r>
              <a:rPr sz="1800" dirty="0">
                <a:latin typeface="Times New Roman"/>
                <a:cs typeface="Times New Roman"/>
              </a:rPr>
              <a:t>next </a:t>
            </a:r>
            <a:r>
              <a:rPr sz="1800" spc="-5" dirty="0">
                <a:latin typeface="Times New Roman"/>
                <a:cs typeface="Times New Roman"/>
              </a:rPr>
              <a:t>line.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56998" y="994284"/>
            <a:ext cx="8428355" cy="413384"/>
            <a:chOff x="456998" y="994284"/>
            <a:chExt cx="8428355" cy="413384"/>
          </a:xfrm>
        </p:grpSpPr>
        <p:sp>
          <p:nvSpPr>
            <p:cNvPr id="5" name="object 5"/>
            <p:cNvSpPr/>
            <p:nvPr/>
          </p:nvSpPr>
          <p:spPr>
            <a:xfrm>
              <a:off x="458471" y="1399375"/>
              <a:ext cx="8427085" cy="0"/>
            </a:xfrm>
            <a:custGeom>
              <a:avLst/>
              <a:gdLst/>
              <a:ahLst/>
              <a:cxnLst/>
              <a:rect l="l" t="t" r="r" b="b"/>
              <a:pathLst>
                <a:path w="8427085">
                  <a:moveTo>
                    <a:pt x="0" y="0"/>
                  </a:moveTo>
                  <a:lnTo>
                    <a:pt x="8426621" y="0"/>
                  </a:lnTo>
                </a:path>
              </a:pathLst>
            </a:custGeom>
            <a:ln w="15824">
              <a:solidFill>
                <a:srgbClr val="5E6C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6998" y="994284"/>
              <a:ext cx="321911" cy="32256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356741" y="1181277"/>
              <a:ext cx="26034" cy="26034"/>
            </a:xfrm>
            <a:custGeom>
              <a:avLst/>
              <a:gdLst/>
              <a:ahLst/>
              <a:cxnLst/>
              <a:rect l="l" t="t" r="r" b="b"/>
              <a:pathLst>
                <a:path w="26034" h="26034">
                  <a:moveTo>
                    <a:pt x="18669" y="19837"/>
                  </a:moveTo>
                  <a:lnTo>
                    <a:pt x="17119" y="17094"/>
                  </a:lnTo>
                  <a:lnTo>
                    <a:pt x="15646" y="14808"/>
                  </a:lnTo>
                  <a:lnTo>
                    <a:pt x="14643" y="13944"/>
                  </a:lnTo>
                  <a:lnTo>
                    <a:pt x="14262" y="13614"/>
                  </a:lnTo>
                  <a:lnTo>
                    <a:pt x="16802" y="12319"/>
                  </a:lnTo>
                  <a:lnTo>
                    <a:pt x="16992" y="11696"/>
                  </a:lnTo>
                  <a:lnTo>
                    <a:pt x="17627" y="9702"/>
                  </a:lnTo>
                  <a:lnTo>
                    <a:pt x="17246" y="8128"/>
                  </a:lnTo>
                  <a:lnTo>
                    <a:pt x="17081" y="7467"/>
                  </a:lnTo>
                  <a:lnTo>
                    <a:pt x="15582" y="6108"/>
                  </a:lnTo>
                  <a:lnTo>
                    <a:pt x="14973" y="6032"/>
                  </a:lnTo>
                  <a:lnTo>
                    <a:pt x="14973" y="9867"/>
                  </a:lnTo>
                  <a:lnTo>
                    <a:pt x="14706" y="10934"/>
                  </a:lnTo>
                  <a:lnTo>
                    <a:pt x="13995" y="11518"/>
                  </a:lnTo>
                  <a:lnTo>
                    <a:pt x="11684" y="11696"/>
                  </a:lnTo>
                  <a:lnTo>
                    <a:pt x="9766" y="11696"/>
                  </a:lnTo>
                  <a:lnTo>
                    <a:pt x="9766" y="8128"/>
                  </a:lnTo>
                  <a:lnTo>
                    <a:pt x="11785" y="8128"/>
                  </a:lnTo>
                  <a:lnTo>
                    <a:pt x="13665" y="8178"/>
                  </a:lnTo>
                  <a:lnTo>
                    <a:pt x="14630" y="8712"/>
                  </a:lnTo>
                  <a:lnTo>
                    <a:pt x="14973" y="9867"/>
                  </a:lnTo>
                  <a:lnTo>
                    <a:pt x="14973" y="6032"/>
                  </a:lnTo>
                  <a:lnTo>
                    <a:pt x="12623" y="5727"/>
                  </a:lnTo>
                  <a:lnTo>
                    <a:pt x="7200" y="5727"/>
                  </a:lnTo>
                  <a:lnTo>
                    <a:pt x="7200" y="19837"/>
                  </a:lnTo>
                  <a:lnTo>
                    <a:pt x="9766" y="19837"/>
                  </a:lnTo>
                  <a:lnTo>
                    <a:pt x="9766" y="13944"/>
                  </a:lnTo>
                  <a:lnTo>
                    <a:pt x="10287" y="13944"/>
                  </a:lnTo>
                  <a:lnTo>
                    <a:pt x="11595" y="14109"/>
                  </a:lnTo>
                  <a:lnTo>
                    <a:pt x="12382" y="14706"/>
                  </a:lnTo>
                  <a:lnTo>
                    <a:pt x="13728" y="16764"/>
                  </a:lnTo>
                  <a:lnTo>
                    <a:pt x="15582" y="19837"/>
                  </a:lnTo>
                  <a:lnTo>
                    <a:pt x="18669" y="19837"/>
                  </a:lnTo>
                  <a:close/>
                </a:path>
                <a:path w="26034" h="26034">
                  <a:moveTo>
                    <a:pt x="25755" y="12865"/>
                  </a:moveTo>
                  <a:lnTo>
                    <a:pt x="24739" y="7861"/>
                  </a:lnTo>
                  <a:lnTo>
                    <a:pt x="23914" y="6642"/>
                  </a:lnTo>
                  <a:lnTo>
                    <a:pt x="23914" y="12865"/>
                  </a:lnTo>
                  <a:lnTo>
                    <a:pt x="23037" y="17145"/>
                  </a:lnTo>
                  <a:lnTo>
                    <a:pt x="20688" y="20650"/>
                  </a:lnTo>
                  <a:lnTo>
                    <a:pt x="17183" y="23025"/>
                  </a:lnTo>
                  <a:lnTo>
                    <a:pt x="12877" y="23888"/>
                  </a:lnTo>
                  <a:lnTo>
                    <a:pt x="8585" y="23025"/>
                  </a:lnTo>
                  <a:lnTo>
                    <a:pt x="5080" y="20650"/>
                  </a:lnTo>
                  <a:lnTo>
                    <a:pt x="2730" y="17145"/>
                  </a:lnTo>
                  <a:lnTo>
                    <a:pt x="1854" y="12865"/>
                  </a:lnTo>
                  <a:lnTo>
                    <a:pt x="2730" y="8572"/>
                  </a:lnTo>
                  <a:lnTo>
                    <a:pt x="5080" y="5067"/>
                  </a:lnTo>
                  <a:lnTo>
                    <a:pt x="8585" y="2692"/>
                  </a:lnTo>
                  <a:lnTo>
                    <a:pt x="12877" y="1816"/>
                  </a:lnTo>
                  <a:lnTo>
                    <a:pt x="17183" y="2692"/>
                  </a:lnTo>
                  <a:lnTo>
                    <a:pt x="20688" y="5067"/>
                  </a:lnTo>
                  <a:lnTo>
                    <a:pt x="23037" y="8572"/>
                  </a:lnTo>
                  <a:lnTo>
                    <a:pt x="23914" y="12865"/>
                  </a:lnTo>
                  <a:lnTo>
                    <a:pt x="23914" y="6642"/>
                  </a:lnTo>
                  <a:lnTo>
                    <a:pt x="21971" y="3771"/>
                  </a:lnTo>
                  <a:lnTo>
                    <a:pt x="19088" y="1816"/>
                  </a:lnTo>
                  <a:lnTo>
                    <a:pt x="17881" y="1016"/>
                  </a:lnTo>
                  <a:lnTo>
                    <a:pt x="12877" y="0"/>
                  </a:lnTo>
                  <a:lnTo>
                    <a:pt x="7874" y="1016"/>
                  </a:lnTo>
                  <a:lnTo>
                    <a:pt x="3771" y="3771"/>
                  </a:lnTo>
                  <a:lnTo>
                    <a:pt x="1016" y="7861"/>
                  </a:lnTo>
                  <a:lnTo>
                    <a:pt x="0" y="12865"/>
                  </a:lnTo>
                  <a:lnTo>
                    <a:pt x="1016" y="17868"/>
                  </a:lnTo>
                  <a:lnTo>
                    <a:pt x="3771" y="21971"/>
                  </a:lnTo>
                  <a:lnTo>
                    <a:pt x="7874" y="24726"/>
                  </a:lnTo>
                  <a:lnTo>
                    <a:pt x="12877" y="25742"/>
                  </a:lnTo>
                  <a:lnTo>
                    <a:pt x="17881" y="24726"/>
                  </a:lnTo>
                  <a:lnTo>
                    <a:pt x="19138" y="23888"/>
                  </a:lnTo>
                  <a:lnTo>
                    <a:pt x="21971" y="21971"/>
                  </a:lnTo>
                  <a:lnTo>
                    <a:pt x="24739" y="17868"/>
                  </a:lnTo>
                  <a:lnTo>
                    <a:pt x="25755" y="12865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821925" y="1030874"/>
            <a:ext cx="574675" cy="2654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2500"/>
              </a:lnSpc>
              <a:spcBef>
                <a:spcPts val="95"/>
              </a:spcBef>
            </a:pPr>
            <a:r>
              <a:rPr sz="700" b="1" spc="15" dirty="0">
                <a:solidFill>
                  <a:srgbClr val="231F20"/>
                </a:solidFill>
                <a:latin typeface="Times New Roman"/>
                <a:cs typeface="Times New Roman"/>
              </a:rPr>
              <a:t>RV</a:t>
            </a:r>
            <a:r>
              <a:rPr sz="700" b="1" spc="-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700" b="1" spc="5" dirty="0">
                <a:solidFill>
                  <a:srgbClr val="231F20"/>
                </a:solidFill>
                <a:latin typeface="Times New Roman"/>
                <a:cs typeface="Times New Roman"/>
              </a:rPr>
              <a:t>College</a:t>
            </a:r>
            <a:r>
              <a:rPr sz="700" b="1" spc="-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700" b="1" spc="10" dirty="0">
                <a:solidFill>
                  <a:srgbClr val="231F20"/>
                </a:solidFill>
                <a:latin typeface="Times New Roman"/>
                <a:cs typeface="Times New Roman"/>
              </a:rPr>
              <a:t>of </a:t>
            </a:r>
            <a:r>
              <a:rPr sz="700" b="1" spc="-16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700" b="1" spc="5" dirty="0">
                <a:solidFill>
                  <a:srgbClr val="231F20"/>
                </a:solidFill>
                <a:latin typeface="Times New Roman"/>
                <a:cs typeface="Times New Roman"/>
              </a:rPr>
              <a:t>Engineering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37611" y="1024339"/>
            <a:ext cx="1256030" cy="192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15" dirty="0">
                <a:solidFill>
                  <a:srgbClr val="422C75"/>
                </a:solidFill>
                <a:latin typeface="Times New Roman"/>
                <a:cs typeface="Times New Roman"/>
              </a:rPr>
              <a:t>Go,</a:t>
            </a:r>
            <a:r>
              <a:rPr sz="1100" i="1" spc="-20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1100" i="1" spc="5" dirty="0">
                <a:solidFill>
                  <a:srgbClr val="422C75"/>
                </a:solidFill>
                <a:latin typeface="Times New Roman"/>
                <a:cs typeface="Times New Roman"/>
              </a:rPr>
              <a:t>change</a:t>
            </a:r>
            <a:r>
              <a:rPr sz="1100" i="1" spc="-15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1100" i="1" spc="25" dirty="0">
                <a:solidFill>
                  <a:srgbClr val="422C75"/>
                </a:solidFill>
                <a:latin typeface="Times New Roman"/>
                <a:cs typeface="Times New Roman"/>
              </a:rPr>
              <a:t>the</a:t>
            </a:r>
            <a:r>
              <a:rPr sz="1100" i="1" spc="-20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1100" i="1" spc="10" dirty="0">
                <a:solidFill>
                  <a:srgbClr val="422C75"/>
                </a:solidFill>
                <a:latin typeface="Times New Roman"/>
                <a:cs typeface="Times New Roman"/>
              </a:rPr>
              <a:t>world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548" y="857069"/>
            <a:ext cx="9137650" cy="5144135"/>
          </a:xfrm>
          <a:custGeom>
            <a:avLst/>
            <a:gdLst/>
            <a:ahLst/>
            <a:cxnLst/>
            <a:rect l="l" t="t" r="r" b="b"/>
            <a:pathLst>
              <a:path w="9137650" h="5144135">
                <a:moveTo>
                  <a:pt x="0" y="0"/>
                </a:moveTo>
                <a:lnTo>
                  <a:pt x="9137450" y="0"/>
                </a:lnTo>
              </a:path>
              <a:path w="9137650" h="5144135">
                <a:moveTo>
                  <a:pt x="9137450" y="5143719"/>
                </a:moveTo>
                <a:lnTo>
                  <a:pt x="0" y="5143719"/>
                </a:lnTo>
                <a:lnTo>
                  <a:pt x="0" y="0"/>
                </a:lnTo>
              </a:path>
            </a:pathLst>
          </a:custGeom>
          <a:ln w="76299">
            <a:solidFill>
              <a:srgbClr val="0058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9574" y="1708351"/>
            <a:ext cx="8984615" cy="3655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following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example: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50">
              <a:latin typeface="Times New Roman"/>
              <a:cs typeface="Times New Roman"/>
            </a:endParaRPr>
          </a:p>
          <a:p>
            <a:pPr marL="3116580" algn="just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printf(“Answer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x=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%d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\n”,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x);</a:t>
            </a:r>
            <a:endParaRPr sz="1800">
              <a:latin typeface="Times New Roman"/>
              <a:cs typeface="Times New Roman"/>
            </a:endParaRPr>
          </a:p>
          <a:p>
            <a:pPr marL="12700" marR="6350" algn="just">
              <a:lnSpc>
                <a:spcPct val="115199"/>
              </a:lnSpc>
              <a:spcBef>
                <a:spcPts val="815"/>
              </a:spcBef>
            </a:pPr>
            <a:r>
              <a:rPr sz="1800" dirty="0">
                <a:latin typeface="Times New Roman"/>
                <a:cs typeface="Times New Roman"/>
              </a:rPr>
              <a:t>%d</a:t>
            </a:r>
            <a:r>
              <a:rPr sz="1800" spc="27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specifies</a:t>
            </a:r>
            <a:r>
              <a:rPr sz="1800" spc="2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how</a:t>
            </a:r>
            <a:r>
              <a:rPr sz="1800" spc="27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spc="2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value</a:t>
            </a:r>
            <a:r>
              <a:rPr sz="1800" spc="2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2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x</a:t>
            </a:r>
            <a:r>
              <a:rPr sz="1800" spc="27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r>
              <a:rPr sz="1800" spc="27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to</a:t>
            </a:r>
            <a:r>
              <a:rPr sz="1800" spc="2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</a:t>
            </a:r>
            <a:r>
              <a:rPr sz="1800" spc="2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displayed.</a:t>
            </a:r>
            <a:r>
              <a:rPr sz="1800" spc="2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It</a:t>
            </a:r>
            <a:r>
              <a:rPr sz="1800" spc="27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indicates</a:t>
            </a:r>
            <a:r>
              <a:rPr sz="1800" spc="27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spc="2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x</a:t>
            </a:r>
            <a:r>
              <a:rPr sz="1800" spc="27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r>
              <a:rPr sz="1800" spc="27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to</a:t>
            </a:r>
            <a:r>
              <a:rPr sz="1800" spc="2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</a:t>
            </a:r>
            <a:r>
              <a:rPr sz="1800" spc="2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displayed</a:t>
            </a:r>
            <a:r>
              <a:rPr sz="1800" spc="27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as</a:t>
            </a:r>
            <a:r>
              <a:rPr sz="1800" spc="2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4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decimal </a:t>
            </a:r>
            <a:r>
              <a:rPr sz="1800" spc="-5" dirty="0">
                <a:latin typeface="Times New Roman"/>
                <a:cs typeface="Times New Roman"/>
              </a:rPr>
              <a:t>integer. The </a:t>
            </a:r>
            <a:r>
              <a:rPr sz="1800" dirty="0">
                <a:latin typeface="Times New Roman"/>
                <a:cs typeface="Times New Roman"/>
              </a:rPr>
              <a:t>variable x </a:t>
            </a:r>
            <a:r>
              <a:rPr sz="1800" spc="-5" dirty="0">
                <a:latin typeface="Times New Roman"/>
                <a:cs typeface="Times New Roman"/>
              </a:rPr>
              <a:t>is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5" dirty="0">
                <a:latin typeface="Times New Roman"/>
                <a:cs typeface="Times New Roman"/>
              </a:rPr>
              <a:t>type int. </a:t>
            </a:r>
            <a:r>
              <a:rPr sz="1800" dirty="0">
                <a:latin typeface="Times New Roman"/>
                <a:cs typeface="Times New Roman"/>
              </a:rPr>
              <a:t>%d </a:t>
            </a:r>
            <a:r>
              <a:rPr sz="1800" spc="-5" dirty="0">
                <a:latin typeface="Times New Roman"/>
                <a:cs typeface="Times New Roman"/>
              </a:rPr>
              <a:t>is called the conversion specification and </a:t>
            </a:r>
            <a:r>
              <a:rPr sz="1800" dirty="0">
                <a:latin typeface="Times New Roman"/>
                <a:cs typeface="Times New Roman"/>
              </a:rPr>
              <a:t>d </a:t>
            </a:r>
            <a:r>
              <a:rPr sz="1800" spc="-5" dirty="0">
                <a:latin typeface="Times New Roman"/>
                <a:cs typeface="Times New Roman"/>
              </a:rPr>
              <a:t>the 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conversion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character </a:t>
            </a:r>
            <a:r>
              <a:rPr sz="1800" dirty="0">
                <a:latin typeface="Times New Roman"/>
                <a:cs typeface="Times New Roman"/>
              </a:rPr>
              <a:t>. In </a:t>
            </a:r>
            <a:r>
              <a:rPr sz="1800" spc="-5" dirty="0">
                <a:latin typeface="Times New Roman"/>
                <a:cs typeface="Times New Roman"/>
              </a:rPr>
              <a:t>the example:</a:t>
            </a:r>
            <a:endParaRPr sz="1800">
              <a:latin typeface="Times New Roman"/>
              <a:cs typeface="Times New Roman"/>
            </a:endParaRPr>
          </a:p>
          <a:p>
            <a:pPr marL="3115945" algn="just">
              <a:lnSpc>
                <a:spcPct val="100000"/>
              </a:lnSpc>
              <a:spcBef>
                <a:spcPts val="1115"/>
              </a:spcBef>
            </a:pPr>
            <a:r>
              <a:rPr sz="1800" dirty="0">
                <a:latin typeface="Times New Roman"/>
                <a:cs typeface="Times New Roman"/>
              </a:rPr>
              <a:t>printf(“a=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%d,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b=%f\n”,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a,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b);</a:t>
            </a:r>
            <a:endParaRPr sz="18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15199"/>
              </a:lnSpc>
              <a:spcBef>
                <a:spcPts val="810"/>
              </a:spcBef>
            </a:pPr>
            <a:r>
              <a:rPr sz="1800" spc="-5" dirty="0">
                <a:latin typeface="Times New Roman"/>
                <a:cs typeface="Times New Roman"/>
              </a:rPr>
              <a:t>the </a:t>
            </a:r>
            <a:r>
              <a:rPr sz="1800" dirty="0">
                <a:latin typeface="Times New Roman"/>
                <a:cs typeface="Times New Roman"/>
              </a:rPr>
              <a:t>variable a </a:t>
            </a:r>
            <a:r>
              <a:rPr sz="1800" spc="-5" dirty="0">
                <a:latin typeface="Times New Roman"/>
                <a:cs typeface="Times New Roman"/>
              </a:rPr>
              <a:t>is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5" dirty="0">
                <a:latin typeface="Times New Roman"/>
                <a:cs typeface="Times New Roman"/>
              </a:rPr>
              <a:t>type int and </a:t>
            </a:r>
            <a:r>
              <a:rPr sz="1800" dirty="0">
                <a:latin typeface="Times New Roman"/>
                <a:cs typeface="Times New Roman"/>
              </a:rPr>
              <a:t>b of </a:t>
            </a:r>
            <a:r>
              <a:rPr sz="1800" spc="-5" dirty="0">
                <a:latin typeface="Times New Roman"/>
                <a:cs typeface="Times New Roman"/>
              </a:rPr>
              <a:t>type </a:t>
            </a:r>
            <a:r>
              <a:rPr sz="1800" dirty="0">
                <a:latin typeface="Times New Roman"/>
                <a:cs typeface="Times New Roman"/>
              </a:rPr>
              <a:t>float or double. % d </a:t>
            </a:r>
            <a:r>
              <a:rPr sz="1800" spc="-5" dirty="0">
                <a:latin typeface="Times New Roman"/>
                <a:cs typeface="Times New Roman"/>
              </a:rPr>
              <a:t>specifies that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5" dirty="0">
                <a:latin typeface="Times New Roman"/>
                <a:cs typeface="Times New Roman"/>
              </a:rPr>
              <a:t>is to </a:t>
            </a:r>
            <a:r>
              <a:rPr sz="1800" dirty="0">
                <a:latin typeface="Times New Roman"/>
                <a:cs typeface="Times New Roman"/>
              </a:rPr>
              <a:t>be displayed </a:t>
            </a:r>
            <a:r>
              <a:rPr sz="1800" spc="-5" dirty="0">
                <a:latin typeface="Times New Roman"/>
                <a:cs typeface="Times New Roman"/>
              </a:rPr>
              <a:t>as 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an</a:t>
            </a:r>
            <a:r>
              <a:rPr sz="1800" spc="15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integer</a:t>
            </a:r>
            <a:r>
              <a:rPr sz="1800" spc="15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and</a:t>
            </a:r>
            <a:r>
              <a:rPr sz="1800" spc="1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%f</a:t>
            </a:r>
            <a:r>
              <a:rPr sz="1800" spc="15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specifies</a:t>
            </a:r>
            <a:r>
              <a:rPr sz="1800" spc="16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that,</a:t>
            </a:r>
            <a:r>
              <a:rPr sz="1800" spc="1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</a:t>
            </a:r>
            <a:r>
              <a:rPr sz="1800" spc="16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r>
              <a:rPr sz="1800" spc="15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to</a:t>
            </a:r>
            <a:r>
              <a:rPr sz="1800" spc="1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</a:t>
            </a:r>
            <a:r>
              <a:rPr sz="1800" spc="1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displayed</a:t>
            </a:r>
            <a:r>
              <a:rPr sz="1800" spc="15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as</a:t>
            </a:r>
            <a:r>
              <a:rPr sz="1800" spc="1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1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decimal</a:t>
            </a:r>
            <a:r>
              <a:rPr sz="1800" spc="1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fraction.</a:t>
            </a:r>
            <a:r>
              <a:rPr sz="1800" spc="1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16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this</a:t>
            </a:r>
            <a:r>
              <a:rPr sz="1800" spc="15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example</a:t>
            </a:r>
            <a:r>
              <a:rPr sz="1800" spc="1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%d </a:t>
            </a:r>
            <a:r>
              <a:rPr sz="1800" spc="-4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and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%f </a:t>
            </a:r>
            <a:r>
              <a:rPr sz="1800" spc="-5" dirty="0">
                <a:latin typeface="Times New Roman"/>
                <a:cs typeface="Times New Roman"/>
              </a:rPr>
              <a:t>are conversion specifications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and </a:t>
            </a:r>
            <a:r>
              <a:rPr sz="1800" dirty="0">
                <a:latin typeface="Times New Roman"/>
                <a:cs typeface="Times New Roman"/>
              </a:rPr>
              <a:t>d, f </a:t>
            </a:r>
            <a:r>
              <a:rPr sz="1800" spc="-5" dirty="0">
                <a:latin typeface="Times New Roman"/>
                <a:cs typeface="Times New Roman"/>
              </a:rPr>
              <a:t>are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conversion characters.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56998" y="994284"/>
            <a:ext cx="8428355" cy="413384"/>
            <a:chOff x="456998" y="994284"/>
            <a:chExt cx="8428355" cy="413384"/>
          </a:xfrm>
        </p:grpSpPr>
        <p:sp>
          <p:nvSpPr>
            <p:cNvPr id="5" name="object 5"/>
            <p:cNvSpPr/>
            <p:nvPr/>
          </p:nvSpPr>
          <p:spPr>
            <a:xfrm>
              <a:off x="458471" y="1399375"/>
              <a:ext cx="8427085" cy="0"/>
            </a:xfrm>
            <a:custGeom>
              <a:avLst/>
              <a:gdLst/>
              <a:ahLst/>
              <a:cxnLst/>
              <a:rect l="l" t="t" r="r" b="b"/>
              <a:pathLst>
                <a:path w="8427085">
                  <a:moveTo>
                    <a:pt x="0" y="0"/>
                  </a:moveTo>
                  <a:lnTo>
                    <a:pt x="8426621" y="0"/>
                  </a:lnTo>
                </a:path>
              </a:pathLst>
            </a:custGeom>
            <a:ln w="15824">
              <a:solidFill>
                <a:srgbClr val="5E6C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6998" y="994284"/>
              <a:ext cx="321911" cy="32256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356741" y="1181277"/>
              <a:ext cx="26034" cy="26034"/>
            </a:xfrm>
            <a:custGeom>
              <a:avLst/>
              <a:gdLst/>
              <a:ahLst/>
              <a:cxnLst/>
              <a:rect l="l" t="t" r="r" b="b"/>
              <a:pathLst>
                <a:path w="26034" h="26034">
                  <a:moveTo>
                    <a:pt x="18669" y="19837"/>
                  </a:moveTo>
                  <a:lnTo>
                    <a:pt x="17119" y="17094"/>
                  </a:lnTo>
                  <a:lnTo>
                    <a:pt x="15646" y="14808"/>
                  </a:lnTo>
                  <a:lnTo>
                    <a:pt x="14643" y="13944"/>
                  </a:lnTo>
                  <a:lnTo>
                    <a:pt x="14262" y="13614"/>
                  </a:lnTo>
                  <a:lnTo>
                    <a:pt x="16802" y="12319"/>
                  </a:lnTo>
                  <a:lnTo>
                    <a:pt x="16992" y="11696"/>
                  </a:lnTo>
                  <a:lnTo>
                    <a:pt x="17627" y="9702"/>
                  </a:lnTo>
                  <a:lnTo>
                    <a:pt x="17246" y="8128"/>
                  </a:lnTo>
                  <a:lnTo>
                    <a:pt x="17081" y="7467"/>
                  </a:lnTo>
                  <a:lnTo>
                    <a:pt x="15582" y="6108"/>
                  </a:lnTo>
                  <a:lnTo>
                    <a:pt x="14973" y="6032"/>
                  </a:lnTo>
                  <a:lnTo>
                    <a:pt x="14973" y="9867"/>
                  </a:lnTo>
                  <a:lnTo>
                    <a:pt x="14706" y="10934"/>
                  </a:lnTo>
                  <a:lnTo>
                    <a:pt x="13995" y="11518"/>
                  </a:lnTo>
                  <a:lnTo>
                    <a:pt x="11684" y="11696"/>
                  </a:lnTo>
                  <a:lnTo>
                    <a:pt x="9766" y="11696"/>
                  </a:lnTo>
                  <a:lnTo>
                    <a:pt x="9766" y="8128"/>
                  </a:lnTo>
                  <a:lnTo>
                    <a:pt x="11785" y="8128"/>
                  </a:lnTo>
                  <a:lnTo>
                    <a:pt x="13665" y="8178"/>
                  </a:lnTo>
                  <a:lnTo>
                    <a:pt x="14630" y="8712"/>
                  </a:lnTo>
                  <a:lnTo>
                    <a:pt x="14973" y="9867"/>
                  </a:lnTo>
                  <a:lnTo>
                    <a:pt x="14973" y="6032"/>
                  </a:lnTo>
                  <a:lnTo>
                    <a:pt x="12623" y="5727"/>
                  </a:lnTo>
                  <a:lnTo>
                    <a:pt x="7200" y="5727"/>
                  </a:lnTo>
                  <a:lnTo>
                    <a:pt x="7200" y="19837"/>
                  </a:lnTo>
                  <a:lnTo>
                    <a:pt x="9766" y="19837"/>
                  </a:lnTo>
                  <a:lnTo>
                    <a:pt x="9766" y="13944"/>
                  </a:lnTo>
                  <a:lnTo>
                    <a:pt x="10287" y="13944"/>
                  </a:lnTo>
                  <a:lnTo>
                    <a:pt x="11595" y="14109"/>
                  </a:lnTo>
                  <a:lnTo>
                    <a:pt x="12382" y="14706"/>
                  </a:lnTo>
                  <a:lnTo>
                    <a:pt x="13728" y="16764"/>
                  </a:lnTo>
                  <a:lnTo>
                    <a:pt x="15582" y="19837"/>
                  </a:lnTo>
                  <a:lnTo>
                    <a:pt x="18669" y="19837"/>
                  </a:lnTo>
                  <a:close/>
                </a:path>
                <a:path w="26034" h="26034">
                  <a:moveTo>
                    <a:pt x="25755" y="12865"/>
                  </a:moveTo>
                  <a:lnTo>
                    <a:pt x="24739" y="7861"/>
                  </a:lnTo>
                  <a:lnTo>
                    <a:pt x="23914" y="6642"/>
                  </a:lnTo>
                  <a:lnTo>
                    <a:pt x="23914" y="12865"/>
                  </a:lnTo>
                  <a:lnTo>
                    <a:pt x="23037" y="17145"/>
                  </a:lnTo>
                  <a:lnTo>
                    <a:pt x="20688" y="20650"/>
                  </a:lnTo>
                  <a:lnTo>
                    <a:pt x="17183" y="23025"/>
                  </a:lnTo>
                  <a:lnTo>
                    <a:pt x="12877" y="23888"/>
                  </a:lnTo>
                  <a:lnTo>
                    <a:pt x="8585" y="23025"/>
                  </a:lnTo>
                  <a:lnTo>
                    <a:pt x="5080" y="20650"/>
                  </a:lnTo>
                  <a:lnTo>
                    <a:pt x="2730" y="17145"/>
                  </a:lnTo>
                  <a:lnTo>
                    <a:pt x="1854" y="12865"/>
                  </a:lnTo>
                  <a:lnTo>
                    <a:pt x="2730" y="8572"/>
                  </a:lnTo>
                  <a:lnTo>
                    <a:pt x="5080" y="5067"/>
                  </a:lnTo>
                  <a:lnTo>
                    <a:pt x="8585" y="2692"/>
                  </a:lnTo>
                  <a:lnTo>
                    <a:pt x="12877" y="1816"/>
                  </a:lnTo>
                  <a:lnTo>
                    <a:pt x="17183" y="2692"/>
                  </a:lnTo>
                  <a:lnTo>
                    <a:pt x="20688" y="5067"/>
                  </a:lnTo>
                  <a:lnTo>
                    <a:pt x="23037" y="8572"/>
                  </a:lnTo>
                  <a:lnTo>
                    <a:pt x="23914" y="12865"/>
                  </a:lnTo>
                  <a:lnTo>
                    <a:pt x="23914" y="6642"/>
                  </a:lnTo>
                  <a:lnTo>
                    <a:pt x="21971" y="3771"/>
                  </a:lnTo>
                  <a:lnTo>
                    <a:pt x="19088" y="1816"/>
                  </a:lnTo>
                  <a:lnTo>
                    <a:pt x="17881" y="1016"/>
                  </a:lnTo>
                  <a:lnTo>
                    <a:pt x="12877" y="0"/>
                  </a:lnTo>
                  <a:lnTo>
                    <a:pt x="7874" y="1016"/>
                  </a:lnTo>
                  <a:lnTo>
                    <a:pt x="3771" y="3771"/>
                  </a:lnTo>
                  <a:lnTo>
                    <a:pt x="1016" y="7861"/>
                  </a:lnTo>
                  <a:lnTo>
                    <a:pt x="0" y="12865"/>
                  </a:lnTo>
                  <a:lnTo>
                    <a:pt x="1016" y="17868"/>
                  </a:lnTo>
                  <a:lnTo>
                    <a:pt x="3771" y="21971"/>
                  </a:lnTo>
                  <a:lnTo>
                    <a:pt x="7874" y="24726"/>
                  </a:lnTo>
                  <a:lnTo>
                    <a:pt x="12877" y="25742"/>
                  </a:lnTo>
                  <a:lnTo>
                    <a:pt x="17881" y="24726"/>
                  </a:lnTo>
                  <a:lnTo>
                    <a:pt x="19138" y="23888"/>
                  </a:lnTo>
                  <a:lnTo>
                    <a:pt x="21971" y="21971"/>
                  </a:lnTo>
                  <a:lnTo>
                    <a:pt x="24739" y="17868"/>
                  </a:lnTo>
                  <a:lnTo>
                    <a:pt x="25755" y="12865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821925" y="1030874"/>
            <a:ext cx="574675" cy="2654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2500"/>
              </a:lnSpc>
              <a:spcBef>
                <a:spcPts val="95"/>
              </a:spcBef>
            </a:pPr>
            <a:r>
              <a:rPr sz="700" b="1" spc="15" dirty="0">
                <a:solidFill>
                  <a:srgbClr val="231F20"/>
                </a:solidFill>
                <a:latin typeface="Times New Roman"/>
                <a:cs typeface="Times New Roman"/>
              </a:rPr>
              <a:t>RV</a:t>
            </a:r>
            <a:r>
              <a:rPr sz="700" b="1" spc="-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700" b="1" spc="5" dirty="0">
                <a:solidFill>
                  <a:srgbClr val="231F20"/>
                </a:solidFill>
                <a:latin typeface="Times New Roman"/>
                <a:cs typeface="Times New Roman"/>
              </a:rPr>
              <a:t>College</a:t>
            </a:r>
            <a:r>
              <a:rPr sz="700" b="1" spc="-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700" b="1" spc="10" dirty="0">
                <a:solidFill>
                  <a:srgbClr val="231F20"/>
                </a:solidFill>
                <a:latin typeface="Times New Roman"/>
                <a:cs typeface="Times New Roman"/>
              </a:rPr>
              <a:t>of </a:t>
            </a:r>
            <a:r>
              <a:rPr sz="700" b="1" spc="-16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700" b="1" spc="5" dirty="0">
                <a:solidFill>
                  <a:srgbClr val="231F20"/>
                </a:solidFill>
                <a:latin typeface="Times New Roman"/>
                <a:cs typeface="Times New Roman"/>
              </a:rPr>
              <a:t>Engineering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37611" y="1024339"/>
            <a:ext cx="1256030" cy="192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15" dirty="0">
                <a:solidFill>
                  <a:srgbClr val="422C75"/>
                </a:solidFill>
                <a:latin typeface="Times New Roman"/>
                <a:cs typeface="Times New Roman"/>
              </a:rPr>
              <a:t>Go,</a:t>
            </a:r>
            <a:r>
              <a:rPr sz="1100" i="1" spc="-20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1100" i="1" spc="5" dirty="0">
                <a:solidFill>
                  <a:srgbClr val="422C75"/>
                </a:solidFill>
                <a:latin typeface="Times New Roman"/>
                <a:cs typeface="Times New Roman"/>
              </a:rPr>
              <a:t>change</a:t>
            </a:r>
            <a:r>
              <a:rPr sz="1100" i="1" spc="-15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1100" i="1" spc="25" dirty="0">
                <a:solidFill>
                  <a:srgbClr val="422C75"/>
                </a:solidFill>
                <a:latin typeface="Times New Roman"/>
                <a:cs typeface="Times New Roman"/>
              </a:rPr>
              <a:t>the</a:t>
            </a:r>
            <a:r>
              <a:rPr sz="1100" i="1" spc="-20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1100" i="1" spc="10" dirty="0">
                <a:solidFill>
                  <a:srgbClr val="422C75"/>
                </a:solidFill>
                <a:latin typeface="Times New Roman"/>
                <a:cs typeface="Times New Roman"/>
              </a:rPr>
              <a:t>world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962" y="274638"/>
            <a:ext cx="9044305" cy="6583680"/>
          </a:xfrm>
          <a:custGeom>
            <a:avLst/>
            <a:gdLst/>
            <a:ahLst/>
            <a:cxnLst/>
            <a:rect l="l" t="t" r="r" b="b"/>
            <a:pathLst>
              <a:path w="9044305" h="6583680">
                <a:moveTo>
                  <a:pt x="0" y="0"/>
                </a:moveTo>
                <a:lnTo>
                  <a:pt x="9044037" y="0"/>
                </a:lnTo>
              </a:path>
              <a:path w="9044305" h="6583680">
                <a:moveTo>
                  <a:pt x="0" y="6583361"/>
                </a:moveTo>
                <a:lnTo>
                  <a:pt x="0" y="0"/>
                </a:lnTo>
              </a:path>
            </a:pathLst>
          </a:custGeom>
          <a:ln w="76299">
            <a:solidFill>
              <a:srgbClr val="0058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72987" y="1400239"/>
            <a:ext cx="5009515" cy="5473700"/>
          </a:xfrm>
          <a:prstGeom prst="rect">
            <a:avLst/>
          </a:prstGeom>
        </p:spPr>
        <p:txBody>
          <a:bodyPr vert="horz" wrap="square" lIns="0" tIns="157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40"/>
              </a:spcBef>
            </a:pPr>
            <a:r>
              <a:rPr sz="1800" b="1" spc="-5" dirty="0">
                <a:latin typeface="Times New Roman"/>
                <a:cs typeface="Times New Roman"/>
              </a:rPr>
              <a:t>Example</a:t>
            </a:r>
            <a:r>
              <a:rPr sz="1800" b="1" spc="-1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to</a:t>
            </a:r>
            <a:r>
              <a:rPr sz="1800" b="1" spc="-1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indicate</a:t>
            </a:r>
            <a:r>
              <a:rPr sz="1800" b="1" spc="-1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how</a:t>
            </a:r>
            <a:r>
              <a:rPr sz="1800" b="1" spc="-1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printf</a:t>
            </a:r>
            <a:r>
              <a:rPr sz="1800" b="1" spc="-1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()</a:t>
            </a:r>
            <a:r>
              <a:rPr sz="1800" b="1" spc="-1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displays</a:t>
            </a:r>
            <a:r>
              <a:rPr sz="1800" b="1" spc="-1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answers.</a:t>
            </a:r>
            <a:endParaRPr sz="1800">
              <a:latin typeface="Times New Roman"/>
              <a:cs typeface="Times New Roman"/>
            </a:endParaRPr>
          </a:p>
          <a:p>
            <a:pPr marL="12700" marR="2089150">
              <a:lnSpc>
                <a:spcPct val="152800"/>
              </a:lnSpc>
            </a:pPr>
            <a:r>
              <a:rPr sz="1800" spc="-5" dirty="0">
                <a:latin typeface="Times New Roman"/>
                <a:cs typeface="Times New Roman"/>
              </a:rPr>
              <a:t>/*Program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illustrating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printf()*/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#</a:t>
            </a:r>
            <a:r>
              <a:rPr sz="1800" spc="-5" dirty="0">
                <a:latin typeface="Times New Roman"/>
                <a:cs typeface="Times New Roman"/>
              </a:rPr>
              <a:t> include&lt;stdio.h&gt;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sz="1800" spc="-5" dirty="0">
                <a:latin typeface="Times New Roman"/>
                <a:cs typeface="Times New Roman"/>
              </a:rPr>
              <a:t>main()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sz="1800" dirty="0">
                <a:latin typeface="Times New Roman"/>
                <a:cs typeface="Times New Roman"/>
              </a:rPr>
              <a:t>{</a:t>
            </a:r>
            <a:endParaRPr sz="18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1140"/>
              </a:spcBef>
            </a:pPr>
            <a:r>
              <a:rPr sz="1800" spc="-5" dirty="0">
                <a:latin typeface="Times New Roman"/>
                <a:cs typeface="Times New Roman"/>
              </a:rPr>
              <a:t>int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a=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45,</a:t>
            </a:r>
            <a:r>
              <a:rPr sz="1800" spc="4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b=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67</a:t>
            </a:r>
            <a:endParaRPr sz="1800">
              <a:latin typeface="Times New Roman"/>
              <a:cs typeface="Times New Roman"/>
            </a:endParaRPr>
          </a:p>
          <a:p>
            <a:pPr marL="469900" marR="1941195">
              <a:lnSpc>
                <a:spcPct val="152800"/>
              </a:lnSpc>
            </a:pPr>
            <a:r>
              <a:rPr sz="1800" dirty="0">
                <a:latin typeface="Times New Roman"/>
                <a:cs typeface="Times New Roman"/>
              </a:rPr>
              <a:t>float x=45.78 , y=34.90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printf(“Output:\n”);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printf(“1,2,3,4,5,6,7,8,0\n”);</a:t>
            </a:r>
            <a:endParaRPr sz="18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1140"/>
              </a:spcBef>
            </a:pPr>
            <a:r>
              <a:rPr sz="1800" dirty="0">
                <a:latin typeface="Times New Roman"/>
                <a:cs typeface="Times New Roman"/>
              </a:rPr>
              <a:t>printf(“\n”);</a:t>
            </a:r>
            <a:endParaRPr sz="1800">
              <a:latin typeface="Times New Roman"/>
              <a:cs typeface="Times New Roman"/>
            </a:endParaRPr>
          </a:p>
          <a:p>
            <a:pPr marL="469900" marR="1100455">
              <a:lnSpc>
                <a:spcPct val="152800"/>
              </a:lnSpc>
            </a:pPr>
            <a:r>
              <a:rPr sz="1800" dirty="0">
                <a:latin typeface="Times New Roman"/>
                <a:cs typeface="Times New Roman"/>
              </a:rPr>
              <a:t>printf(“%d,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%d,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%f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,%f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\n”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,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a,b,x,y);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printf(“\n”);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35"/>
              </a:spcBef>
            </a:pPr>
            <a:r>
              <a:rPr sz="1800" dirty="0">
                <a:latin typeface="Times New Roman"/>
                <a:cs typeface="Times New Roman"/>
              </a:rPr>
              <a:t>}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56998" y="994284"/>
            <a:ext cx="8428355" cy="413384"/>
            <a:chOff x="456998" y="994284"/>
            <a:chExt cx="8428355" cy="413384"/>
          </a:xfrm>
        </p:grpSpPr>
        <p:sp>
          <p:nvSpPr>
            <p:cNvPr id="5" name="object 5"/>
            <p:cNvSpPr/>
            <p:nvPr/>
          </p:nvSpPr>
          <p:spPr>
            <a:xfrm>
              <a:off x="458471" y="1399375"/>
              <a:ext cx="8427085" cy="0"/>
            </a:xfrm>
            <a:custGeom>
              <a:avLst/>
              <a:gdLst/>
              <a:ahLst/>
              <a:cxnLst/>
              <a:rect l="l" t="t" r="r" b="b"/>
              <a:pathLst>
                <a:path w="8427085">
                  <a:moveTo>
                    <a:pt x="0" y="0"/>
                  </a:moveTo>
                  <a:lnTo>
                    <a:pt x="8426621" y="0"/>
                  </a:lnTo>
                </a:path>
              </a:pathLst>
            </a:custGeom>
            <a:ln w="15824">
              <a:solidFill>
                <a:srgbClr val="5E6C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6998" y="994284"/>
              <a:ext cx="321911" cy="32256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356741" y="1181277"/>
              <a:ext cx="26034" cy="26034"/>
            </a:xfrm>
            <a:custGeom>
              <a:avLst/>
              <a:gdLst/>
              <a:ahLst/>
              <a:cxnLst/>
              <a:rect l="l" t="t" r="r" b="b"/>
              <a:pathLst>
                <a:path w="26034" h="26034">
                  <a:moveTo>
                    <a:pt x="18669" y="19837"/>
                  </a:moveTo>
                  <a:lnTo>
                    <a:pt x="17119" y="17094"/>
                  </a:lnTo>
                  <a:lnTo>
                    <a:pt x="15646" y="14808"/>
                  </a:lnTo>
                  <a:lnTo>
                    <a:pt x="14643" y="13944"/>
                  </a:lnTo>
                  <a:lnTo>
                    <a:pt x="14262" y="13614"/>
                  </a:lnTo>
                  <a:lnTo>
                    <a:pt x="16802" y="12319"/>
                  </a:lnTo>
                  <a:lnTo>
                    <a:pt x="16992" y="11696"/>
                  </a:lnTo>
                  <a:lnTo>
                    <a:pt x="17627" y="9702"/>
                  </a:lnTo>
                  <a:lnTo>
                    <a:pt x="17246" y="8128"/>
                  </a:lnTo>
                  <a:lnTo>
                    <a:pt x="17081" y="7467"/>
                  </a:lnTo>
                  <a:lnTo>
                    <a:pt x="15582" y="6108"/>
                  </a:lnTo>
                  <a:lnTo>
                    <a:pt x="14973" y="6032"/>
                  </a:lnTo>
                  <a:lnTo>
                    <a:pt x="14973" y="9867"/>
                  </a:lnTo>
                  <a:lnTo>
                    <a:pt x="14706" y="10934"/>
                  </a:lnTo>
                  <a:lnTo>
                    <a:pt x="13995" y="11518"/>
                  </a:lnTo>
                  <a:lnTo>
                    <a:pt x="11684" y="11696"/>
                  </a:lnTo>
                  <a:lnTo>
                    <a:pt x="9766" y="11696"/>
                  </a:lnTo>
                  <a:lnTo>
                    <a:pt x="9766" y="8128"/>
                  </a:lnTo>
                  <a:lnTo>
                    <a:pt x="11785" y="8128"/>
                  </a:lnTo>
                  <a:lnTo>
                    <a:pt x="13665" y="8178"/>
                  </a:lnTo>
                  <a:lnTo>
                    <a:pt x="14630" y="8712"/>
                  </a:lnTo>
                  <a:lnTo>
                    <a:pt x="14973" y="9867"/>
                  </a:lnTo>
                  <a:lnTo>
                    <a:pt x="14973" y="6032"/>
                  </a:lnTo>
                  <a:lnTo>
                    <a:pt x="12623" y="5727"/>
                  </a:lnTo>
                  <a:lnTo>
                    <a:pt x="7200" y="5727"/>
                  </a:lnTo>
                  <a:lnTo>
                    <a:pt x="7200" y="19837"/>
                  </a:lnTo>
                  <a:lnTo>
                    <a:pt x="9766" y="19837"/>
                  </a:lnTo>
                  <a:lnTo>
                    <a:pt x="9766" y="13944"/>
                  </a:lnTo>
                  <a:lnTo>
                    <a:pt x="10287" y="13944"/>
                  </a:lnTo>
                  <a:lnTo>
                    <a:pt x="11595" y="14109"/>
                  </a:lnTo>
                  <a:lnTo>
                    <a:pt x="12382" y="14706"/>
                  </a:lnTo>
                  <a:lnTo>
                    <a:pt x="13728" y="16764"/>
                  </a:lnTo>
                  <a:lnTo>
                    <a:pt x="15582" y="19837"/>
                  </a:lnTo>
                  <a:lnTo>
                    <a:pt x="18669" y="19837"/>
                  </a:lnTo>
                  <a:close/>
                </a:path>
                <a:path w="26034" h="26034">
                  <a:moveTo>
                    <a:pt x="25755" y="12865"/>
                  </a:moveTo>
                  <a:lnTo>
                    <a:pt x="24739" y="7861"/>
                  </a:lnTo>
                  <a:lnTo>
                    <a:pt x="23914" y="6642"/>
                  </a:lnTo>
                  <a:lnTo>
                    <a:pt x="23914" y="12865"/>
                  </a:lnTo>
                  <a:lnTo>
                    <a:pt x="23037" y="17145"/>
                  </a:lnTo>
                  <a:lnTo>
                    <a:pt x="20688" y="20650"/>
                  </a:lnTo>
                  <a:lnTo>
                    <a:pt x="17183" y="23025"/>
                  </a:lnTo>
                  <a:lnTo>
                    <a:pt x="12877" y="23888"/>
                  </a:lnTo>
                  <a:lnTo>
                    <a:pt x="8585" y="23025"/>
                  </a:lnTo>
                  <a:lnTo>
                    <a:pt x="5080" y="20650"/>
                  </a:lnTo>
                  <a:lnTo>
                    <a:pt x="2730" y="17145"/>
                  </a:lnTo>
                  <a:lnTo>
                    <a:pt x="1854" y="12865"/>
                  </a:lnTo>
                  <a:lnTo>
                    <a:pt x="2730" y="8572"/>
                  </a:lnTo>
                  <a:lnTo>
                    <a:pt x="5080" y="5067"/>
                  </a:lnTo>
                  <a:lnTo>
                    <a:pt x="8585" y="2692"/>
                  </a:lnTo>
                  <a:lnTo>
                    <a:pt x="12877" y="1816"/>
                  </a:lnTo>
                  <a:lnTo>
                    <a:pt x="17183" y="2692"/>
                  </a:lnTo>
                  <a:lnTo>
                    <a:pt x="20688" y="5067"/>
                  </a:lnTo>
                  <a:lnTo>
                    <a:pt x="23037" y="8572"/>
                  </a:lnTo>
                  <a:lnTo>
                    <a:pt x="23914" y="12865"/>
                  </a:lnTo>
                  <a:lnTo>
                    <a:pt x="23914" y="6642"/>
                  </a:lnTo>
                  <a:lnTo>
                    <a:pt x="21971" y="3771"/>
                  </a:lnTo>
                  <a:lnTo>
                    <a:pt x="19088" y="1816"/>
                  </a:lnTo>
                  <a:lnTo>
                    <a:pt x="17881" y="1016"/>
                  </a:lnTo>
                  <a:lnTo>
                    <a:pt x="12877" y="0"/>
                  </a:lnTo>
                  <a:lnTo>
                    <a:pt x="7874" y="1016"/>
                  </a:lnTo>
                  <a:lnTo>
                    <a:pt x="3771" y="3771"/>
                  </a:lnTo>
                  <a:lnTo>
                    <a:pt x="1016" y="7861"/>
                  </a:lnTo>
                  <a:lnTo>
                    <a:pt x="0" y="12865"/>
                  </a:lnTo>
                  <a:lnTo>
                    <a:pt x="1016" y="17868"/>
                  </a:lnTo>
                  <a:lnTo>
                    <a:pt x="3771" y="21971"/>
                  </a:lnTo>
                  <a:lnTo>
                    <a:pt x="7874" y="24726"/>
                  </a:lnTo>
                  <a:lnTo>
                    <a:pt x="12877" y="25742"/>
                  </a:lnTo>
                  <a:lnTo>
                    <a:pt x="17881" y="24726"/>
                  </a:lnTo>
                  <a:lnTo>
                    <a:pt x="19138" y="23888"/>
                  </a:lnTo>
                  <a:lnTo>
                    <a:pt x="21971" y="21971"/>
                  </a:lnTo>
                  <a:lnTo>
                    <a:pt x="24739" y="17868"/>
                  </a:lnTo>
                  <a:lnTo>
                    <a:pt x="25755" y="12865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821925" y="1030874"/>
            <a:ext cx="574675" cy="2654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2500"/>
              </a:lnSpc>
              <a:spcBef>
                <a:spcPts val="95"/>
              </a:spcBef>
            </a:pPr>
            <a:r>
              <a:rPr sz="700" b="1" spc="15" dirty="0">
                <a:solidFill>
                  <a:srgbClr val="231F20"/>
                </a:solidFill>
                <a:latin typeface="Times New Roman"/>
                <a:cs typeface="Times New Roman"/>
              </a:rPr>
              <a:t>RV</a:t>
            </a:r>
            <a:r>
              <a:rPr sz="700" b="1" spc="-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700" b="1" spc="5" dirty="0">
                <a:solidFill>
                  <a:srgbClr val="231F20"/>
                </a:solidFill>
                <a:latin typeface="Times New Roman"/>
                <a:cs typeface="Times New Roman"/>
              </a:rPr>
              <a:t>College</a:t>
            </a:r>
            <a:r>
              <a:rPr sz="700" b="1" spc="-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700" b="1" spc="10" dirty="0">
                <a:solidFill>
                  <a:srgbClr val="231F20"/>
                </a:solidFill>
                <a:latin typeface="Times New Roman"/>
                <a:cs typeface="Times New Roman"/>
              </a:rPr>
              <a:t>of </a:t>
            </a:r>
            <a:r>
              <a:rPr sz="700" b="1" spc="-16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700" b="1" spc="5" dirty="0">
                <a:solidFill>
                  <a:srgbClr val="231F20"/>
                </a:solidFill>
                <a:latin typeface="Times New Roman"/>
                <a:cs typeface="Times New Roman"/>
              </a:rPr>
              <a:t>Engineering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37611" y="1024339"/>
            <a:ext cx="1256030" cy="192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15" dirty="0">
                <a:solidFill>
                  <a:srgbClr val="422C75"/>
                </a:solidFill>
                <a:latin typeface="Times New Roman"/>
                <a:cs typeface="Times New Roman"/>
              </a:rPr>
              <a:t>Go,</a:t>
            </a:r>
            <a:r>
              <a:rPr sz="1100" i="1" spc="-20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1100" i="1" spc="5" dirty="0">
                <a:solidFill>
                  <a:srgbClr val="422C75"/>
                </a:solidFill>
                <a:latin typeface="Times New Roman"/>
                <a:cs typeface="Times New Roman"/>
              </a:rPr>
              <a:t>change</a:t>
            </a:r>
            <a:r>
              <a:rPr sz="1100" i="1" spc="-15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1100" i="1" spc="25" dirty="0">
                <a:solidFill>
                  <a:srgbClr val="422C75"/>
                </a:solidFill>
                <a:latin typeface="Times New Roman"/>
                <a:cs typeface="Times New Roman"/>
              </a:rPr>
              <a:t>the</a:t>
            </a:r>
            <a:r>
              <a:rPr sz="1100" i="1" spc="-20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1100" i="1" spc="10" dirty="0">
                <a:solidFill>
                  <a:srgbClr val="422C75"/>
                </a:solidFill>
                <a:latin typeface="Times New Roman"/>
                <a:cs typeface="Times New Roman"/>
              </a:rPr>
              <a:t>world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557061" y="477711"/>
            <a:ext cx="40265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90" dirty="0"/>
              <a:t> </a:t>
            </a:r>
            <a:r>
              <a:rPr spc="-5" dirty="0"/>
              <a:t>Program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365105" y="2271267"/>
            <a:ext cx="9931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Output: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410795" y="2637027"/>
            <a:ext cx="2554605" cy="1187450"/>
          </a:xfrm>
          <a:prstGeom prst="rect">
            <a:avLst/>
          </a:prstGeom>
        </p:spPr>
        <p:txBody>
          <a:bodyPr vert="horz" wrap="square" lIns="0" tIns="227965" rIns="0" bIns="0" rtlCol="0">
            <a:spAutoFit/>
          </a:bodyPr>
          <a:lstStyle/>
          <a:p>
            <a:pPr marL="309880" indent="-297815">
              <a:lnSpc>
                <a:spcPct val="100000"/>
              </a:lnSpc>
              <a:spcBef>
                <a:spcPts val="1795"/>
              </a:spcBef>
              <a:buFont typeface="Arial MT"/>
              <a:buChar char="•"/>
              <a:tabLst>
                <a:tab pos="309245" algn="l"/>
                <a:tab pos="310515" algn="l"/>
              </a:tabLst>
            </a:pPr>
            <a:r>
              <a:rPr sz="2400" spc="-5" dirty="0">
                <a:latin typeface="Calibri"/>
                <a:cs typeface="Calibri"/>
              </a:rPr>
              <a:t>1234567890</a:t>
            </a:r>
            <a:endParaRPr sz="2400">
              <a:latin typeface="Calibri"/>
              <a:cs typeface="Calibri"/>
            </a:endParaRPr>
          </a:p>
          <a:p>
            <a:pPr marL="309880" indent="-297815">
              <a:lnSpc>
                <a:spcPct val="100000"/>
              </a:lnSpc>
              <a:spcBef>
                <a:spcPts val="1695"/>
              </a:spcBef>
              <a:buFont typeface="Arial MT"/>
              <a:buChar char="•"/>
              <a:tabLst>
                <a:tab pos="309245" algn="l"/>
                <a:tab pos="310515" algn="l"/>
              </a:tabLst>
            </a:pPr>
            <a:r>
              <a:rPr sz="2400" spc="-5" dirty="0">
                <a:latin typeface="Calibri"/>
                <a:cs typeface="Calibri"/>
              </a:rPr>
              <a:t>45,67,45.78,34.90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8" y="548679"/>
            <a:ext cx="9144000" cy="6309360"/>
          </a:xfrm>
          <a:custGeom>
            <a:avLst/>
            <a:gdLst/>
            <a:ahLst/>
            <a:cxnLst/>
            <a:rect l="l" t="t" r="r" b="b"/>
            <a:pathLst>
              <a:path w="9144000" h="6309359">
                <a:moveTo>
                  <a:pt x="0" y="0"/>
                </a:moveTo>
                <a:lnTo>
                  <a:pt x="9143881" y="0"/>
                </a:lnTo>
              </a:path>
              <a:path w="9144000" h="6309359">
                <a:moveTo>
                  <a:pt x="0" y="6309319"/>
                </a:moveTo>
                <a:lnTo>
                  <a:pt x="0" y="0"/>
                </a:lnTo>
              </a:path>
            </a:pathLst>
          </a:custGeom>
          <a:ln w="76299">
            <a:solidFill>
              <a:srgbClr val="0058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3143" y="1255181"/>
            <a:ext cx="5769610" cy="5473700"/>
          </a:xfrm>
          <a:prstGeom prst="rect">
            <a:avLst/>
          </a:prstGeom>
        </p:spPr>
        <p:txBody>
          <a:bodyPr vert="horz" wrap="square" lIns="0" tIns="157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40"/>
              </a:spcBef>
            </a:pPr>
            <a:r>
              <a:rPr sz="1800" b="1" spc="-5" dirty="0">
                <a:latin typeface="Times New Roman"/>
                <a:cs typeface="Times New Roman"/>
              </a:rPr>
              <a:t>Example</a:t>
            </a:r>
            <a:r>
              <a:rPr sz="1800" b="1" spc="-1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for</a:t>
            </a:r>
            <a:r>
              <a:rPr sz="1800" b="1" spc="-1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illustrating</a:t>
            </a:r>
            <a:r>
              <a:rPr sz="1800" b="1" spc="-1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scanf</a:t>
            </a:r>
            <a:r>
              <a:rPr sz="1800" b="1" spc="-1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and</a:t>
            </a:r>
            <a:r>
              <a:rPr sz="1800" b="1" spc="-1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printf</a:t>
            </a:r>
            <a:r>
              <a:rPr sz="1800" b="1" spc="-1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statements</a:t>
            </a:r>
            <a:r>
              <a:rPr sz="1800" dirty="0"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  <a:p>
            <a:pPr marL="12700" marR="5080">
              <a:lnSpc>
                <a:spcPct val="152800"/>
              </a:lnSpc>
            </a:pPr>
            <a:r>
              <a:rPr sz="1800" spc="-5" dirty="0">
                <a:latin typeface="Times New Roman"/>
                <a:cs typeface="Times New Roman"/>
              </a:rPr>
              <a:t>/* Program </a:t>
            </a:r>
            <a:r>
              <a:rPr sz="1800" dirty="0">
                <a:latin typeface="Times New Roman"/>
                <a:cs typeface="Times New Roman"/>
              </a:rPr>
              <a:t>for </a:t>
            </a:r>
            <a:r>
              <a:rPr sz="1800" spc="-5" dirty="0">
                <a:latin typeface="Times New Roman"/>
                <a:cs typeface="Times New Roman"/>
              </a:rPr>
              <a:t>illustrating </a:t>
            </a:r>
            <a:r>
              <a:rPr sz="1800" dirty="0">
                <a:latin typeface="Times New Roman"/>
                <a:cs typeface="Times New Roman"/>
              </a:rPr>
              <a:t>use of </a:t>
            </a:r>
            <a:r>
              <a:rPr sz="1800" spc="-5" dirty="0">
                <a:latin typeface="Times New Roman"/>
                <a:cs typeface="Times New Roman"/>
              </a:rPr>
              <a:t>scanf and </a:t>
            </a:r>
            <a:r>
              <a:rPr sz="1800" dirty="0">
                <a:latin typeface="Times New Roman"/>
                <a:cs typeface="Times New Roman"/>
              </a:rPr>
              <a:t>printf </a:t>
            </a:r>
            <a:r>
              <a:rPr sz="1800" spc="-5" dirty="0">
                <a:latin typeface="Times New Roman"/>
                <a:cs typeface="Times New Roman"/>
              </a:rPr>
              <a:t>statements </a:t>
            </a:r>
            <a:r>
              <a:rPr sz="1800" dirty="0">
                <a:latin typeface="Times New Roman"/>
                <a:cs typeface="Times New Roman"/>
              </a:rPr>
              <a:t>*/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#include&lt;stdio.h&gt;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sz="1800" spc="-5" dirty="0">
                <a:latin typeface="Times New Roman"/>
                <a:cs typeface="Times New Roman"/>
              </a:rPr>
              <a:t>main()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sz="1800" dirty="0">
                <a:latin typeface="Times New Roman"/>
                <a:cs typeface="Times New Roman"/>
              </a:rPr>
              <a:t>{</a:t>
            </a:r>
            <a:endParaRPr sz="18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1140"/>
              </a:spcBef>
            </a:pPr>
            <a:r>
              <a:rPr sz="1800" spc="-5" dirty="0">
                <a:latin typeface="Times New Roman"/>
                <a:cs typeface="Times New Roman"/>
              </a:rPr>
              <a:t>int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a,b,c,d;</a:t>
            </a:r>
            <a:endParaRPr sz="18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1140"/>
              </a:spcBef>
            </a:pPr>
            <a:r>
              <a:rPr sz="1800" dirty="0">
                <a:latin typeface="Times New Roman"/>
                <a:cs typeface="Times New Roman"/>
              </a:rPr>
              <a:t>float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x,y,z,p;</a:t>
            </a:r>
            <a:endParaRPr sz="1800">
              <a:latin typeface="Times New Roman"/>
              <a:cs typeface="Times New Roman"/>
            </a:endParaRPr>
          </a:p>
          <a:p>
            <a:pPr marL="469900" marR="1034415">
              <a:lnSpc>
                <a:spcPct val="152800"/>
              </a:lnSpc>
            </a:pPr>
            <a:r>
              <a:rPr sz="1800" spc="-5" dirty="0">
                <a:latin typeface="Times New Roman"/>
                <a:cs typeface="Times New Roman"/>
              </a:rPr>
              <a:t>scanf(“%d </a:t>
            </a:r>
            <a:r>
              <a:rPr sz="1800" dirty="0">
                <a:latin typeface="Times New Roman"/>
                <a:cs typeface="Times New Roman"/>
              </a:rPr>
              <a:t>%o %x %u”, </a:t>
            </a:r>
            <a:r>
              <a:rPr sz="1800" spc="-5" dirty="0">
                <a:latin typeface="Times New Roman"/>
                <a:cs typeface="Times New Roman"/>
              </a:rPr>
              <a:t>&amp;a, &amp;b </a:t>
            </a:r>
            <a:r>
              <a:rPr sz="1800" dirty="0">
                <a:latin typeface="Times New Roman"/>
                <a:cs typeface="Times New Roman"/>
              </a:rPr>
              <a:t>,&amp;c ,&amp;d);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printf(“the first four data displayed\n”);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printf((“%d %o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%x %u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\n”, a,b,c,d); 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scanf(“%f </a:t>
            </a:r>
            <a:r>
              <a:rPr sz="1800" dirty="0">
                <a:latin typeface="Times New Roman"/>
                <a:cs typeface="Times New Roman"/>
              </a:rPr>
              <a:t>%e %e %f”, </a:t>
            </a:r>
            <a:r>
              <a:rPr sz="1800" spc="-5" dirty="0">
                <a:latin typeface="Times New Roman"/>
                <a:cs typeface="Times New Roman"/>
              </a:rPr>
              <a:t>&amp;x, &amp;y, &amp;z, &amp;p); </a:t>
            </a:r>
            <a:r>
              <a:rPr sz="1800" dirty="0">
                <a:latin typeface="Times New Roman"/>
                <a:cs typeface="Times New Roman"/>
              </a:rPr>
              <a:t> printf(“Display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rest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data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read\n”);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printf(“%f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%e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%e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%f\n”,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x,y,z,p);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56998" y="994284"/>
            <a:ext cx="8428355" cy="413384"/>
            <a:chOff x="456998" y="994284"/>
            <a:chExt cx="8428355" cy="413384"/>
          </a:xfrm>
        </p:grpSpPr>
        <p:sp>
          <p:nvSpPr>
            <p:cNvPr id="5" name="object 5"/>
            <p:cNvSpPr/>
            <p:nvPr/>
          </p:nvSpPr>
          <p:spPr>
            <a:xfrm>
              <a:off x="458471" y="1399375"/>
              <a:ext cx="8427085" cy="0"/>
            </a:xfrm>
            <a:custGeom>
              <a:avLst/>
              <a:gdLst/>
              <a:ahLst/>
              <a:cxnLst/>
              <a:rect l="l" t="t" r="r" b="b"/>
              <a:pathLst>
                <a:path w="8427085">
                  <a:moveTo>
                    <a:pt x="0" y="0"/>
                  </a:moveTo>
                  <a:lnTo>
                    <a:pt x="8426621" y="0"/>
                  </a:lnTo>
                </a:path>
              </a:pathLst>
            </a:custGeom>
            <a:ln w="15824">
              <a:solidFill>
                <a:srgbClr val="5E6C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6998" y="994284"/>
              <a:ext cx="321911" cy="32256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356741" y="1181277"/>
              <a:ext cx="26034" cy="26034"/>
            </a:xfrm>
            <a:custGeom>
              <a:avLst/>
              <a:gdLst/>
              <a:ahLst/>
              <a:cxnLst/>
              <a:rect l="l" t="t" r="r" b="b"/>
              <a:pathLst>
                <a:path w="26034" h="26034">
                  <a:moveTo>
                    <a:pt x="18669" y="19837"/>
                  </a:moveTo>
                  <a:lnTo>
                    <a:pt x="17119" y="17094"/>
                  </a:lnTo>
                  <a:lnTo>
                    <a:pt x="15646" y="14808"/>
                  </a:lnTo>
                  <a:lnTo>
                    <a:pt x="14643" y="13944"/>
                  </a:lnTo>
                  <a:lnTo>
                    <a:pt x="14262" y="13614"/>
                  </a:lnTo>
                  <a:lnTo>
                    <a:pt x="16802" y="12319"/>
                  </a:lnTo>
                  <a:lnTo>
                    <a:pt x="16992" y="11696"/>
                  </a:lnTo>
                  <a:lnTo>
                    <a:pt x="17627" y="9702"/>
                  </a:lnTo>
                  <a:lnTo>
                    <a:pt x="17246" y="8128"/>
                  </a:lnTo>
                  <a:lnTo>
                    <a:pt x="17081" y="7467"/>
                  </a:lnTo>
                  <a:lnTo>
                    <a:pt x="15582" y="6108"/>
                  </a:lnTo>
                  <a:lnTo>
                    <a:pt x="14973" y="6032"/>
                  </a:lnTo>
                  <a:lnTo>
                    <a:pt x="14973" y="9867"/>
                  </a:lnTo>
                  <a:lnTo>
                    <a:pt x="14706" y="10934"/>
                  </a:lnTo>
                  <a:lnTo>
                    <a:pt x="13995" y="11518"/>
                  </a:lnTo>
                  <a:lnTo>
                    <a:pt x="11684" y="11696"/>
                  </a:lnTo>
                  <a:lnTo>
                    <a:pt x="9766" y="11696"/>
                  </a:lnTo>
                  <a:lnTo>
                    <a:pt x="9766" y="8128"/>
                  </a:lnTo>
                  <a:lnTo>
                    <a:pt x="11785" y="8128"/>
                  </a:lnTo>
                  <a:lnTo>
                    <a:pt x="13665" y="8178"/>
                  </a:lnTo>
                  <a:lnTo>
                    <a:pt x="14630" y="8712"/>
                  </a:lnTo>
                  <a:lnTo>
                    <a:pt x="14973" y="9867"/>
                  </a:lnTo>
                  <a:lnTo>
                    <a:pt x="14973" y="6032"/>
                  </a:lnTo>
                  <a:lnTo>
                    <a:pt x="12623" y="5727"/>
                  </a:lnTo>
                  <a:lnTo>
                    <a:pt x="7200" y="5727"/>
                  </a:lnTo>
                  <a:lnTo>
                    <a:pt x="7200" y="19837"/>
                  </a:lnTo>
                  <a:lnTo>
                    <a:pt x="9766" y="19837"/>
                  </a:lnTo>
                  <a:lnTo>
                    <a:pt x="9766" y="13944"/>
                  </a:lnTo>
                  <a:lnTo>
                    <a:pt x="10287" y="13944"/>
                  </a:lnTo>
                  <a:lnTo>
                    <a:pt x="11595" y="14109"/>
                  </a:lnTo>
                  <a:lnTo>
                    <a:pt x="12382" y="14706"/>
                  </a:lnTo>
                  <a:lnTo>
                    <a:pt x="13728" y="16764"/>
                  </a:lnTo>
                  <a:lnTo>
                    <a:pt x="15582" y="19837"/>
                  </a:lnTo>
                  <a:lnTo>
                    <a:pt x="18669" y="19837"/>
                  </a:lnTo>
                  <a:close/>
                </a:path>
                <a:path w="26034" h="26034">
                  <a:moveTo>
                    <a:pt x="25755" y="12865"/>
                  </a:moveTo>
                  <a:lnTo>
                    <a:pt x="24739" y="7861"/>
                  </a:lnTo>
                  <a:lnTo>
                    <a:pt x="23914" y="6642"/>
                  </a:lnTo>
                  <a:lnTo>
                    <a:pt x="23914" y="12865"/>
                  </a:lnTo>
                  <a:lnTo>
                    <a:pt x="23037" y="17145"/>
                  </a:lnTo>
                  <a:lnTo>
                    <a:pt x="20688" y="20650"/>
                  </a:lnTo>
                  <a:lnTo>
                    <a:pt x="17183" y="23025"/>
                  </a:lnTo>
                  <a:lnTo>
                    <a:pt x="12877" y="23888"/>
                  </a:lnTo>
                  <a:lnTo>
                    <a:pt x="8585" y="23025"/>
                  </a:lnTo>
                  <a:lnTo>
                    <a:pt x="5080" y="20650"/>
                  </a:lnTo>
                  <a:lnTo>
                    <a:pt x="2730" y="17145"/>
                  </a:lnTo>
                  <a:lnTo>
                    <a:pt x="1854" y="12865"/>
                  </a:lnTo>
                  <a:lnTo>
                    <a:pt x="2730" y="8572"/>
                  </a:lnTo>
                  <a:lnTo>
                    <a:pt x="5080" y="5067"/>
                  </a:lnTo>
                  <a:lnTo>
                    <a:pt x="8585" y="2692"/>
                  </a:lnTo>
                  <a:lnTo>
                    <a:pt x="12877" y="1816"/>
                  </a:lnTo>
                  <a:lnTo>
                    <a:pt x="17183" y="2692"/>
                  </a:lnTo>
                  <a:lnTo>
                    <a:pt x="20688" y="5067"/>
                  </a:lnTo>
                  <a:lnTo>
                    <a:pt x="23037" y="8572"/>
                  </a:lnTo>
                  <a:lnTo>
                    <a:pt x="23914" y="12865"/>
                  </a:lnTo>
                  <a:lnTo>
                    <a:pt x="23914" y="6642"/>
                  </a:lnTo>
                  <a:lnTo>
                    <a:pt x="21971" y="3771"/>
                  </a:lnTo>
                  <a:lnTo>
                    <a:pt x="19088" y="1816"/>
                  </a:lnTo>
                  <a:lnTo>
                    <a:pt x="17881" y="1016"/>
                  </a:lnTo>
                  <a:lnTo>
                    <a:pt x="12877" y="0"/>
                  </a:lnTo>
                  <a:lnTo>
                    <a:pt x="7874" y="1016"/>
                  </a:lnTo>
                  <a:lnTo>
                    <a:pt x="3771" y="3771"/>
                  </a:lnTo>
                  <a:lnTo>
                    <a:pt x="1016" y="7861"/>
                  </a:lnTo>
                  <a:lnTo>
                    <a:pt x="0" y="12865"/>
                  </a:lnTo>
                  <a:lnTo>
                    <a:pt x="1016" y="17868"/>
                  </a:lnTo>
                  <a:lnTo>
                    <a:pt x="3771" y="21971"/>
                  </a:lnTo>
                  <a:lnTo>
                    <a:pt x="7874" y="24726"/>
                  </a:lnTo>
                  <a:lnTo>
                    <a:pt x="12877" y="25742"/>
                  </a:lnTo>
                  <a:lnTo>
                    <a:pt x="17881" y="24726"/>
                  </a:lnTo>
                  <a:lnTo>
                    <a:pt x="19138" y="23888"/>
                  </a:lnTo>
                  <a:lnTo>
                    <a:pt x="21971" y="21971"/>
                  </a:lnTo>
                  <a:lnTo>
                    <a:pt x="24739" y="17868"/>
                  </a:lnTo>
                  <a:lnTo>
                    <a:pt x="25755" y="12865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821925" y="1030874"/>
            <a:ext cx="574675" cy="2654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2500"/>
              </a:lnSpc>
              <a:spcBef>
                <a:spcPts val="95"/>
              </a:spcBef>
            </a:pPr>
            <a:r>
              <a:rPr sz="700" b="1" spc="15" dirty="0">
                <a:solidFill>
                  <a:srgbClr val="231F20"/>
                </a:solidFill>
                <a:latin typeface="Times New Roman"/>
                <a:cs typeface="Times New Roman"/>
              </a:rPr>
              <a:t>RV</a:t>
            </a:r>
            <a:r>
              <a:rPr sz="700" b="1" spc="-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700" b="1" spc="5" dirty="0">
                <a:solidFill>
                  <a:srgbClr val="231F20"/>
                </a:solidFill>
                <a:latin typeface="Times New Roman"/>
                <a:cs typeface="Times New Roman"/>
              </a:rPr>
              <a:t>College</a:t>
            </a:r>
            <a:r>
              <a:rPr sz="700" b="1" spc="-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700" b="1" spc="10" dirty="0">
                <a:solidFill>
                  <a:srgbClr val="231F20"/>
                </a:solidFill>
                <a:latin typeface="Times New Roman"/>
                <a:cs typeface="Times New Roman"/>
              </a:rPr>
              <a:t>of </a:t>
            </a:r>
            <a:r>
              <a:rPr sz="700" b="1" spc="-16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700" b="1" spc="5" dirty="0">
                <a:solidFill>
                  <a:srgbClr val="231F20"/>
                </a:solidFill>
                <a:latin typeface="Times New Roman"/>
                <a:cs typeface="Times New Roman"/>
              </a:rPr>
              <a:t>Engineering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37611" y="1024339"/>
            <a:ext cx="1256030" cy="192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15" dirty="0">
                <a:solidFill>
                  <a:srgbClr val="422C75"/>
                </a:solidFill>
                <a:latin typeface="Times New Roman"/>
                <a:cs typeface="Times New Roman"/>
              </a:rPr>
              <a:t>Go,</a:t>
            </a:r>
            <a:r>
              <a:rPr sz="1100" i="1" spc="-20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1100" i="1" spc="5" dirty="0">
                <a:solidFill>
                  <a:srgbClr val="422C75"/>
                </a:solidFill>
                <a:latin typeface="Times New Roman"/>
                <a:cs typeface="Times New Roman"/>
              </a:rPr>
              <a:t>change</a:t>
            </a:r>
            <a:r>
              <a:rPr sz="1100" i="1" spc="-15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1100" i="1" spc="25" dirty="0">
                <a:solidFill>
                  <a:srgbClr val="422C75"/>
                </a:solidFill>
                <a:latin typeface="Times New Roman"/>
                <a:cs typeface="Times New Roman"/>
              </a:rPr>
              <a:t>the</a:t>
            </a:r>
            <a:r>
              <a:rPr sz="1100" i="1" spc="-20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1100" i="1" spc="10" dirty="0">
                <a:solidFill>
                  <a:srgbClr val="422C75"/>
                </a:solidFill>
                <a:latin typeface="Times New Roman"/>
                <a:cs typeface="Times New Roman"/>
              </a:rPr>
              <a:t>world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548" y="857069"/>
            <a:ext cx="9137650" cy="5596890"/>
          </a:xfrm>
          <a:custGeom>
            <a:avLst/>
            <a:gdLst/>
            <a:ahLst/>
            <a:cxnLst/>
            <a:rect l="l" t="t" r="r" b="b"/>
            <a:pathLst>
              <a:path w="9137650" h="5596890">
                <a:moveTo>
                  <a:pt x="0" y="0"/>
                </a:moveTo>
                <a:lnTo>
                  <a:pt x="9137450" y="0"/>
                </a:lnTo>
              </a:path>
              <a:path w="9137650" h="5596890">
                <a:moveTo>
                  <a:pt x="9137450" y="5596265"/>
                </a:moveTo>
                <a:lnTo>
                  <a:pt x="0" y="5596265"/>
                </a:lnTo>
                <a:lnTo>
                  <a:pt x="0" y="0"/>
                </a:lnTo>
              </a:path>
            </a:pathLst>
          </a:custGeom>
          <a:ln w="76299">
            <a:solidFill>
              <a:srgbClr val="0058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9574" y="1563571"/>
            <a:ext cx="4851400" cy="4216400"/>
          </a:xfrm>
          <a:prstGeom prst="rect">
            <a:avLst/>
          </a:prstGeom>
        </p:spPr>
        <p:txBody>
          <a:bodyPr vert="horz" wrap="square" lIns="0" tIns="157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40"/>
              </a:spcBef>
            </a:pPr>
            <a:r>
              <a:rPr sz="1800" dirty="0">
                <a:latin typeface="Times New Roman"/>
                <a:cs typeface="Times New Roman"/>
              </a:rPr>
              <a:t>Input: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sz="1800" dirty="0">
                <a:latin typeface="Times New Roman"/>
                <a:cs typeface="Times New Roman"/>
              </a:rPr>
              <a:t>-768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0362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abf6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3856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-26.68</a:t>
            </a:r>
            <a:r>
              <a:rPr sz="1800" spc="4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2.8e-3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1.256e22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6.856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Times New Roman"/>
                <a:cs typeface="Times New Roman"/>
              </a:rPr>
              <a:t>Output: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first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four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data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displayed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sz="1800" dirty="0">
                <a:latin typeface="Times New Roman"/>
                <a:cs typeface="Times New Roman"/>
              </a:rPr>
              <a:t>-768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362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abf6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3856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sz="1800" spc="-5" dirty="0">
                <a:latin typeface="Times New Roman"/>
                <a:cs typeface="Times New Roman"/>
              </a:rPr>
              <a:t>Display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rest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data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read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sz="1800" dirty="0">
                <a:latin typeface="Times New Roman"/>
                <a:cs typeface="Times New Roman"/>
              </a:rPr>
              <a:t>-26.680000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2.800000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e-03</a:t>
            </a:r>
            <a:r>
              <a:rPr sz="1800" spc="4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1.256000e+22</a:t>
            </a:r>
            <a:r>
              <a:rPr sz="1800" spc="4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6.866000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sz="1800" spc="-5" dirty="0">
                <a:latin typeface="Times New Roman"/>
                <a:cs typeface="Times New Roman"/>
              </a:rPr>
              <a:t>End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display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56998" y="994284"/>
            <a:ext cx="8428355" cy="413384"/>
            <a:chOff x="456998" y="994284"/>
            <a:chExt cx="8428355" cy="413384"/>
          </a:xfrm>
        </p:grpSpPr>
        <p:sp>
          <p:nvSpPr>
            <p:cNvPr id="5" name="object 5"/>
            <p:cNvSpPr/>
            <p:nvPr/>
          </p:nvSpPr>
          <p:spPr>
            <a:xfrm>
              <a:off x="458471" y="1399375"/>
              <a:ext cx="8427085" cy="0"/>
            </a:xfrm>
            <a:custGeom>
              <a:avLst/>
              <a:gdLst/>
              <a:ahLst/>
              <a:cxnLst/>
              <a:rect l="l" t="t" r="r" b="b"/>
              <a:pathLst>
                <a:path w="8427085">
                  <a:moveTo>
                    <a:pt x="0" y="0"/>
                  </a:moveTo>
                  <a:lnTo>
                    <a:pt x="8426621" y="0"/>
                  </a:lnTo>
                </a:path>
              </a:pathLst>
            </a:custGeom>
            <a:ln w="15824">
              <a:solidFill>
                <a:srgbClr val="5E6C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6998" y="994284"/>
              <a:ext cx="321911" cy="32256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356741" y="1181277"/>
              <a:ext cx="26034" cy="26034"/>
            </a:xfrm>
            <a:custGeom>
              <a:avLst/>
              <a:gdLst/>
              <a:ahLst/>
              <a:cxnLst/>
              <a:rect l="l" t="t" r="r" b="b"/>
              <a:pathLst>
                <a:path w="26034" h="26034">
                  <a:moveTo>
                    <a:pt x="18669" y="19837"/>
                  </a:moveTo>
                  <a:lnTo>
                    <a:pt x="17119" y="17094"/>
                  </a:lnTo>
                  <a:lnTo>
                    <a:pt x="15646" y="14808"/>
                  </a:lnTo>
                  <a:lnTo>
                    <a:pt x="14643" y="13944"/>
                  </a:lnTo>
                  <a:lnTo>
                    <a:pt x="14262" y="13614"/>
                  </a:lnTo>
                  <a:lnTo>
                    <a:pt x="16802" y="12319"/>
                  </a:lnTo>
                  <a:lnTo>
                    <a:pt x="16992" y="11696"/>
                  </a:lnTo>
                  <a:lnTo>
                    <a:pt x="17627" y="9702"/>
                  </a:lnTo>
                  <a:lnTo>
                    <a:pt x="17246" y="8128"/>
                  </a:lnTo>
                  <a:lnTo>
                    <a:pt x="17081" y="7467"/>
                  </a:lnTo>
                  <a:lnTo>
                    <a:pt x="15582" y="6108"/>
                  </a:lnTo>
                  <a:lnTo>
                    <a:pt x="14973" y="6032"/>
                  </a:lnTo>
                  <a:lnTo>
                    <a:pt x="14973" y="9867"/>
                  </a:lnTo>
                  <a:lnTo>
                    <a:pt x="14706" y="10934"/>
                  </a:lnTo>
                  <a:lnTo>
                    <a:pt x="13995" y="11518"/>
                  </a:lnTo>
                  <a:lnTo>
                    <a:pt x="11684" y="11696"/>
                  </a:lnTo>
                  <a:lnTo>
                    <a:pt x="9766" y="11696"/>
                  </a:lnTo>
                  <a:lnTo>
                    <a:pt x="9766" y="8128"/>
                  </a:lnTo>
                  <a:lnTo>
                    <a:pt x="11785" y="8128"/>
                  </a:lnTo>
                  <a:lnTo>
                    <a:pt x="13665" y="8178"/>
                  </a:lnTo>
                  <a:lnTo>
                    <a:pt x="14630" y="8712"/>
                  </a:lnTo>
                  <a:lnTo>
                    <a:pt x="14973" y="9867"/>
                  </a:lnTo>
                  <a:lnTo>
                    <a:pt x="14973" y="6032"/>
                  </a:lnTo>
                  <a:lnTo>
                    <a:pt x="12623" y="5727"/>
                  </a:lnTo>
                  <a:lnTo>
                    <a:pt x="7200" y="5727"/>
                  </a:lnTo>
                  <a:lnTo>
                    <a:pt x="7200" y="19837"/>
                  </a:lnTo>
                  <a:lnTo>
                    <a:pt x="9766" y="19837"/>
                  </a:lnTo>
                  <a:lnTo>
                    <a:pt x="9766" y="13944"/>
                  </a:lnTo>
                  <a:lnTo>
                    <a:pt x="10287" y="13944"/>
                  </a:lnTo>
                  <a:lnTo>
                    <a:pt x="11595" y="14109"/>
                  </a:lnTo>
                  <a:lnTo>
                    <a:pt x="12382" y="14706"/>
                  </a:lnTo>
                  <a:lnTo>
                    <a:pt x="13728" y="16764"/>
                  </a:lnTo>
                  <a:lnTo>
                    <a:pt x="15582" y="19837"/>
                  </a:lnTo>
                  <a:lnTo>
                    <a:pt x="18669" y="19837"/>
                  </a:lnTo>
                  <a:close/>
                </a:path>
                <a:path w="26034" h="26034">
                  <a:moveTo>
                    <a:pt x="25755" y="12865"/>
                  </a:moveTo>
                  <a:lnTo>
                    <a:pt x="24739" y="7861"/>
                  </a:lnTo>
                  <a:lnTo>
                    <a:pt x="23914" y="6642"/>
                  </a:lnTo>
                  <a:lnTo>
                    <a:pt x="23914" y="12865"/>
                  </a:lnTo>
                  <a:lnTo>
                    <a:pt x="23037" y="17145"/>
                  </a:lnTo>
                  <a:lnTo>
                    <a:pt x="20688" y="20650"/>
                  </a:lnTo>
                  <a:lnTo>
                    <a:pt x="17183" y="23025"/>
                  </a:lnTo>
                  <a:lnTo>
                    <a:pt x="12877" y="23888"/>
                  </a:lnTo>
                  <a:lnTo>
                    <a:pt x="8585" y="23025"/>
                  </a:lnTo>
                  <a:lnTo>
                    <a:pt x="5080" y="20650"/>
                  </a:lnTo>
                  <a:lnTo>
                    <a:pt x="2730" y="17145"/>
                  </a:lnTo>
                  <a:lnTo>
                    <a:pt x="1854" y="12865"/>
                  </a:lnTo>
                  <a:lnTo>
                    <a:pt x="2730" y="8572"/>
                  </a:lnTo>
                  <a:lnTo>
                    <a:pt x="5080" y="5067"/>
                  </a:lnTo>
                  <a:lnTo>
                    <a:pt x="8585" y="2692"/>
                  </a:lnTo>
                  <a:lnTo>
                    <a:pt x="12877" y="1816"/>
                  </a:lnTo>
                  <a:lnTo>
                    <a:pt x="17183" y="2692"/>
                  </a:lnTo>
                  <a:lnTo>
                    <a:pt x="20688" y="5067"/>
                  </a:lnTo>
                  <a:lnTo>
                    <a:pt x="23037" y="8572"/>
                  </a:lnTo>
                  <a:lnTo>
                    <a:pt x="23914" y="12865"/>
                  </a:lnTo>
                  <a:lnTo>
                    <a:pt x="23914" y="6642"/>
                  </a:lnTo>
                  <a:lnTo>
                    <a:pt x="21971" y="3771"/>
                  </a:lnTo>
                  <a:lnTo>
                    <a:pt x="19088" y="1816"/>
                  </a:lnTo>
                  <a:lnTo>
                    <a:pt x="17881" y="1016"/>
                  </a:lnTo>
                  <a:lnTo>
                    <a:pt x="12877" y="0"/>
                  </a:lnTo>
                  <a:lnTo>
                    <a:pt x="7874" y="1016"/>
                  </a:lnTo>
                  <a:lnTo>
                    <a:pt x="3771" y="3771"/>
                  </a:lnTo>
                  <a:lnTo>
                    <a:pt x="1016" y="7861"/>
                  </a:lnTo>
                  <a:lnTo>
                    <a:pt x="0" y="12865"/>
                  </a:lnTo>
                  <a:lnTo>
                    <a:pt x="1016" y="17868"/>
                  </a:lnTo>
                  <a:lnTo>
                    <a:pt x="3771" y="21971"/>
                  </a:lnTo>
                  <a:lnTo>
                    <a:pt x="7874" y="24726"/>
                  </a:lnTo>
                  <a:lnTo>
                    <a:pt x="12877" y="25742"/>
                  </a:lnTo>
                  <a:lnTo>
                    <a:pt x="17881" y="24726"/>
                  </a:lnTo>
                  <a:lnTo>
                    <a:pt x="19138" y="23888"/>
                  </a:lnTo>
                  <a:lnTo>
                    <a:pt x="21971" y="21971"/>
                  </a:lnTo>
                  <a:lnTo>
                    <a:pt x="24739" y="17868"/>
                  </a:lnTo>
                  <a:lnTo>
                    <a:pt x="25755" y="12865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821925" y="1030874"/>
            <a:ext cx="574675" cy="2654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2500"/>
              </a:lnSpc>
              <a:spcBef>
                <a:spcPts val="95"/>
              </a:spcBef>
            </a:pPr>
            <a:r>
              <a:rPr sz="700" b="1" spc="15" dirty="0">
                <a:solidFill>
                  <a:srgbClr val="231F20"/>
                </a:solidFill>
                <a:latin typeface="Times New Roman"/>
                <a:cs typeface="Times New Roman"/>
              </a:rPr>
              <a:t>RV</a:t>
            </a:r>
            <a:r>
              <a:rPr sz="700" b="1" spc="-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700" b="1" spc="5" dirty="0">
                <a:solidFill>
                  <a:srgbClr val="231F20"/>
                </a:solidFill>
                <a:latin typeface="Times New Roman"/>
                <a:cs typeface="Times New Roman"/>
              </a:rPr>
              <a:t>College</a:t>
            </a:r>
            <a:r>
              <a:rPr sz="700" b="1" spc="-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700" b="1" spc="10" dirty="0">
                <a:solidFill>
                  <a:srgbClr val="231F20"/>
                </a:solidFill>
                <a:latin typeface="Times New Roman"/>
                <a:cs typeface="Times New Roman"/>
              </a:rPr>
              <a:t>of </a:t>
            </a:r>
            <a:r>
              <a:rPr sz="700" b="1" spc="-16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700" b="1" spc="5" dirty="0">
                <a:solidFill>
                  <a:srgbClr val="231F20"/>
                </a:solidFill>
                <a:latin typeface="Times New Roman"/>
                <a:cs typeface="Times New Roman"/>
              </a:rPr>
              <a:t>Engineering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37611" y="1024339"/>
            <a:ext cx="1256030" cy="192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15" dirty="0">
                <a:solidFill>
                  <a:srgbClr val="422C75"/>
                </a:solidFill>
                <a:latin typeface="Times New Roman"/>
                <a:cs typeface="Times New Roman"/>
              </a:rPr>
              <a:t>Go,</a:t>
            </a:r>
            <a:r>
              <a:rPr sz="1100" i="1" spc="-20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1100" i="1" spc="5" dirty="0">
                <a:solidFill>
                  <a:srgbClr val="422C75"/>
                </a:solidFill>
                <a:latin typeface="Times New Roman"/>
                <a:cs typeface="Times New Roman"/>
              </a:rPr>
              <a:t>change</a:t>
            </a:r>
            <a:r>
              <a:rPr sz="1100" i="1" spc="-15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1100" i="1" spc="25" dirty="0">
                <a:solidFill>
                  <a:srgbClr val="422C75"/>
                </a:solidFill>
                <a:latin typeface="Times New Roman"/>
                <a:cs typeface="Times New Roman"/>
              </a:rPr>
              <a:t>the</a:t>
            </a:r>
            <a:r>
              <a:rPr sz="1100" i="1" spc="-20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1100" i="1" spc="10" dirty="0">
                <a:solidFill>
                  <a:srgbClr val="422C75"/>
                </a:solidFill>
                <a:latin typeface="Times New Roman"/>
                <a:cs typeface="Times New Roman"/>
              </a:rPr>
              <a:t>world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950" y="857140"/>
            <a:ext cx="9125585" cy="5144135"/>
          </a:xfrm>
          <a:custGeom>
            <a:avLst/>
            <a:gdLst/>
            <a:ahLst/>
            <a:cxnLst/>
            <a:rect l="l" t="t" r="r" b="b"/>
            <a:pathLst>
              <a:path w="9125585" h="5144135">
                <a:moveTo>
                  <a:pt x="0" y="0"/>
                </a:moveTo>
                <a:lnTo>
                  <a:pt x="9125049" y="0"/>
                </a:lnTo>
              </a:path>
              <a:path w="9125585" h="5144135">
                <a:moveTo>
                  <a:pt x="9125049" y="5143719"/>
                </a:moveTo>
                <a:lnTo>
                  <a:pt x="0" y="5143719"/>
                </a:lnTo>
                <a:lnTo>
                  <a:pt x="0" y="0"/>
                </a:lnTo>
              </a:path>
            </a:pathLst>
          </a:custGeom>
          <a:ln w="76299">
            <a:solidFill>
              <a:srgbClr val="0058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1975" y="1563640"/>
            <a:ext cx="8982075" cy="3482975"/>
          </a:xfrm>
          <a:prstGeom prst="rect">
            <a:avLst/>
          </a:prstGeom>
        </p:spPr>
        <p:txBody>
          <a:bodyPr vert="horz" wrap="square" lIns="0" tIns="15748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240"/>
              </a:spcBef>
            </a:pPr>
            <a:r>
              <a:rPr sz="1800" dirty="0">
                <a:latin typeface="Times New Roman"/>
                <a:cs typeface="Times New Roman"/>
              </a:rPr>
              <a:t>C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provides</a:t>
            </a:r>
            <a:r>
              <a:rPr sz="1800" spc="-5" dirty="0">
                <a:latin typeface="Times New Roman"/>
                <a:cs typeface="Times New Roman"/>
              </a:rPr>
              <a:t> several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functions</a:t>
            </a:r>
            <a:r>
              <a:rPr sz="1800" spc="-5" dirty="0">
                <a:latin typeface="Times New Roman"/>
                <a:cs typeface="Times New Roman"/>
              </a:rPr>
              <a:t> that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give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different</a:t>
            </a:r>
            <a:r>
              <a:rPr sz="1800" spc="-5" dirty="0">
                <a:latin typeface="Times New Roman"/>
                <a:cs typeface="Times New Roman"/>
              </a:rPr>
              <a:t> levels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input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and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output</a:t>
            </a:r>
            <a:r>
              <a:rPr sz="1800" spc="-5" dirty="0">
                <a:latin typeface="Times New Roman"/>
                <a:cs typeface="Times New Roman"/>
              </a:rPr>
              <a:t> capability.</a:t>
            </a:r>
            <a:endParaRPr sz="18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14999"/>
              </a:lnSpc>
              <a:spcBef>
                <a:spcPts val="815"/>
              </a:spcBef>
            </a:pPr>
            <a:r>
              <a:rPr sz="1800" spc="-5" dirty="0">
                <a:latin typeface="Times New Roman"/>
                <a:cs typeface="Times New Roman"/>
              </a:rPr>
              <a:t>The input and </a:t>
            </a:r>
            <a:r>
              <a:rPr sz="1800" dirty="0">
                <a:latin typeface="Times New Roman"/>
                <a:cs typeface="Times New Roman"/>
              </a:rPr>
              <a:t>output functions </a:t>
            </a:r>
            <a:r>
              <a:rPr sz="1800" spc="-5" dirty="0">
                <a:latin typeface="Times New Roman"/>
                <a:cs typeface="Times New Roman"/>
              </a:rPr>
              <a:t>in </a:t>
            </a:r>
            <a:r>
              <a:rPr sz="1800" dirty="0">
                <a:latin typeface="Times New Roman"/>
                <a:cs typeface="Times New Roman"/>
              </a:rPr>
              <a:t>C </a:t>
            </a:r>
            <a:r>
              <a:rPr sz="1800" spc="-5" dirty="0">
                <a:latin typeface="Times New Roman"/>
                <a:cs typeface="Times New Roman"/>
              </a:rPr>
              <a:t>are </a:t>
            </a:r>
            <a:r>
              <a:rPr sz="1800" dirty="0">
                <a:latin typeface="Times New Roman"/>
                <a:cs typeface="Times New Roman"/>
              </a:rPr>
              <a:t>built </a:t>
            </a:r>
            <a:r>
              <a:rPr sz="1800" spc="-5" dirty="0">
                <a:latin typeface="Times New Roman"/>
                <a:cs typeface="Times New Roman"/>
              </a:rPr>
              <a:t>around the concept </a:t>
            </a:r>
            <a:r>
              <a:rPr sz="1800" dirty="0">
                <a:latin typeface="Times New Roman"/>
                <a:cs typeface="Times New Roman"/>
              </a:rPr>
              <a:t>of a </a:t>
            </a:r>
            <a:r>
              <a:rPr sz="1800" spc="-5" dirty="0">
                <a:latin typeface="Times New Roman"/>
                <a:cs typeface="Times New Roman"/>
              </a:rPr>
              <a:t>set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5" dirty="0">
                <a:latin typeface="Times New Roman"/>
                <a:cs typeface="Times New Roman"/>
              </a:rPr>
              <a:t>standard </a:t>
            </a:r>
            <a:r>
              <a:rPr sz="1800" dirty="0">
                <a:latin typeface="Times New Roman"/>
                <a:cs typeface="Times New Roman"/>
              </a:rPr>
              <a:t>data </a:t>
            </a:r>
            <a:r>
              <a:rPr sz="1800" spc="-5" dirty="0">
                <a:latin typeface="Times New Roman"/>
                <a:cs typeface="Times New Roman"/>
              </a:rPr>
              <a:t>streams </a:t>
            </a:r>
            <a:r>
              <a:rPr sz="1800" dirty="0">
                <a:latin typeface="Times New Roman"/>
                <a:cs typeface="Times New Roman"/>
              </a:rPr>
              <a:t> being </a:t>
            </a:r>
            <a:r>
              <a:rPr sz="1800" spc="-5" dirty="0">
                <a:latin typeface="Times New Roman"/>
                <a:cs typeface="Times New Roman"/>
              </a:rPr>
              <a:t>connected </a:t>
            </a:r>
            <a:r>
              <a:rPr sz="1800" dirty="0">
                <a:latin typeface="Times New Roman"/>
                <a:cs typeface="Times New Roman"/>
              </a:rPr>
              <a:t>from </a:t>
            </a:r>
            <a:r>
              <a:rPr sz="1800" spc="-5" dirty="0">
                <a:latin typeface="Times New Roman"/>
                <a:cs typeface="Times New Roman"/>
              </a:rPr>
              <a:t>each executing </a:t>
            </a:r>
            <a:r>
              <a:rPr sz="1800" dirty="0">
                <a:latin typeface="Times New Roman"/>
                <a:cs typeface="Times New Roman"/>
              </a:rPr>
              <a:t>program </a:t>
            </a:r>
            <a:r>
              <a:rPr sz="1800" spc="-5" dirty="0">
                <a:latin typeface="Times New Roman"/>
                <a:cs typeface="Times New Roman"/>
              </a:rPr>
              <a:t>to the </a:t>
            </a:r>
            <a:r>
              <a:rPr sz="1800" dirty="0">
                <a:latin typeface="Times New Roman"/>
                <a:cs typeface="Times New Roman"/>
              </a:rPr>
              <a:t>basic </a:t>
            </a:r>
            <a:r>
              <a:rPr sz="1800" spc="-5" dirty="0">
                <a:latin typeface="Times New Roman"/>
                <a:cs typeface="Times New Roman"/>
              </a:rPr>
              <a:t>input/output </a:t>
            </a:r>
            <a:r>
              <a:rPr sz="1800" dirty="0">
                <a:latin typeface="Times New Roman"/>
                <a:cs typeface="Times New Roman"/>
              </a:rPr>
              <a:t>devices. </a:t>
            </a:r>
            <a:r>
              <a:rPr sz="1800" spc="-5" dirty="0">
                <a:latin typeface="Times New Roman"/>
                <a:cs typeface="Times New Roman"/>
              </a:rPr>
              <a:t>These standard </a:t>
            </a:r>
            <a:r>
              <a:rPr sz="1800" dirty="0">
                <a:latin typeface="Times New Roman"/>
                <a:cs typeface="Times New Roman"/>
              </a:rPr>
              <a:t> data </a:t>
            </a:r>
            <a:r>
              <a:rPr sz="1800" spc="-5" dirty="0">
                <a:latin typeface="Times New Roman"/>
                <a:cs typeface="Times New Roman"/>
              </a:rPr>
              <a:t>streams</a:t>
            </a:r>
            <a:r>
              <a:rPr sz="1800" dirty="0">
                <a:latin typeface="Times New Roman"/>
                <a:cs typeface="Times New Roman"/>
              </a:rPr>
              <a:t> or files </a:t>
            </a:r>
            <a:r>
              <a:rPr sz="1800" spc="-5" dirty="0">
                <a:latin typeface="Times New Roman"/>
                <a:cs typeface="Times New Roman"/>
              </a:rPr>
              <a:t>are </a:t>
            </a:r>
            <a:r>
              <a:rPr sz="1800" dirty="0">
                <a:latin typeface="Times New Roman"/>
                <a:cs typeface="Times New Roman"/>
              </a:rPr>
              <a:t>opened by </a:t>
            </a:r>
            <a:r>
              <a:rPr sz="1800" spc="-5" dirty="0">
                <a:latin typeface="Times New Roman"/>
                <a:cs typeface="Times New Roman"/>
              </a:rPr>
              <a:t>the </a:t>
            </a:r>
            <a:r>
              <a:rPr sz="1800" dirty="0">
                <a:latin typeface="Times New Roman"/>
                <a:cs typeface="Times New Roman"/>
              </a:rPr>
              <a:t>operating </a:t>
            </a:r>
            <a:r>
              <a:rPr sz="1800" spc="-5" dirty="0">
                <a:latin typeface="Times New Roman"/>
                <a:cs typeface="Times New Roman"/>
              </a:rPr>
              <a:t>system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and are available to every </a:t>
            </a:r>
            <a:r>
              <a:rPr sz="1800" dirty="0">
                <a:latin typeface="Times New Roman"/>
                <a:cs typeface="Times New Roman"/>
              </a:rPr>
              <a:t>C </a:t>
            </a:r>
            <a:r>
              <a:rPr sz="1800" spc="-5" dirty="0">
                <a:latin typeface="Times New Roman"/>
                <a:cs typeface="Times New Roman"/>
              </a:rPr>
              <a:t>and 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assembler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program for use</a:t>
            </a:r>
            <a:r>
              <a:rPr sz="1800" spc="-5" dirty="0">
                <a:latin typeface="Times New Roman"/>
                <a:cs typeface="Times New Roman"/>
              </a:rPr>
              <a:t> without </a:t>
            </a:r>
            <a:r>
              <a:rPr sz="1800" dirty="0">
                <a:latin typeface="Times New Roman"/>
                <a:cs typeface="Times New Roman"/>
              </a:rPr>
              <a:t>having </a:t>
            </a:r>
            <a:r>
              <a:rPr sz="1800" spc="-5" dirty="0">
                <a:latin typeface="Times New Roman"/>
                <a:cs typeface="Times New Roman"/>
              </a:rPr>
              <a:t>to </a:t>
            </a:r>
            <a:r>
              <a:rPr sz="1800" dirty="0">
                <a:latin typeface="Times New Roman"/>
                <a:cs typeface="Times New Roman"/>
              </a:rPr>
              <a:t>open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or </a:t>
            </a:r>
            <a:r>
              <a:rPr sz="1800" spc="-5" dirty="0">
                <a:latin typeface="Times New Roman"/>
                <a:cs typeface="Times New Roman"/>
              </a:rPr>
              <a:t>close the </a:t>
            </a:r>
            <a:r>
              <a:rPr sz="1800" dirty="0">
                <a:latin typeface="Times New Roman"/>
                <a:cs typeface="Times New Roman"/>
              </a:rPr>
              <a:t>files.</a:t>
            </a:r>
            <a:endParaRPr sz="18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1115"/>
              </a:spcBef>
            </a:pPr>
            <a:r>
              <a:rPr sz="1800" spc="-5" dirty="0">
                <a:latin typeface="Times New Roman"/>
                <a:cs typeface="Times New Roman"/>
              </a:rPr>
              <a:t>These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standard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files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or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streams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are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called</a:t>
            </a:r>
            <a:endParaRPr sz="1800">
              <a:latin typeface="Times New Roman"/>
              <a:cs typeface="Times New Roman"/>
            </a:endParaRPr>
          </a:p>
          <a:p>
            <a:pPr marL="298450" indent="-252095">
              <a:lnSpc>
                <a:spcPct val="100000"/>
              </a:lnSpc>
              <a:spcBef>
                <a:spcPts val="114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800" spc="-5" dirty="0">
                <a:latin typeface="Times New Roman"/>
                <a:cs typeface="Times New Roman"/>
              </a:rPr>
              <a:t>stdin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: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connected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to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keyboard</a:t>
            </a:r>
            <a:endParaRPr sz="1800">
              <a:latin typeface="Times New Roman"/>
              <a:cs typeface="Times New Roman"/>
            </a:endParaRPr>
          </a:p>
          <a:p>
            <a:pPr marL="298450" indent="-252095">
              <a:lnSpc>
                <a:spcPct val="100000"/>
              </a:lnSpc>
              <a:spcBef>
                <a:spcPts val="114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800" spc="-5" dirty="0">
                <a:latin typeface="Times New Roman"/>
                <a:cs typeface="Times New Roman"/>
              </a:rPr>
              <a:t>stdout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: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connected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to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spc="4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screen</a:t>
            </a:r>
            <a:endParaRPr sz="1800">
              <a:latin typeface="Times New Roman"/>
              <a:cs typeface="Times New Roman"/>
            </a:endParaRPr>
          </a:p>
          <a:p>
            <a:pPr marL="298450" indent="-252095">
              <a:lnSpc>
                <a:spcPct val="100000"/>
              </a:lnSpc>
              <a:spcBef>
                <a:spcPts val="114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800" spc="-5" dirty="0">
                <a:latin typeface="Times New Roman"/>
                <a:cs typeface="Times New Roman"/>
              </a:rPr>
              <a:t>stderr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: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connected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to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screen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56998" y="994284"/>
            <a:ext cx="8428355" cy="413384"/>
            <a:chOff x="456998" y="994284"/>
            <a:chExt cx="8428355" cy="413384"/>
          </a:xfrm>
        </p:grpSpPr>
        <p:sp>
          <p:nvSpPr>
            <p:cNvPr id="5" name="object 5"/>
            <p:cNvSpPr/>
            <p:nvPr/>
          </p:nvSpPr>
          <p:spPr>
            <a:xfrm>
              <a:off x="458471" y="1399375"/>
              <a:ext cx="8427085" cy="0"/>
            </a:xfrm>
            <a:custGeom>
              <a:avLst/>
              <a:gdLst/>
              <a:ahLst/>
              <a:cxnLst/>
              <a:rect l="l" t="t" r="r" b="b"/>
              <a:pathLst>
                <a:path w="8427085">
                  <a:moveTo>
                    <a:pt x="0" y="0"/>
                  </a:moveTo>
                  <a:lnTo>
                    <a:pt x="8426621" y="0"/>
                  </a:lnTo>
                </a:path>
              </a:pathLst>
            </a:custGeom>
            <a:ln w="15824">
              <a:solidFill>
                <a:srgbClr val="5E6C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6998" y="994284"/>
              <a:ext cx="321911" cy="32256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356741" y="1181277"/>
              <a:ext cx="26034" cy="26034"/>
            </a:xfrm>
            <a:custGeom>
              <a:avLst/>
              <a:gdLst/>
              <a:ahLst/>
              <a:cxnLst/>
              <a:rect l="l" t="t" r="r" b="b"/>
              <a:pathLst>
                <a:path w="26034" h="26034">
                  <a:moveTo>
                    <a:pt x="18669" y="19837"/>
                  </a:moveTo>
                  <a:lnTo>
                    <a:pt x="17119" y="17094"/>
                  </a:lnTo>
                  <a:lnTo>
                    <a:pt x="15646" y="14808"/>
                  </a:lnTo>
                  <a:lnTo>
                    <a:pt x="14643" y="13944"/>
                  </a:lnTo>
                  <a:lnTo>
                    <a:pt x="14262" y="13614"/>
                  </a:lnTo>
                  <a:lnTo>
                    <a:pt x="16802" y="12319"/>
                  </a:lnTo>
                  <a:lnTo>
                    <a:pt x="16992" y="11696"/>
                  </a:lnTo>
                  <a:lnTo>
                    <a:pt x="17627" y="9702"/>
                  </a:lnTo>
                  <a:lnTo>
                    <a:pt x="17246" y="8128"/>
                  </a:lnTo>
                  <a:lnTo>
                    <a:pt x="17081" y="7467"/>
                  </a:lnTo>
                  <a:lnTo>
                    <a:pt x="15582" y="6108"/>
                  </a:lnTo>
                  <a:lnTo>
                    <a:pt x="14973" y="6032"/>
                  </a:lnTo>
                  <a:lnTo>
                    <a:pt x="14973" y="9867"/>
                  </a:lnTo>
                  <a:lnTo>
                    <a:pt x="14706" y="10934"/>
                  </a:lnTo>
                  <a:lnTo>
                    <a:pt x="13995" y="11518"/>
                  </a:lnTo>
                  <a:lnTo>
                    <a:pt x="11684" y="11696"/>
                  </a:lnTo>
                  <a:lnTo>
                    <a:pt x="9766" y="11696"/>
                  </a:lnTo>
                  <a:lnTo>
                    <a:pt x="9766" y="8128"/>
                  </a:lnTo>
                  <a:lnTo>
                    <a:pt x="11785" y="8128"/>
                  </a:lnTo>
                  <a:lnTo>
                    <a:pt x="13665" y="8178"/>
                  </a:lnTo>
                  <a:lnTo>
                    <a:pt x="14630" y="8712"/>
                  </a:lnTo>
                  <a:lnTo>
                    <a:pt x="14973" y="9867"/>
                  </a:lnTo>
                  <a:lnTo>
                    <a:pt x="14973" y="6032"/>
                  </a:lnTo>
                  <a:lnTo>
                    <a:pt x="12623" y="5727"/>
                  </a:lnTo>
                  <a:lnTo>
                    <a:pt x="7200" y="5727"/>
                  </a:lnTo>
                  <a:lnTo>
                    <a:pt x="7200" y="19837"/>
                  </a:lnTo>
                  <a:lnTo>
                    <a:pt x="9766" y="19837"/>
                  </a:lnTo>
                  <a:lnTo>
                    <a:pt x="9766" y="13944"/>
                  </a:lnTo>
                  <a:lnTo>
                    <a:pt x="10287" y="13944"/>
                  </a:lnTo>
                  <a:lnTo>
                    <a:pt x="11595" y="14109"/>
                  </a:lnTo>
                  <a:lnTo>
                    <a:pt x="12382" y="14706"/>
                  </a:lnTo>
                  <a:lnTo>
                    <a:pt x="13728" y="16764"/>
                  </a:lnTo>
                  <a:lnTo>
                    <a:pt x="15582" y="19837"/>
                  </a:lnTo>
                  <a:lnTo>
                    <a:pt x="18669" y="19837"/>
                  </a:lnTo>
                  <a:close/>
                </a:path>
                <a:path w="26034" h="26034">
                  <a:moveTo>
                    <a:pt x="25755" y="12865"/>
                  </a:moveTo>
                  <a:lnTo>
                    <a:pt x="24739" y="7861"/>
                  </a:lnTo>
                  <a:lnTo>
                    <a:pt x="23914" y="6642"/>
                  </a:lnTo>
                  <a:lnTo>
                    <a:pt x="23914" y="12865"/>
                  </a:lnTo>
                  <a:lnTo>
                    <a:pt x="23037" y="17145"/>
                  </a:lnTo>
                  <a:lnTo>
                    <a:pt x="20688" y="20650"/>
                  </a:lnTo>
                  <a:lnTo>
                    <a:pt x="17183" y="23025"/>
                  </a:lnTo>
                  <a:lnTo>
                    <a:pt x="12877" y="23888"/>
                  </a:lnTo>
                  <a:lnTo>
                    <a:pt x="8585" y="23025"/>
                  </a:lnTo>
                  <a:lnTo>
                    <a:pt x="5080" y="20650"/>
                  </a:lnTo>
                  <a:lnTo>
                    <a:pt x="2730" y="17145"/>
                  </a:lnTo>
                  <a:lnTo>
                    <a:pt x="1854" y="12865"/>
                  </a:lnTo>
                  <a:lnTo>
                    <a:pt x="2730" y="8572"/>
                  </a:lnTo>
                  <a:lnTo>
                    <a:pt x="5080" y="5067"/>
                  </a:lnTo>
                  <a:lnTo>
                    <a:pt x="8585" y="2692"/>
                  </a:lnTo>
                  <a:lnTo>
                    <a:pt x="12877" y="1816"/>
                  </a:lnTo>
                  <a:lnTo>
                    <a:pt x="17183" y="2692"/>
                  </a:lnTo>
                  <a:lnTo>
                    <a:pt x="20688" y="5067"/>
                  </a:lnTo>
                  <a:lnTo>
                    <a:pt x="23037" y="8572"/>
                  </a:lnTo>
                  <a:lnTo>
                    <a:pt x="23914" y="12865"/>
                  </a:lnTo>
                  <a:lnTo>
                    <a:pt x="23914" y="6642"/>
                  </a:lnTo>
                  <a:lnTo>
                    <a:pt x="21971" y="3771"/>
                  </a:lnTo>
                  <a:lnTo>
                    <a:pt x="19088" y="1816"/>
                  </a:lnTo>
                  <a:lnTo>
                    <a:pt x="17881" y="1016"/>
                  </a:lnTo>
                  <a:lnTo>
                    <a:pt x="12877" y="0"/>
                  </a:lnTo>
                  <a:lnTo>
                    <a:pt x="7874" y="1016"/>
                  </a:lnTo>
                  <a:lnTo>
                    <a:pt x="3771" y="3771"/>
                  </a:lnTo>
                  <a:lnTo>
                    <a:pt x="1016" y="7861"/>
                  </a:lnTo>
                  <a:lnTo>
                    <a:pt x="0" y="12865"/>
                  </a:lnTo>
                  <a:lnTo>
                    <a:pt x="1016" y="17868"/>
                  </a:lnTo>
                  <a:lnTo>
                    <a:pt x="3771" y="21971"/>
                  </a:lnTo>
                  <a:lnTo>
                    <a:pt x="7874" y="24726"/>
                  </a:lnTo>
                  <a:lnTo>
                    <a:pt x="12877" y="25742"/>
                  </a:lnTo>
                  <a:lnTo>
                    <a:pt x="17881" y="24726"/>
                  </a:lnTo>
                  <a:lnTo>
                    <a:pt x="19138" y="23888"/>
                  </a:lnTo>
                  <a:lnTo>
                    <a:pt x="21971" y="21971"/>
                  </a:lnTo>
                  <a:lnTo>
                    <a:pt x="24739" y="17868"/>
                  </a:lnTo>
                  <a:lnTo>
                    <a:pt x="25755" y="12865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821925" y="1030874"/>
            <a:ext cx="574675" cy="2654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2500"/>
              </a:lnSpc>
              <a:spcBef>
                <a:spcPts val="95"/>
              </a:spcBef>
            </a:pPr>
            <a:r>
              <a:rPr sz="700" b="1" spc="15" dirty="0">
                <a:solidFill>
                  <a:srgbClr val="231F20"/>
                </a:solidFill>
                <a:latin typeface="Times New Roman"/>
                <a:cs typeface="Times New Roman"/>
              </a:rPr>
              <a:t>RV</a:t>
            </a:r>
            <a:r>
              <a:rPr sz="700" b="1" spc="-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700" b="1" spc="5" dirty="0">
                <a:solidFill>
                  <a:srgbClr val="231F20"/>
                </a:solidFill>
                <a:latin typeface="Times New Roman"/>
                <a:cs typeface="Times New Roman"/>
              </a:rPr>
              <a:t>College</a:t>
            </a:r>
            <a:r>
              <a:rPr sz="700" b="1" spc="-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700" b="1" spc="10" dirty="0">
                <a:solidFill>
                  <a:srgbClr val="231F20"/>
                </a:solidFill>
                <a:latin typeface="Times New Roman"/>
                <a:cs typeface="Times New Roman"/>
              </a:rPr>
              <a:t>of </a:t>
            </a:r>
            <a:r>
              <a:rPr sz="700" b="1" spc="-16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700" b="1" spc="5" dirty="0">
                <a:solidFill>
                  <a:srgbClr val="231F20"/>
                </a:solidFill>
                <a:latin typeface="Times New Roman"/>
                <a:cs typeface="Times New Roman"/>
              </a:rPr>
              <a:t>Engineering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37611" y="1024339"/>
            <a:ext cx="1256030" cy="192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15" dirty="0">
                <a:solidFill>
                  <a:srgbClr val="422C75"/>
                </a:solidFill>
                <a:latin typeface="Times New Roman"/>
                <a:cs typeface="Times New Roman"/>
              </a:rPr>
              <a:t>Go,</a:t>
            </a:r>
            <a:r>
              <a:rPr sz="1100" i="1" spc="-20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1100" i="1" spc="5" dirty="0">
                <a:solidFill>
                  <a:srgbClr val="422C75"/>
                </a:solidFill>
                <a:latin typeface="Times New Roman"/>
                <a:cs typeface="Times New Roman"/>
              </a:rPr>
              <a:t>change</a:t>
            </a:r>
            <a:r>
              <a:rPr sz="1100" i="1" spc="-15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1100" i="1" spc="25" dirty="0">
                <a:solidFill>
                  <a:srgbClr val="422C75"/>
                </a:solidFill>
                <a:latin typeface="Times New Roman"/>
                <a:cs typeface="Times New Roman"/>
              </a:rPr>
              <a:t>the</a:t>
            </a:r>
            <a:r>
              <a:rPr sz="1100" i="1" spc="-20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1100" i="1" spc="10" dirty="0">
                <a:solidFill>
                  <a:srgbClr val="422C75"/>
                </a:solidFill>
                <a:latin typeface="Times New Roman"/>
                <a:cs typeface="Times New Roman"/>
              </a:rPr>
              <a:t>world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950" y="857140"/>
            <a:ext cx="9125585" cy="5144135"/>
          </a:xfrm>
          <a:custGeom>
            <a:avLst/>
            <a:gdLst/>
            <a:ahLst/>
            <a:cxnLst/>
            <a:rect l="l" t="t" r="r" b="b"/>
            <a:pathLst>
              <a:path w="9125585" h="5144135">
                <a:moveTo>
                  <a:pt x="0" y="0"/>
                </a:moveTo>
                <a:lnTo>
                  <a:pt x="9125049" y="0"/>
                </a:lnTo>
              </a:path>
              <a:path w="9125585" h="5144135">
                <a:moveTo>
                  <a:pt x="9125049" y="5143719"/>
                </a:moveTo>
                <a:lnTo>
                  <a:pt x="0" y="5143719"/>
                </a:lnTo>
                <a:lnTo>
                  <a:pt x="0" y="0"/>
                </a:lnTo>
              </a:path>
            </a:pathLst>
          </a:custGeom>
          <a:ln w="76299">
            <a:solidFill>
              <a:srgbClr val="0058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4825" y="1563640"/>
            <a:ext cx="5922645" cy="2314575"/>
          </a:xfrm>
          <a:prstGeom prst="rect">
            <a:avLst/>
          </a:prstGeom>
        </p:spPr>
        <p:txBody>
          <a:bodyPr vert="horz" wrap="square" lIns="0" tIns="157480" rIns="0" bIns="0" rtlCol="0">
            <a:spAutoFit/>
          </a:bodyPr>
          <a:lstStyle/>
          <a:p>
            <a:pPr marL="69850">
              <a:lnSpc>
                <a:spcPct val="100000"/>
              </a:lnSpc>
              <a:spcBef>
                <a:spcPts val="1240"/>
              </a:spcBef>
            </a:pP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input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/</a:t>
            </a:r>
            <a:r>
              <a:rPr sz="1800" spc="4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output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functions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fall</a:t>
            </a:r>
            <a:r>
              <a:rPr sz="1800" spc="-5" dirty="0">
                <a:latin typeface="Times New Roman"/>
                <a:cs typeface="Times New Roman"/>
              </a:rPr>
              <a:t> into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two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categories: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  <a:tabLst>
                <a:tab pos="412115" algn="l"/>
              </a:tabLst>
            </a:pPr>
            <a:r>
              <a:rPr sz="1800" b="1" dirty="0">
                <a:latin typeface="Times New Roman"/>
                <a:cs typeface="Times New Roman"/>
              </a:rPr>
              <a:t>1.	</a:t>
            </a:r>
            <a:r>
              <a:rPr sz="1800" b="1" spc="-5" dirty="0">
                <a:latin typeface="Times New Roman"/>
                <a:cs typeface="Times New Roman"/>
              </a:rPr>
              <a:t>Unformatted</a:t>
            </a:r>
            <a:r>
              <a:rPr sz="1800" b="1" spc="-2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read</a:t>
            </a:r>
            <a:r>
              <a:rPr sz="1800" b="1" spc="-2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(input)</a:t>
            </a:r>
            <a:r>
              <a:rPr sz="1800" b="1" spc="-1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and</a:t>
            </a:r>
            <a:r>
              <a:rPr sz="1800" b="1" spc="-1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display</a:t>
            </a:r>
            <a:r>
              <a:rPr sz="1800" b="1" spc="-2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(output)</a:t>
            </a:r>
            <a:r>
              <a:rPr sz="1800" b="1" spc="-1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functions</a:t>
            </a:r>
            <a:endParaRPr sz="1800">
              <a:latin typeface="Times New Roman"/>
              <a:cs typeface="Times New Roman"/>
            </a:endParaRPr>
          </a:p>
          <a:p>
            <a:pPr marL="527050">
              <a:lnSpc>
                <a:spcPct val="100000"/>
              </a:lnSpc>
              <a:spcBef>
                <a:spcPts val="1115"/>
              </a:spcBef>
            </a:pPr>
            <a:r>
              <a:rPr sz="2400" b="1" dirty="0">
                <a:solidFill>
                  <a:srgbClr val="F69646"/>
                </a:solidFill>
                <a:latin typeface="Times New Roman"/>
                <a:cs typeface="Times New Roman"/>
              </a:rPr>
              <a:t>getchar()</a:t>
            </a:r>
            <a:r>
              <a:rPr sz="2400" b="1" spc="-30" dirty="0">
                <a:solidFill>
                  <a:srgbClr val="F69646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69646"/>
                </a:solidFill>
                <a:latin typeface="Times New Roman"/>
                <a:cs typeface="Times New Roman"/>
              </a:rPr>
              <a:t>and</a:t>
            </a:r>
            <a:r>
              <a:rPr sz="2400" b="1" spc="-30" dirty="0">
                <a:solidFill>
                  <a:srgbClr val="F69646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69646"/>
                </a:solidFill>
                <a:latin typeface="Times New Roman"/>
                <a:cs typeface="Times New Roman"/>
              </a:rPr>
              <a:t>putchar()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70"/>
              </a:spcBef>
              <a:tabLst>
                <a:tab pos="412115" algn="l"/>
              </a:tabLst>
            </a:pPr>
            <a:r>
              <a:rPr sz="1800" b="1" dirty="0">
                <a:latin typeface="Times New Roman"/>
                <a:cs typeface="Times New Roman"/>
              </a:rPr>
              <a:t>1.	</a:t>
            </a:r>
            <a:r>
              <a:rPr sz="1800" b="1" spc="-5" dirty="0">
                <a:latin typeface="Times New Roman"/>
                <a:cs typeface="Times New Roman"/>
              </a:rPr>
              <a:t>Formatted</a:t>
            </a:r>
            <a:r>
              <a:rPr sz="1800" b="1" spc="-2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read</a:t>
            </a:r>
            <a:r>
              <a:rPr sz="1800" b="1" spc="-1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(input)</a:t>
            </a:r>
            <a:r>
              <a:rPr sz="1800" b="1" spc="-1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and</a:t>
            </a:r>
            <a:r>
              <a:rPr sz="1800" b="1" spc="-1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display</a:t>
            </a:r>
            <a:r>
              <a:rPr sz="1800" b="1" spc="-1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(output)</a:t>
            </a:r>
            <a:r>
              <a:rPr sz="1800" b="1" spc="-1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functions</a:t>
            </a:r>
            <a:endParaRPr sz="1800">
              <a:latin typeface="Times New Roman"/>
              <a:cs typeface="Times New Roman"/>
            </a:endParaRPr>
          </a:p>
          <a:p>
            <a:pPr marL="527050">
              <a:lnSpc>
                <a:spcPct val="100000"/>
              </a:lnSpc>
              <a:spcBef>
                <a:spcPts val="1115"/>
              </a:spcBef>
            </a:pPr>
            <a:r>
              <a:rPr sz="2400" b="1" spc="-5" dirty="0">
                <a:solidFill>
                  <a:srgbClr val="F69646"/>
                </a:solidFill>
                <a:latin typeface="Times New Roman"/>
                <a:cs typeface="Times New Roman"/>
              </a:rPr>
              <a:t>scanf()</a:t>
            </a:r>
            <a:r>
              <a:rPr sz="2400" b="1" spc="-35" dirty="0">
                <a:solidFill>
                  <a:srgbClr val="F69646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69646"/>
                </a:solidFill>
                <a:latin typeface="Times New Roman"/>
                <a:cs typeface="Times New Roman"/>
              </a:rPr>
              <a:t>and</a:t>
            </a:r>
            <a:r>
              <a:rPr sz="2400" b="1" spc="-30" dirty="0">
                <a:solidFill>
                  <a:srgbClr val="F69646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69646"/>
                </a:solidFill>
                <a:latin typeface="Times New Roman"/>
                <a:cs typeface="Times New Roman"/>
              </a:rPr>
              <a:t>printf()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56998" y="994284"/>
            <a:ext cx="8428355" cy="413384"/>
            <a:chOff x="456998" y="994284"/>
            <a:chExt cx="8428355" cy="413384"/>
          </a:xfrm>
        </p:grpSpPr>
        <p:sp>
          <p:nvSpPr>
            <p:cNvPr id="5" name="object 5"/>
            <p:cNvSpPr/>
            <p:nvPr/>
          </p:nvSpPr>
          <p:spPr>
            <a:xfrm>
              <a:off x="458471" y="1399375"/>
              <a:ext cx="8427085" cy="0"/>
            </a:xfrm>
            <a:custGeom>
              <a:avLst/>
              <a:gdLst/>
              <a:ahLst/>
              <a:cxnLst/>
              <a:rect l="l" t="t" r="r" b="b"/>
              <a:pathLst>
                <a:path w="8427085">
                  <a:moveTo>
                    <a:pt x="0" y="0"/>
                  </a:moveTo>
                  <a:lnTo>
                    <a:pt x="8426621" y="0"/>
                  </a:lnTo>
                </a:path>
              </a:pathLst>
            </a:custGeom>
            <a:ln w="15824">
              <a:solidFill>
                <a:srgbClr val="5E6C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6998" y="994284"/>
              <a:ext cx="321911" cy="32256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356741" y="1181277"/>
              <a:ext cx="26034" cy="26034"/>
            </a:xfrm>
            <a:custGeom>
              <a:avLst/>
              <a:gdLst/>
              <a:ahLst/>
              <a:cxnLst/>
              <a:rect l="l" t="t" r="r" b="b"/>
              <a:pathLst>
                <a:path w="26034" h="26034">
                  <a:moveTo>
                    <a:pt x="18669" y="19837"/>
                  </a:moveTo>
                  <a:lnTo>
                    <a:pt x="17119" y="17094"/>
                  </a:lnTo>
                  <a:lnTo>
                    <a:pt x="15646" y="14808"/>
                  </a:lnTo>
                  <a:lnTo>
                    <a:pt x="14643" y="13944"/>
                  </a:lnTo>
                  <a:lnTo>
                    <a:pt x="14262" y="13614"/>
                  </a:lnTo>
                  <a:lnTo>
                    <a:pt x="16802" y="12319"/>
                  </a:lnTo>
                  <a:lnTo>
                    <a:pt x="16992" y="11696"/>
                  </a:lnTo>
                  <a:lnTo>
                    <a:pt x="17627" y="9702"/>
                  </a:lnTo>
                  <a:lnTo>
                    <a:pt x="17246" y="8128"/>
                  </a:lnTo>
                  <a:lnTo>
                    <a:pt x="17081" y="7467"/>
                  </a:lnTo>
                  <a:lnTo>
                    <a:pt x="15582" y="6108"/>
                  </a:lnTo>
                  <a:lnTo>
                    <a:pt x="14973" y="6032"/>
                  </a:lnTo>
                  <a:lnTo>
                    <a:pt x="14973" y="9867"/>
                  </a:lnTo>
                  <a:lnTo>
                    <a:pt x="14706" y="10934"/>
                  </a:lnTo>
                  <a:lnTo>
                    <a:pt x="13995" y="11518"/>
                  </a:lnTo>
                  <a:lnTo>
                    <a:pt x="11684" y="11696"/>
                  </a:lnTo>
                  <a:lnTo>
                    <a:pt x="9766" y="11696"/>
                  </a:lnTo>
                  <a:lnTo>
                    <a:pt x="9766" y="8128"/>
                  </a:lnTo>
                  <a:lnTo>
                    <a:pt x="11785" y="8128"/>
                  </a:lnTo>
                  <a:lnTo>
                    <a:pt x="13665" y="8178"/>
                  </a:lnTo>
                  <a:lnTo>
                    <a:pt x="14630" y="8712"/>
                  </a:lnTo>
                  <a:lnTo>
                    <a:pt x="14973" y="9867"/>
                  </a:lnTo>
                  <a:lnTo>
                    <a:pt x="14973" y="6032"/>
                  </a:lnTo>
                  <a:lnTo>
                    <a:pt x="12623" y="5727"/>
                  </a:lnTo>
                  <a:lnTo>
                    <a:pt x="7200" y="5727"/>
                  </a:lnTo>
                  <a:lnTo>
                    <a:pt x="7200" y="19837"/>
                  </a:lnTo>
                  <a:lnTo>
                    <a:pt x="9766" y="19837"/>
                  </a:lnTo>
                  <a:lnTo>
                    <a:pt x="9766" y="13944"/>
                  </a:lnTo>
                  <a:lnTo>
                    <a:pt x="10287" y="13944"/>
                  </a:lnTo>
                  <a:lnTo>
                    <a:pt x="11595" y="14109"/>
                  </a:lnTo>
                  <a:lnTo>
                    <a:pt x="12382" y="14706"/>
                  </a:lnTo>
                  <a:lnTo>
                    <a:pt x="13728" y="16764"/>
                  </a:lnTo>
                  <a:lnTo>
                    <a:pt x="15582" y="19837"/>
                  </a:lnTo>
                  <a:lnTo>
                    <a:pt x="18669" y="19837"/>
                  </a:lnTo>
                  <a:close/>
                </a:path>
                <a:path w="26034" h="26034">
                  <a:moveTo>
                    <a:pt x="25755" y="12865"/>
                  </a:moveTo>
                  <a:lnTo>
                    <a:pt x="24739" y="7861"/>
                  </a:lnTo>
                  <a:lnTo>
                    <a:pt x="23914" y="6642"/>
                  </a:lnTo>
                  <a:lnTo>
                    <a:pt x="23914" y="12865"/>
                  </a:lnTo>
                  <a:lnTo>
                    <a:pt x="23037" y="17145"/>
                  </a:lnTo>
                  <a:lnTo>
                    <a:pt x="20688" y="20650"/>
                  </a:lnTo>
                  <a:lnTo>
                    <a:pt x="17183" y="23025"/>
                  </a:lnTo>
                  <a:lnTo>
                    <a:pt x="12877" y="23888"/>
                  </a:lnTo>
                  <a:lnTo>
                    <a:pt x="8585" y="23025"/>
                  </a:lnTo>
                  <a:lnTo>
                    <a:pt x="5080" y="20650"/>
                  </a:lnTo>
                  <a:lnTo>
                    <a:pt x="2730" y="17145"/>
                  </a:lnTo>
                  <a:lnTo>
                    <a:pt x="1854" y="12865"/>
                  </a:lnTo>
                  <a:lnTo>
                    <a:pt x="2730" y="8572"/>
                  </a:lnTo>
                  <a:lnTo>
                    <a:pt x="5080" y="5067"/>
                  </a:lnTo>
                  <a:lnTo>
                    <a:pt x="8585" y="2692"/>
                  </a:lnTo>
                  <a:lnTo>
                    <a:pt x="12877" y="1816"/>
                  </a:lnTo>
                  <a:lnTo>
                    <a:pt x="17183" y="2692"/>
                  </a:lnTo>
                  <a:lnTo>
                    <a:pt x="20688" y="5067"/>
                  </a:lnTo>
                  <a:lnTo>
                    <a:pt x="23037" y="8572"/>
                  </a:lnTo>
                  <a:lnTo>
                    <a:pt x="23914" y="12865"/>
                  </a:lnTo>
                  <a:lnTo>
                    <a:pt x="23914" y="6642"/>
                  </a:lnTo>
                  <a:lnTo>
                    <a:pt x="21971" y="3771"/>
                  </a:lnTo>
                  <a:lnTo>
                    <a:pt x="19088" y="1816"/>
                  </a:lnTo>
                  <a:lnTo>
                    <a:pt x="17881" y="1016"/>
                  </a:lnTo>
                  <a:lnTo>
                    <a:pt x="12877" y="0"/>
                  </a:lnTo>
                  <a:lnTo>
                    <a:pt x="7874" y="1016"/>
                  </a:lnTo>
                  <a:lnTo>
                    <a:pt x="3771" y="3771"/>
                  </a:lnTo>
                  <a:lnTo>
                    <a:pt x="1016" y="7861"/>
                  </a:lnTo>
                  <a:lnTo>
                    <a:pt x="0" y="12865"/>
                  </a:lnTo>
                  <a:lnTo>
                    <a:pt x="1016" y="17868"/>
                  </a:lnTo>
                  <a:lnTo>
                    <a:pt x="3771" y="21971"/>
                  </a:lnTo>
                  <a:lnTo>
                    <a:pt x="7874" y="24726"/>
                  </a:lnTo>
                  <a:lnTo>
                    <a:pt x="12877" y="25742"/>
                  </a:lnTo>
                  <a:lnTo>
                    <a:pt x="17881" y="24726"/>
                  </a:lnTo>
                  <a:lnTo>
                    <a:pt x="19138" y="23888"/>
                  </a:lnTo>
                  <a:lnTo>
                    <a:pt x="21971" y="21971"/>
                  </a:lnTo>
                  <a:lnTo>
                    <a:pt x="24739" y="17868"/>
                  </a:lnTo>
                  <a:lnTo>
                    <a:pt x="25755" y="12865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821925" y="1030874"/>
            <a:ext cx="574675" cy="2654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2500"/>
              </a:lnSpc>
              <a:spcBef>
                <a:spcPts val="95"/>
              </a:spcBef>
            </a:pPr>
            <a:r>
              <a:rPr sz="700" b="1" spc="15" dirty="0">
                <a:solidFill>
                  <a:srgbClr val="231F20"/>
                </a:solidFill>
                <a:latin typeface="Times New Roman"/>
                <a:cs typeface="Times New Roman"/>
              </a:rPr>
              <a:t>RV</a:t>
            </a:r>
            <a:r>
              <a:rPr sz="700" b="1" spc="-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700" b="1" spc="5" dirty="0">
                <a:solidFill>
                  <a:srgbClr val="231F20"/>
                </a:solidFill>
                <a:latin typeface="Times New Roman"/>
                <a:cs typeface="Times New Roman"/>
              </a:rPr>
              <a:t>College</a:t>
            </a:r>
            <a:r>
              <a:rPr sz="700" b="1" spc="-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700" b="1" spc="10" dirty="0">
                <a:solidFill>
                  <a:srgbClr val="231F20"/>
                </a:solidFill>
                <a:latin typeface="Times New Roman"/>
                <a:cs typeface="Times New Roman"/>
              </a:rPr>
              <a:t>of </a:t>
            </a:r>
            <a:r>
              <a:rPr sz="700" b="1" spc="-16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700" b="1" spc="5" dirty="0">
                <a:solidFill>
                  <a:srgbClr val="231F20"/>
                </a:solidFill>
                <a:latin typeface="Times New Roman"/>
                <a:cs typeface="Times New Roman"/>
              </a:rPr>
              <a:t>Engineering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37611" y="1024339"/>
            <a:ext cx="1256030" cy="192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15" dirty="0">
                <a:solidFill>
                  <a:srgbClr val="422C75"/>
                </a:solidFill>
                <a:latin typeface="Times New Roman"/>
                <a:cs typeface="Times New Roman"/>
              </a:rPr>
              <a:t>Go,</a:t>
            </a:r>
            <a:r>
              <a:rPr sz="1100" i="1" spc="-20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1100" i="1" spc="5" dirty="0">
                <a:solidFill>
                  <a:srgbClr val="422C75"/>
                </a:solidFill>
                <a:latin typeface="Times New Roman"/>
                <a:cs typeface="Times New Roman"/>
              </a:rPr>
              <a:t>change</a:t>
            </a:r>
            <a:r>
              <a:rPr sz="1100" i="1" spc="-15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1100" i="1" spc="25" dirty="0">
                <a:solidFill>
                  <a:srgbClr val="422C75"/>
                </a:solidFill>
                <a:latin typeface="Times New Roman"/>
                <a:cs typeface="Times New Roman"/>
              </a:rPr>
              <a:t>the</a:t>
            </a:r>
            <a:r>
              <a:rPr sz="1100" i="1" spc="-20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1100" i="1" spc="10" dirty="0">
                <a:solidFill>
                  <a:srgbClr val="422C75"/>
                </a:solidFill>
                <a:latin typeface="Times New Roman"/>
                <a:cs typeface="Times New Roman"/>
              </a:rPr>
              <a:t>world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950" y="857140"/>
            <a:ext cx="9125585" cy="6001385"/>
          </a:xfrm>
          <a:custGeom>
            <a:avLst/>
            <a:gdLst/>
            <a:ahLst/>
            <a:cxnLst/>
            <a:rect l="l" t="t" r="r" b="b"/>
            <a:pathLst>
              <a:path w="9125585" h="6001384">
                <a:moveTo>
                  <a:pt x="0" y="0"/>
                </a:moveTo>
                <a:lnTo>
                  <a:pt x="9125049" y="0"/>
                </a:lnTo>
              </a:path>
              <a:path w="9125585" h="6001384">
                <a:moveTo>
                  <a:pt x="0" y="6000859"/>
                </a:moveTo>
                <a:lnTo>
                  <a:pt x="0" y="0"/>
                </a:lnTo>
              </a:path>
            </a:pathLst>
          </a:custGeom>
          <a:ln w="76299">
            <a:solidFill>
              <a:srgbClr val="0058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1975" y="1564530"/>
            <a:ext cx="8983980" cy="4695190"/>
          </a:xfrm>
          <a:prstGeom prst="rect">
            <a:avLst/>
          </a:prstGeom>
        </p:spPr>
        <p:txBody>
          <a:bodyPr vert="horz" wrap="square" lIns="0" tIns="15557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225"/>
              </a:spcBef>
            </a:pP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UNFORMATTED</a:t>
            </a:r>
            <a:r>
              <a:rPr sz="2000" b="1" u="heavy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INPUT</a:t>
            </a:r>
            <a:r>
              <a:rPr sz="2000" b="1" u="heavy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AND</a:t>
            </a:r>
            <a:r>
              <a:rPr sz="2000" b="1" u="heavy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OUTPUT</a:t>
            </a:r>
            <a:endParaRPr sz="20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1125"/>
              </a:spcBef>
            </a:pPr>
            <a:r>
              <a:rPr sz="2000" b="1" spc="-5" dirty="0">
                <a:latin typeface="Times New Roman"/>
                <a:cs typeface="Times New Roman"/>
              </a:rPr>
              <a:t>Reading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character</a:t>
            </a:r>
            <a:r>
              <a:rPr sz="2000" b="1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-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The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getchar(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)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function:</a:t>
            </a:r>
            <a:endParaRPr sz="20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14999"/>
              </a:lnSpc>
              <a:spcBef>
                <a:spcPts val="810"/>
              </a:spcBef>
            </a:pPr>
            <a:r>
              <a:rPr sz="1800" spc="-5" dirty="0">
                <a:latin typeface="Times New Roman"/>
                <a:cs typeface="Times New Roman"/>
              </a:rPr>
              <a:t>Single characters can </a:t>
            </a:r>
            <a:r>
              <a:rPr sz="1800" dirty="0">
                <a:latin typeface="Times New Roman"/>
                <a:cs typeface="Times New Roman"/>
              </a:rPr>
              <a:t>be </a:t>
            </a:r>
            <a:r>
              <a:rPr sz="1800" spc="-5" dirty="0">
                <a:latin typeface="Times New Roman"/>
                <a:cs typeface="Times New Roman"/>
              </a:rPr>
              <a:t>entered into the computer </a:t>
            </a:r>
            <a:r>
              <a:rPr sz="1800" dirty="0">
                <a:latin typeface="Times New Roman"/>
                <a:cs typeface="Times New Roman"/>
              </a:rPr>
              <a:t>using </a:t>
            </a:r>
            <a:r>
              <a:rPr sz="1800" spc="-5" dirty="0">
                <a:latin typeface="Times New Roman"/>
                <a:cs typeface="Times New Roman"/>
              </a:rPr>
              <a:t>the </a:t>
            </a:r>
            <a:r>
              <a:rPr sz="1800" dirty="0">
                <a:latin typeface="Times New Roman"/>
                <a:cs typeface="Times New Roman"/>
              </a:rPr>
              <a:t>C </a:t>
            </a:r>
            <a:r>
              <a:rPr sz="1800" spc="-5" dirty="0">
                <a:latin typeface="Times New Roman"/>
                <a:cs typeface="Times New Roman"/>
              </a:rPr>
              <a:t>library </a:t>
            </a:r>
            <a:r>
              <a:rPr sz="1800" dirty="0">
                <a:latin typeface="Times New Roman"/>
                <a:cs typeface="Times New Roman"/>
              </a:rPr>
              <a:t>function getchar( ). </a:t>
            </a:r>
            <a:r>
              <a:rPr sz="1800" spc="-5" dirty="0">
                <a:latin typeface="Times New Roman"/>
                <a:cs typeface="Times New Roman"/>
              </a:rPr>
              <a:t>The </a:t>
            </a:r>
            <a:r>
              <a:rPr sz="1800" dirty="0">
                <a:latin typeface="Times New Roman"/>
                <a:cs typeface="Times New Roman"/>
              </a:rPr>
              <a:t> getchar( ) function </a:t>
            </a:r>
            <a:r>
              <a:rPr sz="1800" spc="-5" dirty="0">
                <a:latin typeface="Times New Roman"/>
                <a:cs typeface="Times New Roman"/>
              </a:rPr>
              <a:t>is </a:t>
            </a:r>
            <a:r>
              <a:rPr sz="1800" dirty="0">
                <a:latin typeface="Times New Roman"/>
                <a:cs typeface="Times New Roman"/>
              </a:rPr>
              <a:t>a part of </a:t>
            </a:r>
            <a:r>
              <a:rPr sz="1800" spc="-5" dirty="0">
                <a:latin typeface="Times New Roman"/>
                <a:cs typeface="Times New Roman"/>
              </a:rPr>
              <a:t>the standard </a:t>
            </a:r>
            <a:r>
              <a:rPr sz="1800" dirty="0">
                <a:latin typeface="Times New Roman"/>
                <a:cs typeface="Times New Roman"/>
              </a:rPr>
              <a:t>C I/O </a:t>
            </a:r>
            <a:r>
              <a:rPr sz="1800" spc="-5" dirty="0">
                <a:latin typeface="Times New Roman"/>
                <a:cs typeface="Times New Roman"/>
              </a:rPr>
              <a:t>library. </a:t>
            </a:r>
            <a:r>
              <a:rPr sz="1800" dirty="0">
                <a:latin typeface="Times New Roman"/>
                <a:cs typeface="Times New Roman"/>
              </a:rPr>
              <a:t>It reads a </a:t>
            </a:r>
            <a:r>
              <a:rPr sz="1800" spc="-5" dirty="0">
                <a:latin typeface="Times New Roman"/>
                <a:cs typeface="Times New Roman"/>
              </a:rPr>
              <a:t>single character </a:t>
            </a:r>
            <a:r>
              <a:rPr sz="1800" dirty="0">
                <a:latin typeface="Times New Roman"/>
                <a:cs typeface="Times New Roman"/>
              </a:rPr>
              <a:t>from </a:t>
            </a:r>
            <a:r>
              <a:rPr sz="1800" spc="-5" dirty="0">
                <a:latin typeface="Times New Roman"/>
                <a:cs typeface="Times New Roman"/>
              </a:rPr>
              <a:t>the 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standard input </a:t>
            </a:r>
            <a:r>
              <a:rPr sz="1800" dirty="0">
                <a:latin typeface="Times New Roman"/>
                <a:cs typeface="Times New Roman"/>
              </a:rPr>
              <a:t>device, </a:t>
            </a:r>
            <a:r>
              <a:rPr sz="1800" spc="-5" dirty="0">
                <a:latin typeface="Times New Roman"/>
                <a:cs typeface="Times New Roman"/>
              </a:rPr>
              <a:t>typically </a:t>
            </a:r>
            <a:r>
              <a:rPr sz="1800" dirty="0">
                <a:latin typeface="Times New Roman"/>
                <a:cs typeface="Times New Roman"/>
              </a:rPr>
              <a:t>a keyboard. </a:t>
            </a:r>
            <a:r>
              <a:rPr sz="1800" spc="-5" dirty="0">
                <a:latin typeface="Times New Roman"/>
                <a:cs typeface="Times New Roman"/>
              </a:rPr>
              <a:t>The </a:t>
            </a:r>
            <a:r>
              <a:rPr sz="1800" dirty="0">
                <a:latin typeface="Times New Roman"/>
                <a:cs typeface="Times New Roman"/>
              </a:rPr>
              <a:t>function does not require </a:t>
            </a:r>
            <a:r>
              <a:rPr sz="1800" spc="-5" dirty="0">
                <a:latin typeface="Times New Roman"/>
                <a:cs typeface="Times New Roman"/>
              </a:rPr>
              <a:t>any arguments, though </a:t>
            </a:r>
            <a:r>
              <a:rPr sz="1800" dirty="0">
                <a:latin typeface="Times New Roman"/>
                <a:cs typeface="Times New Roman"/>
              </a:rPr>
              <a:t> a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pair of </a:t>
            </a:r>
            <a:r>
              <a:rPr sz="1800" spc="-5" dirty="0">
                <a:latin typeface="Times New Roman"/>
                <a:cs typeface="Times New Roman"/>
              </a:rPr>
              <a:t>empty </a:t>
            </a:r>
            <a:r>
              <a:rPr sz="1800" dirty="0">
                <a:latin typeface="Times New Roman"/>
                <a:cs typeface="Times New Roman"/>
              </a:rPr>
              <a:t>parentheses</a:t>
            </a:r>
            <a:r>
              <a:rPr sz="1800" spc="-5" dirty="0">
                <a:latin typeface="Times New Roman"/>
                <a:cs typeface="Times New Roman"/>
              </a:rPr>
              <a:t> must </a:t>
            </a:r>
            <a:r>
              <a:rPr sz="1800" dirty="0">
                <a:latin typeface="Times New Roman"/>
                <a:cs typeface="Times New Roman"/>
              </a:rPr>
              <a:t>follow </a:t>
            </a:r>
            <a:r>
              <a:rPr sz="1800" spc="-5" dirty="0">
                <a:latin typeface="Times New Roman"/>
                <a:cs typeface="Times New Roman"/>
              </a:rPr>
              <a:t>the word </a:t>
            </a:r>
            <a:r>
              <a:rPr sz="1800" dirty="0">
                <a:latin typeface="Times New Roman"/>
                <a:cs typeface="Times New Roman"/>
              </a:rPr>
              <a:t>getchar.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general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syntax</a:t>
            </a:r>
            <a:endParaRPr sz="1800">
              <a:latin typeface="Times New Roman"/>
              <a:cs typeface="Times New Roman"/>
            </a:endParaRPr>
          </a:p>
          <a:p>
            <a:pPr marL="527050">
              <a:lnSpc>
                <a:spcPct val="100000"/>
              </a:lnSpc>
              <a:spcBef>
                <a:spcPts val="1140"/>
              </a:spcBef>
            </a:pPr>
            <a:r>
              <a:rPr sz="1800" spc="-5" dirty="0">
                <a:latin typeface="Times New Roman"/>
                <a:cs typeface="Times New Roman"/>
              </a:rPr>
              <a:t>Character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variable=getchar();</a:t>
            </a:r>
            <a:endParaRPr sz="18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1140"/>
              </a:spcBef>
            </a:pPr>
            <a:r>
              <a:rPr sz="1800" spc="-5" dirty="0">
                <a:latin typeface="Times New Roman"/>
                <a:cs typeface="Times New Roman"/>
              </a:rPr>
              <a:t>Where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character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variable</a:t>
            </a:r>
            <a:r>
              <a:rPr sz="1800" spc="-5" dirty="0">
                <a:latin typeface="Times New Roman"/>
                <a:cs typeface="Times New Roman"/>
              </a:rPr>
              <a:t> is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name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variable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type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char.</a:t>
            </a:r>
            <a:endParaRPr sz="1800">
              <a:latin typeface="Times New Roman"/>
              <a:cs typeface="Times New Roman"/>
            </a:endParaRPr>
          </a:p>
          <a:p>
            <a:pPr marL="12700" marR="8890" algn="just">
              <a:lnSpc>
                <a:spcPct val="115700"/>
              </a:lnSpc>
              <a:spcBef>
                <a:spcPts val="800"/>
              </a:spcBef>
            </a:pPr>
            <a:r>
              <a:rPr sz="1800" spc="-5" dirty="0">
                <a:latin typeface="Times New Roman"/>
                <a:cs typeface="Times New Roman"/>
              </a:rPr>
              <a:t>The </a:t>
            </a:r>
            <a:r>
              <a:rPr sz="1800" dirty="0">
                <a:latin typeface="Times New Roman"/>
                <a:cs typeface="Times New Roman"/>
              </a:rPr>
              <a:t>getchar() function receives </a:t>
            </a:r>
            <a:r>
              <a:rPr sz="1800" spc="-5" dirty="0">
                <a:latin typeface="Times New Roman"/>
                <a:cs typeface="Times New Roman"/>
              </a:rPr>
              <a:t>the character </a:t>
            </a:r>
            <a:r>
              <a:rPr sz="1800" dirty="0">
                <a:latin typeface="Times New Roman"/>
                <a:cs typeface="Times New Roman"/>
              </a:rPr>
              <a:t>data </a:t>
            </a:r>
            <a:r>
              <a:rPr sz="1800" spc="-5" dirty="0">
                <a:latin typeface="Times New Roman"/>
                <a:cs typeface="Times New Roman"/>
              </a:rPr>
              <a:t>entered, through the </a:t>
            </a:r>
            <a:r>
              <a:rPr sz="1800" dirty="0">
                <a:latin typeface="Times New Roman"/>
                <a:cs typeface="Times New Roman"/>
              </a:rPr>
              <a:t>keyboard, </a:t>
            </a:r>
            <a:r>
              <a:rPr sz="1800" spc="-5" dirty="0">
                <a:latin typeface="Times New Roman"/>
                <a:cs typeface="Times New Roman"/>
              </a:rPr>
              <a:t>and </a:t>
            </a:r>
            <a:r>
              <a:rPr sz="1800" dirty="0">
                <a:latin typeface="Times New Roman"/>
                <a:cs typeface="Times New Roman"/>
              </a:rPr>
              <a:t>places </a:t>
            </a:r>
            <a:r>
              <a:rPr sz="1800" spc="-5" dirty="0">
                <a:latin typeface="Times New Roman"/>
                <a:cs typeface="Times New Roman"/>
              </a:rPr>
              <a:t>it in 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memory location allotted to the </a:t>
            </a:r>
            <a:r>
              <a:rPr sz="1800" dirty="0">
                <a:latin typeface="Times New Roman"/>
                <a:cs typeface="Times New Roman"/>
              </a:rPr>
              <a:t>variable</a:t>
            </a:r>
            <a:r>
              <a:rPr sz="1800" spc="9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char_variable</a:t>
            </a:r>
            <a:r>
              <a:rPr sz="1800" spc="-5" dirty="0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56998" y="994284"/>
            <a:ext cx="8428355" cy="413384"/>
            <a:chOff x="456998" y="994284"/>
            <a:chExt cx="8428355" cy="413384"/>
          </a:xfrm>
        </p:grpSpPr>
        <p:sp>
          <p:nvSpPr>
            <p:cNvPr id="5" name="object 5"/>
            <p:cNvSpPr/>
            <p:nvPr/>
          </p:nvSpPr>
          <p:spPr>
            <a:xfrm>
              <a:off x="458471" y="1399375"/>
              <a:ext cx="8427085" cy="0"/>
            </a:xfrm>
            <a:custGeom>
              <a:avLst/>
              <a:gdLst/>
              <a:ahLst/>
              <a:cxnLst/>
              <a:rect l="l" t="t" r="r" b="b"/>
              <a:pathLst>
                <a:path w="8427085">
                  <a:moveTo>
                    <a:pt x="0" y="0"/>
                  </a:moveTo>
                  <a:lnTo>
                    <a:pt x="8426621" y="0"/>
                  </a:lnTo>
                </a:path>
              </a:pathLst>
            </a:custGeom>
            <a:ln w="15824">
              <a:solidFill>
                <a:srgbClr val="5E6C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6998" y="994284"/>
              <a:ext cx="321911" cy="32256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356741" y="1181277"/>
              <a:ext cx="26034" cy="26034"/>
            </a:xfrm>
            <a:custGeom>
              <a:avLst/>
              <a:gdLst/>
              <a:ahLst/>
              <a:cxnLst/>
              <a:rect l="l" t="t" r="r" b="b"/>
              <a:pathLst>
                <a:path w="26034" h="26034">
                  <a:moveTo>
                    <a:pt x="18669" y="19837"/>
                  </a:moveTo>
                  <a:lnTo>
                    <a:pt x="17119" y="17094"/>
                  </a:lnTo>
                  <a:lnTo>
                    <a:pt x="15646" y="14808"/>
                  </a:lnTo>
                  <a:lnTo>
                    <a:pt x="14643" y="13944"/>
                  </a:lnTo>
                  <a:lnTo>
                    <a:pt x="14262" y="13614"/>
                  </a:lnTo>
                  <a:lnTo>
                    <a:pt x="16802" y="12319"/>
                  </a:lnTo>
                  <a:lnTo>
                    <a:pt x="16992" y="11696"/>
                  </a:lnTo>
                  <a:lnTo>
                    <a:pt x="17627" y="9702"/>
                  </a:lnTo>
                  <a:lnTo>
                    <a:pt x="17246" y="8128"/>
                  </a:lnTo>
                  <a:lnTo>
                    <a:pt x="17081" y="7467"/>
                  </a:lnTo>
                  <a:lnTo>
                    <a:pt x="15582" y="6108"/>
                  </a:lnTo>
                  <a:lnTo>
                    <a:pt x="14973" y="6032"/>
                  </a:lnTo>
                  <a:lnTo>
                    <a:pt x="14973" y="9867"/>
                  </a:lnTo>
                  <a:lnTo>
                    <a:pt x="14706" y="10934"/>
                  </a:lnTo>
                  <a:lnTo>
                    <a:pt x="13995" y="11518"/>
                  </a:lnTo>
                  <a:lnTo>
                    <a:pt x="11684" y="11696"/>
                  </a:lnTo>
                  <a:lnTo>
                    <a:pt x="9766" y="11696"/>
                  </a:lnTo>
                  <a:lnTo>
                    <a:pt x="9766" y="8128"/>
                  </a:lnTo>
                  <a:lnTo>
                    <a:pt x="11785" y="8128"/>
                  </a:lnTo>
                  <a:lnTo>
                    <a:pt x="13665" y="8178"/>
                  </a:lnTo>
                  <a:lnTo>
                    <a:pt x="14630" y="8712"/>
                  </a:lnTo>
                  <a:lnTo>
                    <a:pt x="14973" y="9867"/>
                  </a:lnTo>
                  <a:lnTo>
                    <a:pt x="14973" y="6032"/>
                  </a:lnTo>
                  <a:lnTo>
                    <a:pt x="12623" y="5727"/>
                  </a:lnTo>
                  <a:lnTo>
                    <a:pt x="7200" y="5727"/>
                  </a:lnTo>
                  <a:lnTo>
                    <a:pt x="7200" y="19837"/>
                  </a:lnTo>
                  <a:lnTo>
                    <a:pt x="9766" y="19837"/>
                  </a:lnTo>
                  <a:lnTo>
                    <a:pt x="9766" y="13944"/>
                  </a:lnTo>
                  <a:lnTo>
                    <a:pt x="10287" y="13944"/>
                  </a:lnTo>
                  <a:lnTo>
                    <a:pt x="11595" y="14109"/>
                  </a:lnTo>
                  <a:lnTo>
                    <a:pt x="12382" y="14706"/>
                  </a:lnTo>
                  <a:lnTo>
                    <a:pt x="13728" y="16764"/>
                  </a:lnTo>
                  <a:lnTo>
                    <a:pt x="15582" y="19837"/>
                  </a:lnTo>
                  <a:lnTo>
                    <a:pt x="18669" y="19837"/>
                  </a:lnTo>
                  <a:close/>
                </a:path>
                <a:path w="26034" h="26034">
                  <a:moveTo>
                    <a:pt x="25755" y="12865"/>
                  </a:moveTo>
                  <a:lnTo>
                    <a:pt x="24739" y="7861"/>
                  </a:lnTo>
                  <a:lnTo>
                    <a:pt x="23914" y="6642"/>
                  </a:lnTo>
                  <a:lnTo>
                    <a:pt x="23914" y="12865"/>
                  </a:lnTo>
                  <a:lnTo>
                    <a:pt x="23037" y="17145"/>
                  </a:lnTo>
                  <a:lnTo>
                    <a:pt x="20688" y="20650"/>
                  </a:lnTo>
                  <a:lnTo>
                    <a:pt x="17183" y="23025"/>
                  </a:lnTo>
                  <a:lnTo>
                    <a:pt x="12877" y="23888"/>
                  </a:lnTo>
                  <a:lnTo>
                    <a:pt x="8585" y="23025"/>
                  </a:lnTo>
                  <a:lnTo>
                    <a:pt x="5080" y="20650"/>
                  </a:lnTo>
                  <a:lnTo>
                    <a:pt x="2730" y="17145"/>
                  </a:lnTo>
                  <a:lnTo>
                    <a:pt x="1854" y="12865"/>
                  </a:lnTo>
                  <a:lnTo>
                    <a:pt x="2730" y="8572"/>
                  </a:lnTo>
                  <a:lnTo>
                    <a:pt x="5080" y="5067"/>
                  </a:lnTo>
                  <a:lnTo>
                    <a:pt x="8585" y="2692"/>
                  </a:lnTo>
                  <a:lnTo>
                    <a:pt x="12877" y="1816"/>
                  </a:lnTo>
                  <a:lnTo>
                    <a:pt x="17183" y="2692"/>
                  </a:lnTo>
                  <a:lnTo>
                    <a:pt x="20688" y="5067"/>
                  </a:lnTo>
                  <a:lnTo>
                    <a:pt x="23037" y="8572"/>
                  </a:lnTo>
                  <a:lnTo>
                    <a:pt x="23914" y="12865"/>
                  </a:lnTo>
                  <a:lnTo>
                    <a:pt x="23914" y="6642"/>
                  </a:lnTo>
                  <a:lnTo>
                    <a:pt x="21971" y="3771"/>
                  </a:lnTo>
                  <a:lnTo>
                    <a:pt x="19088" y="1816"/>
                  </a:lnTo>
                  <a:lnTo>
                    <a:pt x="17881" y="1016"/>
                  </a:lnTo>
                  <a:lnTo>
                    <a:pt x="12877" y="0"/>
                  </a:lnTo>
                  <a:lnTo>
                    <a:pt x="7874" y="1016"/>
                  </a:lnTo>
                  <a:lnTo>
                    <a:pt x="3771" y="3771"/>
                  </a:lnTo>
                  <a:lnTo>
                    <a:pt x="1016" y="7861"/>
                  </a:lnTo>
                  <a:lnTo>
                    <a:pt x="0" y="12865"/>
                  </a:lnTo>
                  <a:lnTo>
                    <a:pt x="1016" y="17868"/>
                  </a:lnTo>
                  <a:lnTo>
                    <a:pt x="3771" y="21971"/>
                  </a:lnTo>
                  <a:lnTo>
                    <a:pt x="7874" y="24726"/>
                  </a:lnTo>
                  <a:lnTo>
                    <a:pt x="12877" y="25742"/>
                  </a:lnTo>
                  <a:lnTo>
                    <a:pt x="17881" y="24726"/>
                  </a:lnTo>
                  <a:lnTo>
                    <a:pt x="19138" y="23888"/>
                  </a:lnTo>
                  <a:lnTo>
                    <a:pt x="21971" y="21971"/>
                  </a:lnTo>
                  <a:lnTo>
                    <a:pt x="24739" y="17868"/>
                  </a:lnTo>
                  <a:lnTo>
                    <a:pt x="25755" y="12865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821925" y="1030874"/>
            <a:ext cx="574675" cy="2654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2500"/>
              </a:lnSpc>
              <a:spcBef>
                <a:spcPts val="95"/>
              </a:spcBef>
            </a:pPr>
            <a:r>
              <a:rPr sz="700" b="1" spc="15" dirty="0">
                <a:solidFill>
                  <a:srgbClr val="231F20"/>
                </a:solidFill>
                <a:latin typeface="Times New Roman"/>
                <a:cs typeface="Times New Roman"/>
              </a:rPr>
              <a:t>RV</a:t>
            </a:r>
            <a:r>
              <a:rPr sz="700" b="1" spc="-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700" b="1" spc="5" dirty="0">
                <a:solidFill>
                  <a:srgbClr val="231F20"/>
                </a:solidFill>
                <a:latin typeface="Times New Roman"/>
                <a:cs typeface="Times New Roman"/>
              </a:rPr>
              <a:t>College</a:t>
            </a:r>
            <a:r>
              <a:rPr sz="700" b="1" spc="-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700" b="1" spc="10" dirty="0">
                <a:solidFill>
                  <a:srgbClr val="231F20"/>
                </a:solidFill>
                <a:latin typeface="Times New Roman"/>
                <a:cs typeface="Times New Roman"/>
              </a:rPr>
              <a:t>of </a:t>
            </a:r>
            <a:r>
              <a:rPr sz="700" b="1" spc="-16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700" b="1" spc="5" dirty="0">
                <a:solidFill>
                  <a:srgbClr val="231F20"/>
                </a:solidFill>
                <a:latin typeface="Times New Roman"/>
                <a:cs typeface="Times New Roman"/>
              </a:rPr>
              <a:t>Engineering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37611" y="1024339"/>
            <a:ext cx="1256030" cy="192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15" dirty="0">
                <a:solidFill>
                  <a:srgbClr val="422C75"/>
                </a:solidFill>
                <a:latin typeface="Times New Roman"/>
                <a:cs typeface="Times New Roman"/>
              </a:rPr>
              <a:t>Go,</a:t>
            </a:r>
            <a:r>
              <a:rPr sz="1100" i="1" spc="-20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1100" i="1" spc="5" dirty="0">
                <a:solidFill>
                  <a:srgbClr val="422C75"/>
                </a:solidFill>
                <a:latin typeface="Times New Roman"/>
                <a:cs typeface="Times New Roman"/>
              </a:rPr>
              <a:t>change</a:t>
            </a:r>
            <a:r>
              <a:rPr sz="1100" i="1" spc="-15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1100" i="1" spc="25" dirty="0">
                <a:solidFill>
                  <a:srgbClr val="422C75"/>
                </a:solidFill>
                <a:latin typeface="Times New Roman"/>
                <a:cs typeface="Times New Roman"/>
              </a:rPr>
              <a:t>the</a:t>
            </a:r>
            <a:r>
              <a:rPr sz="1100" i="1" spc="-20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1100" i="1" spc="10" dirty="0">
                <a:solidFill>
                  <a:srgbClr val="422C75"/>
                </a:solidFill>
                <a:latin typeface="Times New Roman"/>
                <a:cs typeface="Times New Roman"/>
              </a:rPr>
              <a:t>world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548" y="857069"/>
            <a:ext cx="9137650" cy="5144135"/>
          </a:xfrm>
          <a:custGeom>
            <a:avLst/>
            <a:gdLst/>
            <a:ahLst/>
            <a:cxnLst/>
            <a:rect l="l" t="t" r="r" b="b"/>
            <a:pathLst>
              <a:path w="9137650" h="5144135">
                <a:moveTo>
                  <a:pt x="0" y="0"/>
                </a:moveTo>
                <a:lnTo>
                  <a:pt x="9137450" y="0"/>
                </a:lnTo>
              </a:path>
              <a:path w="9137650" h="5144135">
                <a:moveTo>
                  <a:pt x="9137450" y="5143719"/>
                </a:moveTo>
                <a:lnTo>
                  <a:pt x="0" y="5143719"/>
                </a:lnTo>
                <a:lnTo>
                  <a:pt x="0" y="0"/>
                </a:lnTo>
              </a:path>
            </a:pathLst>
          </a:custGeom>
          <a:ln w="76299">
            <a:solidFill>
              <a:srgbClr val="0058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9574" y="1568622"/>
            <a:ext cx="8983345" cy="3068955"/>
          </a:xfrm>
          <a:prstGeom prst="rect">
            <a:avLst/>
          </a:prstGeom>
        </p:spPr>
        <p:txBody>
          <a:bodyPr vert="horz" wrap="square" lIns="0" tIns="15113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190"/>
              </a:spcBef>
            </a:pPr>
            <a:r>
              <a:rPr sz="2000" b="1" dirty="0">
                <a:latin typeface="Times New Roman"/>
                <a:cs typeface="Times New Roman"/>
              </a:rPr>
              <a:t>Writing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character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-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The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putchar(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)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function:</a:t>
            </a:r>
            <a:endParaRPr sz="20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14999"/>
              </a:lnSpc>
              <a:spcBef>
                <a:spcPts val="660"/>
              </a:spcBef>
            </a:pPr>
            <a:r>
              <a:rPr sz="1800" spc="-5" dirty="0">
                <a:latin typeface="Times New Roman"/>
                <a:cs typeface="Times New Roman"/>
              </a:rPr>
              <a:t>Single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characters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can</a:t>
            </a:r>
            <a:r>
              <a:rPr sz="1800" dirty="0">
                <a:latin typeface="Times New Roman"/>
                <a:cs typeface="Times New Roman"/>
              </a:rPr>
              <a:t> be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displayed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using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dirty="0">
                <a:latin typeface="Times New Roman"/>
                <a:cs typeface="Times New Roman"/>
              </a:rPr>
              <a:t> C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library</a:t>
            </a:r>
            <a:r>
              <a:rPr sz="1800" dirty="0">
                <a:latin typeface="Times New Roman"/>
                <a:cs typeface="Times New Roman"/>
              </a:rPr>
              <a:t> function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putchar().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This</a:t>
            </a:r>
            <a:r>
              <a:rPr sz="1800" dirty="0">
                <a:latin typeface="Times New Roman"/>
                <a:cs typeface="Times New Roman"/>
              </a:rPr>
              <a:t> function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 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complementary</a:t>
            </a:r>
            <a:r>
              <a:rPr sz="1800" spc="2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to</a:t>
            </a:r>
            <a:r>
              <a:rPr sz="1800" spc="2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spc="2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character</a:t>
            </a:r>
            <a:r>
              <a:rPr sz="1800" spc="2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input</a:t>
            </a:r>
            <a:r>
              <a:rPr sz="1800" spc="2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function</a:t>
            </a:r>
            <a:r>
              <a:rPr sz="1800" spc="2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getchar.</a:t>
            </a:r>
            <a:r>
              <a:rPr sz="1800" spc="2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spc="2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putchar</a:t>
            </a:r>
            <a:r>
              <a:rPr sz="1800" spc="2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function,</a:t>
            </a:r>
            <a:r>
              <a:rPr sz="1800" spc="2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like</a:t>
            </a:r>
            <a:r>
              <a:rPr sz="1800" spc="2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getchar,</a:t>
            </a:r>
            <a:r>
              <a:rPr sz="1800" spc="2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r>
              <a:rPr sz="1800" spc="2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4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part</a:t>
            </a:r>
            <a:r>
              <a:rPr sz="1800" spc="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7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spc="7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standard</a:t>
            </a:r>
            <a:r>
              <a:rPr sz="1800" spc="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</a:t>
            </a:r>
            <a:r>
              <a:rPr sz="1800" spc="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I/O</a:t>
            </a:r>
            <a:r>
              <a:rPr sz="1800" spc="7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library..</a:t>
            </a:r>
            <a:r>
              <a:rPr sz="1800" spc="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It</a:t>
            </a:r>
            <a:r>
              <a:rPr sz="1800" spc="7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must</a:t>
            </a:r>
            <a:r>
              <a:rPr sz="1800" spc="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</a:t>
            </a:r>
            <a:r>
              <a:rPr sz="1800" spc="7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expressed</a:t>
            </a:r>
            <a:r>
              <a:rPr sz="1800" spc="7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as</a:t>
            </a:r>
            <a:r>
              <a:rPr sz="1800" spc="7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an</a:t>
            </a:r>
            <a:r>
              <a:rPr sz="1800" spc="7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argument</a:t>
            </a:r>
            <a:r>
              <a:rPr sz="1800" spc="7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to</a:t>
            </a:r>
            <a:r>
              <a:rPr sz="1800" spc="7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spc="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function,</a:t>
            </a:r>
            <a:r>
              <a:rPr sz="1800" spc="7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enclosed </a:t>
            </a:r>
            <a:r>
              <a:rPr sz="1800" spc="-4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in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parentheses, following </a:t>
            </a:r>
            <a:r>
              <a:rPr sz="1800" spc="-5" dirty="0">
                <a:latin typeface="Times New Roman"/>
                <a:cs typeface="Times New Roman"/>
              </a:rPr>
              <a:t>the word </a:t>
            </a:r>
            <a:r>
              <a:rPr sz="1800" dirty="0">
                <a:latin typeface="Times New Roman"/>
                <a:cs typeface="Times New Roman"/>
              </a:rPr>
              <a:t>putchar.</a:t>
            </a:r>
            <a:endParaRPr sz="18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1115"/>
              </a:spcBef>
            </a:pPr>
            <a:r>
              <a:rPr sz="1800" spc="-5" dirty="0">
                <a:latin typeface="Times New Roman"/>
                <a:cs typeface="Times New Roman"/>
              </a:rPr>
              <a:t>Syntax: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putchar(char_variable);</a:t>
            </a:r>
            <a:endParaRPr sz="1800">
              <a:latin typeface="Times New Roman"/>
              <a:cs typeface="Times New Roman"/>
            </a:endParaRPr>
          </a:p>
          <a:p>
            <a:pPr marL="12700" marR="3003550" algn="just">
              <a:lnSpc>
                <a:spcPct val="152800"/>
              </a:lnSpc>
            </a:pPr>
            <a:r>
              <a:rPr sz="1800" spc="-5" dirty="0">
                <a:latin typeface="Times New Roman"/>
                <a:cs typeface="Times New Roman"/>
              </a:rPr>
              <a:t>where char_variable is the </a:t>
            </a:r>
            <a:r>
              <a:rPr sz="1800" dirty="0">
                <a:latin typeface="Times New Roman"/>
                <a:cs typeface="Times New Roman"/>
              </a:rPr>
              <a:t>name of a variable </a:t>
            </a:r>
            <a:r>
              <a:rPr sz="1800" spc="-5" dirty="0">
                <a:latin typeface="Times New Roman"/>
                <a:cs typeface="Times New Roman"/>
              </a:rPr>
              <a:t>that is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5" dirty="0">
                <a:latin typeface="Times New Roman"/>
                <a:cs typeface="Times New Roman"/>
              </a:rPr>
              <a:t>type char.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It</a:t>
            </a:r>
            <a:r>
              <a:rPr sz="1800" spc="-5" dirty="0">
                <a:latin typeface="Times New Roman"/>
                <a:cs typeface="Times New Roman"/>
              </a:rPr>
              <a:t> transmits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single character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to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5" dirty="0">
                <a:latin typeface="Times New Roman"/>
                <a:cs typeface="Times New Roman"/>
              </a:rPr>
              <a:t> standard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output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device.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56998" y="994284"/>
            <a:ext cx="8428355" cy="413384"/>
            <a:chOff x="456998" y="994284"/>
            <a:chExt cx="8428355" cy="413384"/>
          </a:xfrm>
        </p:grpSpPr>
        <p:sp>
          <p:nvSpPr>
            <p:cNvPr id="5" name="object 5"/>
            <p:cNvSpPr/>
            <p:nvPr/>
          </p:nvSpPr>
          <p:spPr>
            <a:xfrm>
              <a:off x="458471" y="1399375"/>
              <a:ext cx="8427085" cy="0"/>
            </a:xfrm>
            <a:custGeom>
              <a:avLst/>
              <a:gdLst/>
              <a:ahLst/>
              <a:cxnLst/>
              <a:rect l="l" t="t" r="r" b="b"/>
              <a:pathLst>
                <a:path w="8427085">
                  <a:moveTo>
                    <a:pt x="0" y="0"/>
                  </a:moveTo>
                  <a:lnTo>
                    <a:pt x="8426621" y="0"/>
                  </a:lnTo>
                </a:path>
              </a:pathLst>
            </a:custGeom>
            <a:ln w="15824">
              <a:solidFill>
                <a:srgbClr val="5E6C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6998" y="994284"/>
              <a:ext cx="321911" cy="32256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356741" y="1181277"/>
              <a:ext cx="26034" cy="26034"/>
            </a:xfrm>
            <a:custGeom>
              <a:avLst/>
              <a:gdLst/>
              <a:ahLst/>
              <a:cxnLst/>
              <a:rect l="l" t="t" r="r" b="b"/>
              <a:pathLst>
                <a:path w="26034" h="26034">
                  <a:moveTo>
                    <a:pt x="18669" y="19837"/>
                  </a:moveTo>
                  <a:lnTo>
                    <a:pt x="17119" y="17094"/>
                  </a:lnTo>
                  <a:lnTo>
                    <a:pt x="15646" y="14808"/>
                  </a:lnTo>
                  <a:lnTo>
                    <a:pt x="14643" y="13944"/>
                  </a:lnTo>
                  <a:lnTo>
                    <a:pt x="14262" y="13614"/>
                  </a:lnTo>
                  <a:lnTo>
                    <a:pt x="16802" y="12319"/>
                  </a:lnTo>
                  <a:lnTo>
                    <a:pt x="16992" y="11696"/>
                  </a:lnTo>
                  <a:lnTo>
                    <a:pt x="17627" y="9702"/>
                  </a:lnTo>
                  <a:lnTo>
                    <a:pt x="17246" y="8128"/>
                  </a:lnTo>
                  <a:lnTo>
                    <a:pt x="17081" y="7467"/>
                  </a:lnTo>
                  <a:lnTo>
                    <a:pt x="15582" y="6108"/>
                  </a:lnTo>
                  <a:lnTo>
                    <a:pt x="14973" y="6032"/>
                  </a:lnTo>
                  <a:lnTo>
                    <a:pt x="14973" y="9867"/>
                  </a:lnTo>
                  <a:lnTo>
                    <a:pt x="14706" y="10934"/>
                  </a:lnTo>
                  <a:lnTo>
                    <a:pt x="13995" y="11518"/>
                  </a:lnTo>
                  <a:lnTo>
                    <a:pt x="11684" y="11696"/>
                  </a:lnTo>
                  <a:lnTo>
                    <a:pt x="9766" y="11696"/>
                  </a:lnTo>
                  <a:lnTo>
                    <a:pt x="9766" y="8128"/>
                  </a:lnTo>
                  <a:lnTo>
                    <a:pt x="11785" y="8128"/>
                  </a:lnTo>
                  <a:lnTo>
                    <a:pt x="13665" y="8178"/>
                  </a:lnTo>
                  <a:lnTo>
                    <a:pt x="14630" y="8712"/>
                  </a:lnTo>
                  <a:lnTo>
                    <a:pt x="14973" y="9867"/>
                  </a:lnTo>
                  <a:lnTo>
                    <a:pt x="14973" y="6032"/>
                  </a:lnTo>
                  <a:lnTo>
                    <a:pt x="12623" y="5727"/>
                  </a:lnTo>
                  <a:lnTo>
                    <a:pt x="7200" y="5727"/>
                  </a:lnTo>
                  <a:lnTo>
                    <a:pt x="7200" y="19837"/>
                  </a:lnTo>
                  <a:lnTo>
                    <a:pt x="9766" y="19837"/>
                  </a:lnTo>
                  <a:lnTo>
                    <a:pt x="9766" y="13944"/>
                  </a:lnTo>
                  <a:lnTo>
                    <a:pt x="10287" y="13944"/>
                  </a:lnTo>
                  <a:lnTo>
                    <a:pt x="11595" y="14109"/>
                  </a:lnTo>
                  <a:lnTo>
                    <a:pt x="12382" y="14706"/>
                  </a:lnTo>
                  <a:lnTo>
                    <a:pt x="13728" y="16764"/>
                  </a:lnTo>
                  <a:lnTo>
                    <a:pt x="15582" y="19837"/>
                  </a:lnTo>
                  <a:lnTo>
                    <a:pt x="18669" y="19837"/>
                  </a:lnTo>
                  <a:close/>
                </a:path>
                <a:path w="26034" h="26034">
                  <a:moveTo>
                    <a:pt x="25755" y="12865"/>
                  </a:moveTo>
                  <a:lnTo>
                    <a:pt x="24739" y="7861"/>
                  </a:lnTo>
                  <a:lnTo>
                    <a:pt x="23914" y="6642"/>
                  </a:lnTo>
                  <a:lnTo>
                    <a:pt x="23914" y="12865"/>
                  </a:lnTo>
                  <a:lnTo>
                    <a:pt x="23037" y="17145"/>
                  </a:lnTo>
                  <a:lnTo>
                    <a:pt x="20688" y="20650"/>
                  </a:lnTo>
                  <a:lnTo>
                    <a:pt x="17183" y="23025"/>
                  </a:lnTo>
                  <a:lnTo>
                    <a:pt x="12877" y="23888"/>
                  </a:lnTo>
                  <a:lnTo>
                    <a:pt x="8585" y="23025"/>
                  </a:lnTo>
                  <a:lnTo>
                    <a:pt x="5080" y="20650"/>
                  </a:lnTo>
                  <a:lnTo>
                    <a:pt x="2730" y="17145"/>
                  </a:lnTo>
                  <a:lnTo>
                    <a:pt x="1854" y="12865"/>
                  </a:lnTo>
                  <a:lnTo>
                    <a:pt x="2730" y="8572"/>
                  </a:lnTo>
                  <a:lnTo>
                    <a:pt x="5080" y="5067"/>
                  </a:lnTo>
                  <a:lnTo>
                    <a:pt x="8585" y="2692"/>
                  </a:lnTo>
                  <a:lnTo>
                    <a:pt x="12877" y="1816"/>
                  </a:lnTo>
                  <a:lnTo>
                    <a:pt x="17183" y="2692"/>
                  </a:lnTo>
                  <a:lnTo>
                    <a:pt x="20688" y="5067"/>
                  </a:lnTo>
                  <a:lnTo>
                    <a:pt x="23037" y="8572"/>
                  </a:lnTo>
                  <a:lnTo>
                    <a:pt x="23914" y="12865"/>
                  </a:lnTo>
                  <a:lnTo>
                    <a:pt x="23914" y="6642"/>
                  </a:lnTo>
                  <a:lnTo>
                    <a:pt x="21971" y="3771"/>
                  </a:lnTo>
                  <a:lnTo>
                    <a:pt x="19088" y="1816"/>
                  </a:lnTo>
                  <a:lnTo>
                    <a:pt x="17881" y="1016"/>
                  </a:lnTo>
                  <a:lnTo>
                    <a:pt x="12877" y="0"/>
                  </a:lnTo>
                  <a:lnTo>
                    <a:pt x="7874" y="1016"/>
                  </a:lnTo>
                  <a:lnTo>
                    <a:pt x="3771" y="3771"/>
                  </a:lnTo>
                  <a:lnTo>
                    <a:pt x="1016" y="7861"/>
                  </a:lnTo>
                  <a:lnTo>
                    <a:pt x="0" y="12865"/>
                  </a:lnTo>
                  <a:lnTo>
                    <a:pt x="1016" y="17868"/>
                  </a:lnTo>
                  <a:lnTo>
                    <a:pt x="3771" y="21971"/>
                  </a:lnTo>
                  <a:lnTo>
                    <a:pt x="7874" y="24726"/>
                  </a:lnTo>
                  <a:lnTo>
                    <a:pt x="12877" y="25742"/>
                  </a:lnTo>
                  <a:lnTo>
                    <a:pt x="17881" y="24726"/>
                  </a:lnTo>
                  <a:lnTo>
                    <a:pt x="19138" y="23888"/>
                  </a:lnTo>
                  <a:lnTo>
                    <a:pt x="21971" y="21971"/>
                  </a:lnTo>
                  <a:lnTo>
                    <a:pt x="24739" y="17868"/>
                  </a:lnTo>
                  <a:lnTo>
                    <a:pt x="25755" y="12865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821925" y="1030874"/>
            <a:ext cx="574675" cy="2654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2500"/>
              </a:lnSpc>
              <a:spcBef>
                <a:spcPts val="95"/>
              </a:spcBef>
            </a:pPr>
            <a:r>
              <a:rPr sz="700" b="1" spc="15" dirty="0">
                <a:solidFill>
                  <a:srgbClr val="231F20"/>
                </a:solidFill>
                <a:latin typeface="Times New Roman"/>
                <a:cs typeface="Times New Roman"/>
              </a:rPr>
              <a:t>RV</a:t>
            </a:r>
            <a:r>
              <a:rPr sz="700" b="1" spc="-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700" b="1" spc="5" dirty="0">
                <a:solidFill>
                  <a:srgbClr val="231F20"/>
                </a:solidFill>
                <a:latin typeface="Times New Roman"/>
                <a:cs typeface="Times New Roman"/>
              </a:rPr>
              <a:t>College</a:t>
            </a:r>
            <a:r>
              <a:rPr sz="700" b="1" spc="-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700" b="1" spc="10" dirty="0">
                <a:solidFill>
                  <a:srgbClr val="231F20"/>
                </a:solidFill>
                <a:latin typeface="Times New Roman"/>
                <a:cs typeface="Times New Roman"/>
              </a:rPr>
              <a:t>of </a:t>
            </a:r>
            <a:r>
              <a:rPr sz="700" b="1" spc="-16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700" b="1" spc="5" dirty="0">
                <a:solidFill>
                  <a:srgbClr val="231F20"/>
                </a:solidFill>
                <a:latin typeface="Times New Roman"/>
                <a:cs typeface="Times New Roman"/>
              </a:rPr>
              <a:t>Engineering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37611" y="1024339"/>
            <a:ext cx="1256030" cy="192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15" dirty="0">
                <a:solidFill>
                  <a:srgbClr val="422C75"/>
                </a:solidFill>
                <a:latin typeface="Times New Roman"/>
                <a:cs typeface="Times New Roman"/>
              </a:rPr>
              <a:t>Go,</a:t>
            </a:r>
            <a:r>
              <a:rPr sz="1100" i="1" spc="-20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1100" i="1" spc="5" dirty="0">
                <a:solidFill>
                  <a:srgbClr val="422C75"/>
                </a:solidFill>
                <a:latin typeface="Times New Roman"/>
                <a:cs typeface="Times New Roman"/>
              </a:rPr>
              <a:t>change</a:t>
            </a:r>
            <a:r>
              <a:rPr sz="1100" i="1" spc="-15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1100" i="1" spc="25" dirty="0">
                <a:solidFill>
                  <a:srgbClr val="422C75"/>
                </a:solidFill>
                <a:latin typeface="Times New Roman"/>
                <a:cs typeface="Times New Roman"/>
              </a:rPr>
              <a:t>the</a:t>
            </a:r>
            <a:r>
              <a:rPr sz="1100" i="1" spc="-20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1100" i="1" spc="10" dirty="0">
                <a:solidFill>
                  <a:srgbClr val="422C75"/>
                </a:solidFill>
                <a:latin typeface="Times New Roman"/>
                <a:cs typeface="Times New Roman"/>
              </a:rPr>
              <a:t>world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1600" y="654545"/>
            <a:ext cx="9213850" cy="5909310"/>
            <a:chOff x="-31600" y="654545"/>
            <a:chExt cx="9213850" cy="5909310"/>
          </a:xfrm>
        </p:grpSpPr>
        <p:sp>
          <p:nvSpPr>
            <p:cNvPr id="3" name="object 3"/>
            <p:cNvSpPr/>
            <p:nvPr/>
          </p:nvSpPr>
          <p:spPr>
            <a:xfrm>
              <a:off x="6549" y="692695"/>
              <a:ext cx="9137650" cy="5833110"/>
            </a:xfrm>
            <a:custGeom>
              <a:avLst/>
              <a:gdLst/>
              <a:ahLst/>
              <a:cxnLst/>
              <a:rect l="l" t="t" r="r" b="b"/>
              <a:pathLst>
                <a:path w="9137650" h="5833109">
                  <a:moveTo>
                    <a:pt x="0" y="0"/>
                  </a:moveTo>
                  <a:lnTo>
                    <a:pt x="9137450" y="0"/>
                  </a:lnTo>
                </a:path>
                <a:path w="9137650" h="5833109">
                  <a:moveTo>
                    <a:pt x="9137450" y="5832648"/>
                  </a:moveTo>
                  <a:lnTo>
                    <a:pt x="0" y="5832648"/>
                  </a:lnTo>
                  <a:lnTo>
                    <a:pt x="0" y="0"/>
                  </a:lnTo>
                </a:path>
              </a:pathLst>
            </a:custGeom>
            <a:ln w="76299">
              <a:solidFill>
                <a:srgbClr val="00589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58470" y="1399375"/>
              <a:ext cx="8427085" cy="0"/>
            </a:xfrm>
            <a:custGeom>
              <a:avLst/>
              <a:gdLst/>
              <a:ahLst/>
              <a:cxnLst/>
              <a:rect l="l" t="t" r="r" b="b"/>
              <a:pathLst>
                <a:path w="8427085">
                  <a:moveTo>
                    <a:pt x="0" y="0"/>
                  </a:moveTo>
                  <a:lnTo>
                    <a:pt x="8426621" y="0"/>
                  </a:lnTo>
                </a:path>
              </a:pathLst>
            </a:custGeom>
            <a:ln w="15824">
              <a:solidFill>
                <a:srgbClr val="5E6C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6998" y="994284"/>
              <a:ext cx="321911" cy="32256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356741" y="1181277"/>
              <a:ext cx="26034" cy="26034"/>
            </a:xfrm>
            <a:custGeom>
              <a:avLst/>
              <a:gdLst/>
              <a:ahLst/>
              <a:cxnLst/>
              <a:rect l="l" t="t" r="r" b="b"/>
              <a:pathLst>
                <a:path w="26034" h="26034">
                  <a:moveTo>
                    <a:pt x="18669" y="19837"/>
                  </a:moveTo>
                  <a:lnTo>
                    <a:pt x="17119" y="17094"/>
                  </a:lnTo>
                  <a:lnTo>
                    <a:pt x="15646" y="14808"/>
                  </a:lnTo>
                  <a:lnTo>
                    <a:pt x="14643" y="13944"/>
                  </a:lnTo>
                  <a:lnTo>
                    <a:pt x="14262" y="13614"/>
                  </a:lnTo>
                  <a:lnTo>
                    <a:pt x="16802" y="12319"/>
                  </a:lnTo>
                  <a:lnTo>
                    <a:pt x="16992" y="11696"/>
                  </a:lnTo>
                  <a:lnTo>
                    <a:pt x="17627" y="9702"/>
                  </a:lnTo>
                  <a:lnTo>
                    <a:pt x="17246" y="8128"/>
                  </a:lnTo>
                  <a:lnTo>
                    <a:pt x="17081" y="7467"/>
                  </a:lnTo>
                  <a:lnTo>
                    <a:pt x="15582" y="6108"/>
                  </a:lnTo>
                  <a:lnTo>
                    <a:pt x="14973" y="6032"/>
                  </a:lnTo>
                  <a:lnTo>
                    <a:pt x="14973" y="9867"/>
                  </a:lnTo>
                  <a:lnTo>
                    <a:pt x="14706" y="10934"/>
                  </a:lnTo>
                  <a:lnTo>
                    <a:pt x="13995" y="11518"/>
                  </a:lnTo>
                  <a:lnTo>
                    <a:pt x="11684" y="11696"/>
                  </a:lnTo>
                  <a:lnTo>
                    <a:pt x="9766" y="11696"/>
                  </a:lnTo>
                  <a:lnTo>
                    <a:pt x="9766" y="8128"/>
                  </a:lnTo>
                  <a:lnTo>
                    <a:pt x="11785" y="8128"/>
                  </a:lnTo>
                  <a:lnTo>
                    <a:pt x="13665" y="8178"/>
                  </a:lnTo>
                  <a:lnTo>
                    <a:pt x="14630" y="8712"/>
                  </a:lnTo>
                  <a:lnTo>
                    <a:pt x="14973" y="9867"/>
                  </a:lnTo>
                  <a:lnTo>
                    <a:pt x="14973" y="6032"/>
                  </a:lnTo>
                  <a:lnTo>
                    <a:pt x="12623" y="5727"/>
                  </a:lnTo>
                  <a:lnTo>
                    <a:pt x="7200" y="5727"/>
                  </a:lnTo>
                  <a:lnTo>
                    <a:pt x="7200" y="19837"/>
                  </a:lnTo>
                  <a:lnTo>
                    <a:pt x="9766" y="19837"/>
                  </a:lnTo>
                  <a:lnTo>
                    <a:pt x="9766" y="13944"/>
                  </a:lnTo>
                  <a:lnTo>
                    <a:pt x="10287" y="13944"/>
                  </a:lnTo>
                  <a:lnTo>
                    <a:pt x="11595" y="14109"/>
                  </a:lnTo>
                  <a:lnTo>
                    <a:pt x="12382" y="14706"/>
                  </a:lnTo>
                  <a:lnTo>
                    <a:pt x="13728" y="16764"/>
                  </a:lnTo>
                  <a:lnTo>
                    <a:pt x="15582" y="19837"/>
                  </a:lnTo>
                  <a:lnTo>
                    <a:pt x="18669" y="19837"/>
                  </a:lnTo>
                  <a:close/>
                </a:path>
                <a:path w="26034" h="26034">
                  <a:moveTo>
                    <a:pt x="25755" y="12865"/>
                  </a:moveTo>
                  <a:lnTo>
                    <a:pt x="24739" y="7861"/>
                  </a:lnTo>
                  <a:lnTo>
                    <a:pt x="23914" y="6642"/>
                  </a:lnTo>
                  <a:lnTo>
                    <a:pt x="23914" y="12865"/>
                  </a:lnTo>
                  <a:lnTo>
                    <a:pt x="23037" y="17145"/>
                  </a:lnTo>
                  <a:lnTo>
                    <a:pt x="20688" y="20650"/>
                  </a:lnTo>
                  <a:lnTo>
                    <a:pt x="17183" y="23025"/>
                  </a:lnTo>
                  <a:lnTo>
                    <a:pt x="12877" y="23888"/>
                  </a:lnTo>
                  <a:lnTo>
                    <a:pt x="8585" y="23025"/>
                  </a:lnTo>
                  <a:lnTo>
                    <a:pt x="5080" y="20650"/>
                  </a:lnTo>
                  <a:lnTo>
                    <a:pt x="2730" y="17145"/>
                  </a:lnTo>
                  <a:lnTo>
                    <a:pt x="1854" y="12865"/>
                  </a:lnTo>
                  <a:lnTo>
                    <a:pt x="2730" y="8572"/>
                  </a:lnTo>
                  <a:lnTo>
                    <a:pt x="5080" y="5067"/>
                  </a:lnTo>
                  <a:lnTo>
                    <a:pt x="8585" y="2692"/>
                  </a:lnTo>
                  <a:lnTo>
                    <a:pt x="12877" y="1816"/>
                  </a:lnTo>
                  <a:lnTo>
                    <a:pt x="17183" y="2692"/>
                  </a:lnTo>
                  <a:lnTo>
                    <a:pt x="20688" y="5067"/>
                  </a:lnTo>
                  <a:lnTo>
                    <a:pt x="23037" y="8572"/>
                  </a:lnTo>
                  <a:lnTo>
                    <a:pt x="23914" y="12865"/>
                  </a:lnTo>
                  <a:lnTo>
                    <a:pt x="23914" y="6642"/>
                  </a:lnTo>
                  <a:lnTo>
                    <a:pt x="21971" y="3771"/>
                  </a:lnTo>
                  <a:lnTo>
                    <a:pt x="19088" y="1816"/>
                  </a:lnTo>
                  <a:lnTo>
                    <a:pt x="17881" y="1016"/>
                  </a:lnTo>
                  <a:lnTo>
                    <a:pt x="12877" y="0"/>
                  </a:lnTo>
                  <a:lnTo>
                    <a:pt x="7874" y="1016"/>
                  </a:lnTo>
                  <a:lnTo>
                    <a:pt x="3771" y="3771"/>
                  </a:lnTo>
                  <a:lnTo>
                    <a:pt x="1016" y="7861"/>
                  </a:lnTo>
                  <a:lnTo>
                    <a:pt x="0" y="12865"/>
                  </a:lnTo>
                  <a:lnTo>
                    <a:pt x="1016" y="17868"/>
                  </a:lnTo>
                  <a:lnTo>
                    <a:pt x="3771" y="21971"/>
                  </a:lnTo>
                  <a:lnTo>
                    <a:pt x="7874" y="24726"/>
                  </a:lnTo>
                  <a:lnTo>
                    <a:pt x="12877" y="25742"/>
                  </a:lnTo>
                  <a:lnTo>
                    <a:pt x="17881" y="24726"/>
                  </a:lnTo>
                  <a:lnTo>
                    <a:pt x="19138" y="23888"/>
                  </a:lnTo>
                  <a:lnTo>
                    <a:pt x="21971" y="21971"/>
                  </a:lnTo>
                  <a:lnTo>
                    <a:pt x="24739" y="17868"/>
                  </a:lnTo>
                  <a:lnTo>
                    <a:pt x="25755" y="12865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21925" y="1030874"/>
            <a:ext cx="574675" cy="2654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2500"/>
              </a:lnSpc>
              <a:spcBef>
                <a:spcPts val="95"/>
              </a:spcBef>
            </a:pPr>
            <a:r>
              <a:rPr sz="700" b="1" spc="15" dirty="0">
                <a:solidFill>
                  <a:srgbClr val="231F20"/>
                </a:solidFill>
                <a:latin typeface="Times New Roman"/>
                <a:cs typeface="Times New Roman"/>
              </a:rPr>
              <a:t>RV</a:t>
            </a:r>
            <a:r>
              <a:rPr sz="700" b="1" spc="-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700" b="1" spc="5" dirty="0">
                <a:solidFill>
                  <a:srgbClr val="231F20"/>
                </a:solidFill>
                <a:latin typeface="Times New Roman"/>
                <a:cs typeface="Times New Roman"/>
              </a:rPr>
              <a:t>College</a:t>
            </a:r>
            <a:r>
              <a:rPr sz="700" b="1" spc="-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700" b="1" spc="10" dirty="0">
                <a:solidFill>
                  <a:srgbClr val="231F20"/>
                </a:solidFill>
                <a:latin typeface="Times New Roman"/>
                <a:cs typeface="Times New Roman"/>
              </a:rPr>
              <a:t>of </a:t>
            </a:r>
            <a:r>
              <a:rPr sz="700" b="1" spc="-16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700" b="1" spc="5" dirty="0">
                <a:solidFill>
                  <a:srgbClr val="231F20"/>
                </a:solidFill>
                <a:latin typeface="Times New Roman"/>
                <a:cs typeface="Times New Roman"/>
              </a:rPr>
              <a:t>Engineering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37611" y="1024339"/>
            <a:ext cx="1256030" cy="192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15" dirty="0">
                <a:solidFill>
                  <a:srgbClr val="422C75"/>
                </a:solidFill>
                <a:latin typeface="Times New Roman"/>
                <a:cs typeface="Times New Roman"/>
              </a:rPr>
              <a:t>Go,</a:t>
            </a:r>
            <a:r>
              <a:rPr sz="1100" i="1" spc="-20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1100" i="1" spc="5" dirty="0">
                <a:solidFill>
                  <a:srgbClr val="422C75"/>
                </a:solidFill>
                <a:latin typeface="Times New Roman"/>
                <a:cs typeface="Times New Roman"/>
              </a:rPr>
              <a:t>change</a:t>
            </a:r>
            <a:r>
              <a:rPr sz="1100" i="1" spc="-15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1100" i="1" spc="25" dirty="0">
                <a:solidFill>
                  <a:srgbClr val="422C75"/>
                </a:solidFill>
                <a:latin typeface="Times New Roman"/>
                <a:cs typeface="Times New Roman"/>
              </a:rPr>
              <a:t>the</a:t>
            </a:r>
            <a:r>
              <a:rPr sz="1100" i="1" spc="-20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1100" i="1" spc="10" dirty="0">
                <a:solidFill>
                  <a:srgbClr val="422C75"/>
                </a:solidFill>
                <a:latin typeface="Times New Roman"/>
                <a:cs typeface="Times New Roman"/>
              </a:rPr>
              <a:t>world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38705" y="1935499"/>
            <a:ext cx="2143760" cy="4333240"/>
          </a:xfrm>
          <a:prstGeom prst="rect">
            <a:avLst/>
          </a:prstGeom>
        </p:spPr>
        <p:txBody>
          <a:bodyPr vert="horz" wrap="square" lIns="0" tIns="154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15"/>
              </a:spcBef>
            </a:pPr>
            <a:r>
              <a:rPr sz="1800" spc="-5" dirty="0">
                <a:latin typeface="Times New Roman"/>
                <a:cs typeface="Times New Roman"/>
              </a:rPr>
              <a:t>Example:</a:t>
            </a:r>
            <a:endParaRPr sz="1800">
              <a:latin typeface="Times New Roman"/>
              <a:cs typeface="Times New Roman"/>
            </a:endParaRPr>
          </a:p>
          <a:p>
            <a:pPr marL="12700" marR="5080" indent="457200">
              <a:lnSpc>
                <a:spcPts val="3300"/>
              </a:lnSpc>
              <a:spcBef>
                <a:spcPts val="275"/>
              </a:spcBef>
            </a:pPr>
            <a:r>
              <a:rPr sz="1800" dirty="0">
                <a:latin typeface="Times New Roman"/>
                <a:cs typeface="Times New Roman"/>
              </a:rPr>
              <a:t>#include&lt;stdio.h&gt;  </a:t>
            </a:r>
            <a:r>
              <a:rPr sz="1800" spc="-5" dirty="0">
                <a:latin typeface="Times New Roman"/>
                <a:cs typeface="Times New Roman"/>
              </a:rPr>
              <a:t>int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main</a:t>
            </a:r>
            <a:r>
              <a:rPr sz="1600" spc="-5" dirty="0">
                <a:latin typeface="Times New Roman"/>
                <a:cs typeface="Times New Roman"/>
              </a:rPr>
              <a:t>(void)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44"/>
              </a:spcBef>
            </a:pPr>
            <a:r>
              <a:rPr sz="1600" dirty="0">
                <a:latin typeface="Times New Roman"/>
                <a:cs typeface="Times New Roman"/>
              </a:rPr>
              <a:t>{</a:t>
            </a:r>
            <a:endParaRPr sz="1600">
              <a:latin typeface="Times New Roman"/>
              <a:cs typeface="Times New Roman"/>
            </a:endParaRPr>
          </a:p>
          <a:p>
            <a:pPr marL="469900" marR="572135">
              <a:lnSpc>
                <a:spcPct val="156300"/>
              </a:lnSpc>
            </a:pPr>
            <a:r>
              <a:rPr sz="1600" spc="-5" dirty="0">
                <a:latin typeface="Times New Roman"/>
                <a:cs typeface="Times New Roman"/>
              </a:rPr>
              <a:t>int ch; 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ch=getchar();  </a:t>
            </a:r>
            <a:r>
              <a:rPr sz="1600" dirty="0">
                <a:latin typeface="Times New Roman"/>
                <a:cs typeface="Times New Roman"/>
              </a:rPr>
              <a:t>putchar(ch); 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return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0;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600" dirty="0">
                <a:latin typeface="Times New Roman"/>
                <a:cs typeface="Times New Roman"/>
              </a:rPr>
              <a:t>}</a:t>
            </a:r>
            <a:endParaRPr sz="1600">
              <a:latin typeface="Times New Roman"/>
              <a:cs typeface="Times New Roman"/>
            </a:endParaRPr>
          </a:p>
          <a:p>
            <a:pPr marL="12700" marR="1227455">
              <a:lnSpc>
                <a:spcPct val="156300"/>
              </a:lnSpc>
            </a:pPr>
            <a:r>
              <a:rPr sz="1600" b="1" spc="-5" dirty="0">
                <a:latin typeface="Times New Roman"/>
                <a:cs typeface="Times New Roman"/>
              </a:rPr>
              <a:t>Input: </a:t>
            </a:r>
            <a:r>
              <a:rPr sz="1600" b="1" dirty="0">
                <a:latin typeface="Times New Roman"/>
                <a:cs typeface="Times New Roman"/>
              </a:rPr>
              <a:t>A 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Output:</a:t>
            </a:r>
            <a:r>
              <a:rPr sz="1600" b="1" spc="-9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A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548" y="857069"/>
            <a:ext cx="9137650" cy="5740400"/>
          </a:xfrm>
          <a:custGeom>
            <a:avLst/>
            <a:gdLst/>
            <a:ahLst/>
            <a:cxnLst/>
            <a:rect l="l" t="t" r="r" b="b"/>
            <a:pathLst>
              <a:path w="9137650" h="5740400">
                <a:moveTo>
                  <a:pt x="0" y="0"/>
                </a:moveTo>
                <a:lnTo>
                  <a:pt x="9137450" y="0"/>
                </a:lnTo>
              </a:path>
              <a:path w="9137650" h="5740400">
                <a:moveTo>
                  <a:pt x="9137450" y="5740282"/>
                </a:moveTo>
                <a:lnTo>
                  <a:pt x="0" y="5740282"/>
                </a:lnTo>
                <a:lnTo>
                  <a:pt x="0" y="0"/>
                </a:lnTo>
              </a:path>
            </a:pathLst>
          </a:custGeom>
          <a:ln w="76299">
            <a:solidFill>
              <a:srgbClr val="0058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9574" y="1563571"/>
            <a:ext cx="8983345" cy="3482975"/>
          </a:xfrm>
          <a:prstGeom prst="rect">
            <a:avLst/>
          </a:prstGeom>
        </p:spPr>
        <p:txBody>
          <a:bodyPr vert="horz" wrap="square" lIns="0" tIns="157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40"/>
              </a:spcBef>
            </a:pPr>
            <a:r>
              <a:rPr sz="1800" b="1" spc="-5" dirty="0">
                <a:latin typeface="Times New Roman"/>
                <a:cs typeface="Times New Roman"/>
              </a:rPr>
              <a:t>Additional</a:t>
            </a:r>
            <a:r>
              <a:rPr sz="1800" b="1" spc="-2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Single</a:t>
            </a:r>
            <a:r>
              <a:rPr sz="1800" b="1" spc="-1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Character</a:t>
            </a:r>
            <a:r>
              <a:rPr sz="1800" b="1" spc="-1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Input</a:t>
            </a:r>
            <a:r>
              <a:rPr sz="1800" b="1" spc="-1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and</a:t>
            </a:r>
            <a:r>
              <a:rPr sz="1800" b="1" spc="-1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Output</a:t>
            </a:r>
            <a:r>
              <a:rPr sz="1800" b="1" spc="-1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Functions:</a:t>
            </a:r>
            <a:endParaRPr sz="1800">
              <a:latin typeface="Times New Roman"/>
              <a:cs typeface="Times New Roman"/>
            </a:endParaRPr>
          </a:p>
          <a:p>
            <a:pPr marL="12700" marR="6350">
              <a:lnSpc>
                <a:spcPct val="115700"/>
              </a:lnSpc>
              <a:spcBef>
                <a:spcPts val="800"/>
              </a:spcBef>
            </a:pPr>
            <a:r>
              <a:rPr sz="1800" spc="-5" dirty="0">
                <a:latin typeface="Times New Roman"/>
                <a:cs typeface="Times New Roman"/>
              </a:rPr>
              <a:t>Other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than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getchar()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and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putchar(),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there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are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some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more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single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character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input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and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output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functions</a:t>
            </a:r>
            <a:r>
              <a:rPr sz="1800" spc="-5" dirty="0">
                <a:latin typeface="Times New Roman"/>
                <a:cs typeface="Times New Roman"/>
              </a:rPr>
              <a:t> that are available in Turbo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</a:t>
            </a:r>
            <a:r>
              <a:rPr sz="1800" spc="-5" dirty="0">
                <a:latin typeface="Times New Roman"/>
                <a:cs typeface="Times New Roman"/>
              </a:rPr>
              <a:t> Only which are listed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below:</a:t>
            </a:r>
            <a:endParaRPr sz="1800">
              <a:latin typeface="Times New Roman"/>
              <a:cs typeface="Times New Roman"/>
            </a:endParaRPr>
          </a:p>
          <a:p>
            <a:pPr marL="298450" marR="5080" indent="-252095">
              <a:lnSpc>
                <a:spcPct val="115700"/>
              </a:lnSpc>
              <a:spcBef>
                <a:spcPts val="775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800" dirty="0">
                <a:latin typeface="Times New Roman"/>
                <a:cs typeface="Times New Roman"/>
              </a:rPr>
              <a:t>getch()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–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This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input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function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reads,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without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echoing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on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screen,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single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character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from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keyboard</a:t>
            </a:r>
            <a:r>
              <a:rPr sz="1800" spc="-5" dirty="0">
                <a:latin typeface="Times New Roman"/>
                <a:cs typeface="Times New Roman"/>
              </a:rPr>
              <a:t> and immediately </a:t>
            </a:r>
            <a:r>
              <a:rPr sz="1800" dirty="0">
                <a:latin typeface="Times New Roman"/>
                <a:cs typeface="Times New Roman"/>
              </a:rPr>
              <a:t>returns </a:t>
            </a:r>
            <a:r>
              <a:rPr sz="1800" spc="-5" dirty="0">
                <a:latin typeface="Times New Roman"/>
                <a:cs typeface="Times New Roman"/>
              </a:rPr>
              <a:t>that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character to the </a:t>
            </a:r>
            <a:r>
              <a:rPr sz="1800" dirty="0">
                <a:latin typeface="Times New Roman"/>
                <a:cs typeface="Times New Roman"/>
              </a:rPr>
              <a:t>program.</a:t>
            </a:r>
            <a:endParaRPr sz="18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1115"/>
              </a:spcBef>
            </a:pPr>
            <a:r>
              <a:rPr sz="1800" spc="-5" dirty="0">
                <a:latin typeface="Times New Roman"/>
                <a:cs typeface="Times New Roman"/>
              </a:rPr>
              <a:t>General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statement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form: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ch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getch();</a:t>
            </a:r>
            <a:endParaRPr sz="1800">
              <a:latin typeface="Times New Roman"/>
              <a:cs typeface="Times New Roman"/>
            </a:endParaRPr>
          </a:p>
          <a:p>
            <a:pPr marL="12700" marR="5080">
              <a:lnSpc>
                <a:spcPct val="115700"/>
              </a:lnSpc>
              <a:spcBef>
                <a:spcPts val="800"/>
              </a:spcBef>
            </a:pPr>
            <a:r>
              <a:rPr sz="1800" dirty="0">
                <a:latin typeface="Times New Roman"/>
                <a:cs typeface="Times New Roman"/>
              </a:rPr>
              <a:t>getche()</a:t>
            </a:r>
            <a:r>
              <a:rPr sz="1800" spc="6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This</a:t>
            </a:r>
            <a:r>
              <a:rPr sz="1800" spc="6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input</a:t>
            </a:r>
            <a:r>
              <a:rPr sz="1800" spc="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function</a:t>
            </a:r>
            <a:r>
              <a:rPr sz="1800" spc="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reads,</a:t>
            </a:r>
            <a:r>
              <a:rPr sz="1800" spc="6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with</a:t>
            </a:r>
            <a:r>
              <a:rPr sz="1800" spc="6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echo</a:t>
            </a:r>
            <a:r>
              <a:rPr sz="1800" spc="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on</a:t>
            </a:r>
            <a:r>
              <a:rPr sz="1800" spc="7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spc="6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screen,</a:t>
            </a:r>
            <a:r>
              <a:rPr sz="1800" spc="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7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single</a:t>
            </a:r>
            <a:r>
              <a:rPr sz="1800" spc="6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character</a:t>
            </a:r>
            <a:r>
              <a:rPr sz="1800" spc="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from</a:t>
            </a:r>
            <a:r>
              <a:rPr sz="1800" spc="6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spc="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keyboard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and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immediately </a:t>
            </a:r>
            <a:r>
              <a:rPr sz="1800" dirty="0">
                <a:latin typeface="Times New Roman"/>
                <a:cs typeface="Times New Roman"/>
              </a:rPr>
              <a:t>returns </a:t>
            </a:r>
            <a:r>
              <a:rPr sz="1800" spc="-5" dirty="0">
                <a:latin typeface="Times New Roman"/>
                <a:cs typeface="Times New Roman"/>
              </a:rPr>
              <a:t>that character to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 </a:t>
            </a:r>
            <a:r>
              <a:rPr sz="1800" dirty="0">
                <a:latin typeface="Times New Roman"/>
                <a:cs typeface="Times New Roman"/>
              </a:rPr>
              <a:t>program.</a:t>
            </a:r>
            <a:endParaRPr sz="18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1115"/>
              </a:spcBef>
            </a:pPr>
            <a:r>
              <a:rPr sz="1800" spc="-5" dirty="0">
                <a:latin typeface="Times New Roman"/>
                <a:cs typeface="Times New Roman"/>
              </a:rPr>
              <a:t>General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statement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form: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ch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getche();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56998" y="994284"/>
            <a:ext cx="8428355" cy="413384"/>
            <a:chOff x="456998" y="994284"/>
            <a:chExt cx="8428355" cy="413384"/>
          </a:xfrm>
        </p:grpSpPr>
        <p:sp>
          <p:nvSpPr>
            <p:cNvPr id="5" name="object 5"/>
            <p:cNvSpPr/>
            <p:nvPr/>
          </p:nvSpPr>
          <p:spPr>
            <a:xfrm>
              <a:off x="458471" y="1399375"/>
              <a:ext cx="8427085" cy="0"/>
            </a:xfrm>
            <a:custGeom>
              <a:avLst/>
              <a:gdLst/>
              <a:ahLst/>
              <a:cxnLst/>
              <a:rect l="l" t="t" r="r" b="b"/>
              <a:pathLst>
                <a:path w="8427085">
                  <a:moveTo>
                    <a:pt x="0" y="0"/>
                  </a:moveTo>
                  <a:lnTo>
                    <a:pt x="8426621" y="0"/>
                  </a:lnTo>
                </a:path>
              </a:pathLst>
            </a:custGeom>
            <a:ln w="15824">
              <a:solidFill>
                <a:srgbClr val="5E6C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6998" y="994284"/>
              <a:ext cx="321911" cy="32256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356741" y="1181277"/>
              <a:ext cx="26034" cy="26034"/>
            </a:xfrm>
            <a:custGeom>
              <a:avLst/>
              <a:gdLst/>
              <a:ahLst/>
              <a:cxnLst/>
              <a:rect l="l" t="t" r="r" b="b"/>
              <a:pathLst>
                <a:path w="26034" h="26034">
                  <a:moveTo>
                    <a:pt x="18669" y="19837"/>
                  </a:moveTo>
                  <a:lnTo>
                    <a:pt x="17119" y="17094"/>
                  </a:lnTo>
                  <a:lnTo>
                    <a:pt x="15646" y="14808"/>
                  </a:lnTo>
                  <a:lnTo>
                    <a:pt x="14643" y="13944"/>
                  </a:lnTo>
                  <a:lnTo>
                    <a:pt x="14262" y="13614"/>
                  </a:lnTo>
                  <a:lnTo>
                    <a:pt x="16802" y="12319"/>
                  </a:lnTo>
                  <a:lnTo>
                    <a:pt x="16992" y="11696"/>
                  </a:lnTo>
                  <a:lnTo>
                    <a:pt x="17627" y="9702"/>
                  </a:lnTo>
                  <a:lnTo>
                    <a:pt x="17246" y="8128"/>
                  </a:lnTo>
                  <a:lnTo>
                    <a:pt x="17081" y="7467"/>
                  </a:lnTo>
                  <a:lnTo>
                    <a:pt x="15582" y="6108"/>
                  </a:lnTo>
                  <a:lnTo>
                    <a:pt x="14973" y="6032"/>
                  </a:lnTo>
                  <a:lnTo>
                    <a:pt x="14973" y="9867"/>
                  </a:lnTo>
                  <a:lnTo>
                    <a:pt x="14706" y="10934"/>
                  </a:lnTo>
                  <a:lnTo>
                    <a:pt x="13995" y="11518"/>
                  </a:lnTo>
                  <a:lnTo>
                    <a:pt x="11684" y="11696"/>
                  </a:lnTo>
                  <a:lnTo>
                    <a:pt x="9766" y="11696"/>
                  </a:lnTo>
                  <a:lnTo>
                    <a:pt x="9766" y="8128"/>
                  </a:lnTo>
                  <a:lnTo>
                    <a:pt x="11785" y="8128"/>
                  </a:lnTo>
                  <a:lnTo>
                    <a:pt x="13665" y="8178"/>
                  </a:lnTo>
                  <a:lnTo>
                    <a:pt x="14630" y="8712"/>
                  </a:lnTo>
                  <a:lnTo>
                    <a:pt x="14973" y="9867"/>
                  </a:lnTo>
                  <a:lnTo>
                    <a:pt x="14973" y="6032"/>
                  </a:lnTo>
                  <a:lnTo>
                    <a:pt x="12623" y="5727"/>
                  </a:lnTo>
                  <a:lnTo>
                    <a:pt x="7200" y="5727"/>
                  </a:lnTo>
                  <a:lnTo>
                    <a:pt x="7200" y="19837"/>
                  </a:lnTo>
                  <a:lnTo>
                    <a:pt x="9766" y="19837"/>
                  </a:lnTo>
                  <a:lnTo>
                    <a:pt x="9766" y="13944"/>
                  </a:lnTo>
                  <a:lnTo>
                    <a:pt x="10287" y="13944"/>
                  </a:lnTo>
                  <a:lnTo>
                    <a:pt x="11595" y="14109"/>
                  </a:lnTo>
                  <a:lnTo>
                    <a:pt x="12382" y="14706"/>
                  </a:lnTo>
                  <a:lnTo>
                    <a:pt x="13728" y="16764"/>
                  </a:lnTo>
                  <a:lnTo>
                    <a:pt x="15582" y="19837"/>
                  </a:lnTo>
                  <a:lnTo>
                    <a:pt x="18669" y="19837"/>
                  </a:lnTo>
                  <a:close/>
                </a:path>
                <a:path w="26034" h="26034">
                  <a:moveTo>
                    <a:pt x="25755" y="12865"/>
                  </a:moveTo>
                  <a:lnTo>
                    <a:pt x="24739" y="7861"/>
                  </a:lnTo>
                  <a:lnTo>
                    <a:pt x="23914" y="6642"/>
                  </a:lnTo>
                  <a:lnTo>
                    <a:pt x="23914" y="12865"/>
                  </a:lnTo>
                  <a:lnTo>
                    <a:pt x="23037" y="17145"/>
                  </a:lnTo>
                  <a:lnTo>
                    <a:pt x="20688" y="20650"/>
                  </a:lnTo>
                  <a:lnTo>
                    <a:pt x="17183" y="23025"/>
                  </a:lnTo>
                  <a:lnTo>
                    <a:pt x="12877" y="23888"/>
                  </a:lnTo>
                  <a:lnTo>
                    <a:pt x="8585" y="23025"/>
                  </a:lnTo>
                  <a:lnTo>
                    <a:pt x="5080" y="20650"/>
                  </a:lnTo>
                  <a:lnTo>
                    <a:pt x="2730" y="17145"/>
                  </a:lnTo>
                  <a:lnTo>
                    <a:pt x="1854" y="12865"/>
                  </a:lnTo>
                  <a:lnTo>
                    <a:pt x="2730" y="8572"/>
                  </a:lnTo>
                  <a:lnTo>
                    <a:pt x="5080" y="5067"/>
                  </a:lnTo>
                  <a:lnTo>
                    <a:pt x="8585" y="2692"/>
                  </a:lnTo>
                  <a:lnTo>
                    <a:pt x="12877" y="1816"/>
                  </a:lnTo>
                  <a:lnTo>
                    <a:pt x="17183" y="2692"/>
                  </a:lnTo>
                  <a:lnTo>
                    <a:pt x="20688" y="5067"/>
                  </a:lnTo>
                  <a:lnTo>
                    <a:pt x="23037" y="8572"/>
                  </a:lnTo>
                  <a:lnTo>
                    <a:pt x="23914" y="12865"/>
                  </a:lnTo>
                  <a:lnTo>
                    <a:pt x="23914" y="6642"/>
                  </a:lnTo>
                  <a:lnTo>
                    <a:pt x="21971" y="3771"/>
                  </a:lnTo>
                  <a:lnTo>
                    <a:pt x="19088" y="1816"/>
                  </a:lnTo>
                  <a:lnTo>
                    <a:pt x="17881" y="1016"/>
                  </a:lnTo>
                  <a:lnTo>
                    <a:pt x="12877" y="0"/>
                  </a:lnTo>
                  <a:lnTo>
                    <a:pt x="7874" y="1016"/>
                  </a:lnTo>
                  <a:lnTo>
                    <a:pt x="3771" y="3771"/>
                  </a:lnTo>
                  <a:lnTo>
                    <a:pt x="1016" y="7861"/>
                  </a:lnTo>
                  <a:lnTo>
                    <a:pt x="0" y="12865"/>
                  </a:lnTo>
                  <a:lnTo>
                    <a:pt x="1016" y="17868"/>
                  </a:lnTo>
                  <a:lnTo>
                    <a:pt x="3771" y="21971"/>
                  </a:lnTo>
                  <a:lnTo>
                    <a:pt x="7874" y="24726"/>
                  </a:lnTo>
                  <a:lnTo>
                    <a:pt x="12877" y="25742"/>
                  </a:lnTo>
                  <a:lnTo>
                    <a:pt x="17881" y="24726"/>
                  </a:lnTo>
                  <a:lnTo>
                    <a:pt x="19138" y="23888"/>
                  </a:lnTo>
                  <a:lnTo>
                    <a:pt x="21971" y="21971"/>
                  </a:lnTo>
                  <a:lnTo>
                    <a:pt x="24739" y="17868"/>
                  </a:lnTo>
                  <a:lnTo>
                    <a:pt x="25755" y="12865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821925" y="1030874"/>
            <a:ext cx="574675" cy="2654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2500"/>
              </a:lnSpc>
              <a:spcBef>
                <a:spcPts val="95"/>
              </a:spcBef>
            </a:pPr>
            <a:r>
              <a:rPr sz="700" b="1" spc="15" dirty="0">
                <a:solidFill>
                  <a:srgbClr val="231F20"/>
                </a:solidFill>
                <a:latin typeface="Times New Roman"/>
                <a:cs typeface="Times New Roman"/>
              </a:rPr>
              <a:t>RV</a:t>
            </a:r>
            <a:r>
              <a:rPr sz="700" b="1" spc="-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700" b="1" spc="5" dirty="0">
                <a:solidFill>
                  <a:srgbClr val="231F20"/>
                </a:solidFill>
                <a:latin typeface="Times New Roman"/>
                <a:cs typeface="Times New Roman"/>
              </a:rPr>
              <a:t>College</a:t>
            </a:r>
            <a:r>
              <a:rPr sz="700" b="1" spc="-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700" b="1" spc="10" dirty="0">
                <a:solidFill>
                  <a:srgbClr val="231F20"/>
                </a:solidFill>
                <a:latin typeface="Times New Roman"/>
                <a:cs typeface="Times New Roman"/>
              </a:rPr>
              <a:t>of </a:t>
            </a:r>
            <a:r>
              <a:rPr sz="700" b="1" spc="-16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700" b="1" spc="5" dirty="0">
                <a:solidFill>
                  <a:srgbClr val="231F20"/>
                </a:solidFill>
                <a:latin typeface="Times New Roman"/>
                <a:cs typeface="Times New Roman"/>
              </a:rPr>
              <a:t>Engineering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37611" y="1024339"/>
            <a:ext cx="1256030" cy="192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15" dirty="0">
                <a:solidFill>
                  <a:srgbClr val="422C75"/>
                </a:solidFill>
                <a:latin typeface="Times New Roman"/>
                <a:cs typeface="Times New Roman"/>
              </a:rPr>
              <a:t>Go,</a:t>
            </a:r>
            <a:r>
              <a:rPr sz="1100" i="1" spc="-20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1100" i="1" spc="5" dirty="0">
                <a:solidFill>
                  <a:srgbClr val="422C75"/>
                </a:solidFill>
                <a:latin typeface="Times New Roman"/>
                <a:cs typeface="Times New Roman"/>
              </a:rPr>
              <a:t>change</a:t>
            </a:r>
            <a:r>
              <a:rPr sz="1100" i="1" spc="-15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1100" i="1" spc="25" dirty="0">
                <a:solidFill>
                  <a:srgbClr val="422C75"/>
                </a:solidFill>
                <a:latin typeface="Times New Roman"/>
                <a:cs typeface="Times New Roman"/>
              </a:rPr>
              <a:t>the</a:t>
            </a:r>
            <a:r>
              <a:rPr sz="1100" i="1" spc="-20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1100" i="1" spc="10" dirty="0">
                <a:solidFill>
                  <a:srgbClr val="422C75"/>
                </a:solidFill>
                <a:latin typeface="Times New Roman"/>
                <a:cs typeface="Times New Roman"/>
              </a:rPr>
              <a:t>world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548" y="857069"/>
            <a:ext cx="9137650" cy="5740400"/>
          </a:xfrm>
          <a:custGeom>
            <a:avLst/>
            <a:gdLst/>
            <a:ahLst/>
            <a:cxnLst/>
            <a:rect l="l" t="t" r="r" b="b"/>
            <a:pathLst>
              <a:path w="9137650" h="5740400">
                <a:moveTo>
                  <a:pt x="0" y="0"/>
                </a:moveTo>
                <a:lnTo>
                  <a:pt x="9137450" y="0"/>
                </a:lnTo>
              </a:path>
              <a:path w="9137650" h="5740400">
                <a:moveTo>
                  <a:pt x="9137450" y="5740282"/>
                </a:moveTo>
                <a:lnTo>
                  <a:pt x="0" y="5740282"/>
                </a:lnTo>
                <a:lnTo>
                  <a:pt x="0" y="0"/>
                </a:lnTo>
              </a:path>
            </a:pathLst>
          </a:custGeom>
          <a:ln w="76299">
            <a:solidFill>
              <a:srgbClr val="0058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9574" y="1563571"/>
            <a:ext cx="8985885" cy="1597025"/>
          </a:xfrm>
          <a:prstGeom prst="rect">
            <a:avLst/>
          </a:prstGeom>
        </p:spPr>
        <p:txBody>
          <a:bodyPr vert="horz" wrap="square" lIns="0" tIns="157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40"/>
              </a:spcBef>
            </a:pPr>
            <a:r>
              <a:rPr sz="1800" b="1" spc="-5" dirty="0">
                <a:latin typeface="Times New Roman"/>
                <a:cs typeface="Times New Roman"/>
              </a:rPr>
              <a:t>Additional</a:t>
            </a:r>
            <a:r>
              <a:rPr sz="1800" b="1" spc="-2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Single</a:t>
            </a:r>
            <a:r>
              <a:rPr sz="1800" b="1" spc="-1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Character</a:t>
            </a:r>
            <a:r>
              <a:rPr sz="1800" b="1" spc="-2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Input</a:t>
            </a:r>
            <a:r>
              <a:rPr sz="1800" b="1" spc="-1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and</a:t>
            </a:r>
            <a:r>
              <a:rPr sz="1800" b="1" spc="-1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Output</a:t>
            </a:r>
            <a:r>
              <a:rPr sz="1800" b="1" spc="-1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Functions:</a:t>
            </a:r>
            <a:endParaRPr sz="1800">
              <a:latin typeface="Times New Roman"/>
              <a:cs typeface="Times New Roman"/>
            </a:endParaRPr>
          </a:p>
          <a:p>
            <a:pPr marL="12700" marR="5080">
              <a:lnSpc>
                <a:spcPct val="115700"/>
              </a:lnSpc>
              <a:spcBef>
                <a:spcPts val="800"/>
              </a:spcBef>
            </a:pPr>
            <a:r>
              <a:rPr sz="1800" dirty="0">
                <a:latin typeface="Times New Roman"/>
                <a:cs typeface="Times New Roman"/>
              </a:rPr>
              <a:t>putch()</a:t>
            </a:r>
            <a:r>
              <a:rPr sz="1800" spc="1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This</a:t>
            </a:r>
            <a:r>
              <a:rPr sz="1800" spc="11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output</a:t>
            </a:r>
            <a:r>
              <a:rPr sz="1800" spc="1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function</a:t>
            </a:r>
            <a:r>
              <a:rPr sz="1800" spc="1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writes</a:t>
            </a:r>
            <a:r>
              <a:rPr sz="1800" spc="1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spc="11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character</a:t>
            </a:r>
            <a:r>
              <a:rPr sz="1800" spc="1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directly</a:t>
            </a:r>
            <a:r>
              <a:rPr sz="1800" spc="1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to</a:t>
            </a:r>
            <a:r>
              <a:rPr sz="1800" spc="11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spc="1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screen.</a:t>
            </a:r>
            <a:r>
              <a:rPr sz="1800" spc="1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On</a:t>
            </a:r>
            <a:r>
              <a:rPr sz="1800" spc="1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success,</a:t>
            </a:r>
            <a:r>
              <a:rPr sz="1800" spc="1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spc="1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function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putch()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returns </a:t>
            </a:r>
            <a:r>
              <a:rPr sz="1800" spc="-5" dirty="0">
                <a:latin typeface="Times New Roman"/>
                <a:cs typeface="Times New Roman"/>
              </a:rPr>
              <a:t>the character </a:t>
            </a:r>
            <a:r>
              <a:rPr sz="1800" dirty="0">
                <a:latin typeface="Times New Roman"/>
                <a:cs typeface="Times New Roman"/>
              </a:rPr>
              <a:t>printed.</a:t>
            </a:r>
            <a:r>
              <a:rPr sz="1800" spc="-5" dirty="0">
                <a:latin typeface="Times New Roman"/>
                <a:cs typeface="Times New Roman"/>
              </a:rPr>
              <a:t> On error, it </a:t>
            </a:r>
            <a:r>
              <a:rPr sz="1800" dirty="0">
                <a:latin typeface="Times New Roman"/>
                <a:cs typeface="Times New Roman"/>
              </a:rPr>
              <a:t>returns </a:t>
            </a:r>
            <a:r>
              <a:rPr sz="1800" spc="-5" dirty="0">
                <a:latin typeface="Times New Roman"/>
                <a:cs typeface="Times New Roman"/>
              </a:rPr>
              <a:t>EOF.</a:t>
            </a:r>
            <a:endParaRPr sz="18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1115"/>
              </a:spcBef>
            </a:pPr>
            <a:r>
              <a:rPr sz="1800" spc="-5" dirty="0">
                <a:latin typeface="Times New Roman"/>
                <a:cs typeface="Times New Roman"/>
              </a:rPr>
              <a:t>General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statement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form: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putch(ch);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56998" y="994284"/>
            <a:ext cx="8428355" cy="413384"/>
            <a:chOff x="456998" y="994284"/>
            <a:chExt cx="8428355" cy="413384"/>
          </a:xfrm>
        </p:grpSpPr>
        <p:sp>
          <p:nvSpPr>
            <p:cNvPr id="5" name="object 5"/>
            <p:cNvSpPr/>
            <p:nvPr/>
          </p:nvSpPr>
          <p:spPr>
            <a:xfrm>
              <a:off x="458471" y="1399375"/>
              <a:ext cx="8427085" cy="0"/>
            </a:xfrm>
            <a:custGeom>
              <a:avLst/>
              <a:gdLst/>
              <a:ahLst/>
              <a:cxnLst/>
              <a:rect l="l" t="t" r="r" b="b"/>
              <a:pathLst>
                <a:path w="8427085">
                  <a:moveTo>
                    <a:pt x="0" y="0"/>
                  </a:moveTo>
                  <a:lnTo>
                    <a:pt x="8426621" y="0"/>
                  </a:lnTo>
                </a:path>
              </a:pathLst>
            </a:custGeom>
            <a:ln w="15824">
              <a:solidFill>
                <a:srgbClr val="5E6C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6998" y="994284"/>
              <a:ext cx="321911" cy="32256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356741" y="1181277"/>
              <a:ext cx="26034" cy="26034"/>
            </a:xfrm>
            <a:custGeom>
              <a:avLst/>
              <a:gdLst/>
              <a:ahLst/>
              <a:cxnLst/>
              <a:rect l="l" t="t" r="r" b="b"/>
              <a:pathLst>
                <a:path w="26034" h="26034">
                  <a:moveTo>
                    <a:pt x="18669" y="19837"/>
                  </a:moveTo>
                  <a:lnTo>
                    <a:pt x="17119" y="17094"/>
                  </a:lnTo>
                  <a:lnTo>
                    <a:pt x="15646" y="14808"/>
                  </a:lnTo>
                  <a:lnTo>
                    <a:pt x="14643" y="13944"/>
                  </a:lnTo>
                  <a:lnTo>
                    <a:pt x="14262" y="13614"/>
                  </a:lnTo>
                  <a:lnTo>
                    <a:pt x="16802" y="12319"/>
                  </a:lnTo>
                  <a:lnTo>
                    <a:pt x="16992" y="11696"/>
                  </a:lnTo>
                  <a:lnTo>
                    <a:pt x="17627" y="9702"/>
                  </a:lnTo>
                  <a:lnTo>
                    <a:pt x="17246" y="8128"/>
                  </a:lnTo>
                  <a:lnTo>
                    <a:pt x="17081" y="7467"/>
                  </a:lnTo>
                  <a:lnTo>
                    <a:pt x="15582" y="6108"/>
                  </a:lnTo>
                  <a:lnTo>
                    <a:pt x="14973" y="6032"/>
                  </a:lnTo>
                  <a:lnTo>
                    <a:pt x="14973" y="9867"/>
                  </a:lnTo>
                  <a:lnTo>
                    <a:pt x="14706" y="10934"/>
                  </a:lnTo>
                  <a:lnTo>
                    <a:pt x="13995" y="11518"/>
                  </a:lnTo>
                  <a:lnTo>
                    <a:pt x="11684" y="11696"/>
                  </a:lnTo>
                  <a:lnTo>
                    <a:pt x="9766" y="11696"/>
                  </a:lnTo>
                  <a:lnTo>
                    <a:pt x="9766" y="8128"/>
                  </a:lnTo>
                  <a:lnTo>
                    <a:pt x="11785" y="8128"/>
                  </a:lnTo>
                  <a:lnTo>
                    <a:pt x="13665" y="8178"/>
                  </a:lnTo>
                  <a:lnTo>
                    <a:pt x="14630" y="8712"/>
                  </a:lnTo>
                  <a:lnTo>
                    <a:pt x="14973" y="9867"/>
                  </a:lnTo>
                  <a:lnTo>
                    <a:pt x="14973" y="6032"/>
                  </a:lnTo>
                  <a:lnTo>
                    <a:pt x="12623" y="5727"/>
                  </a:lnTo>
                  <a:lnTo>
                    <a:pt x="7200" y="5727"/>
                  </a:lnTo>
                  <a:lnTo>
                    <a:pt x="7200" y="19837"/>
                  </a:lnTo>
                  <a:lnTo>
                    <a:pt x="9766" y="19837"/>
                  </a:lnTo>
                  <a:lnTo>
                    <a:pt x="9766" y="13944"/>
                  </a:lnTo>
                  <a:lnTo>
                    <a:pt x="10287" y="13944"/>
                  </a:lnTo>
                  <a:lnTo>
                    <a:pt x="11595" y="14109"/>
                  </a:lnTo>
                  <a:lnTo>
                    <a:pt x="12382" y="14706"/>
                  </a:lnTo>
                  <a:lnTo>
                    <a:pt x="13728" y="16764"/>
                  </a:lnTo>
                  <a:lnTo>
                    <a:pt x="15582" y="19837"/>
                  </a:lnTo>
                  <a:lnTo>
                    <a:pt x="18669" y="19837"/>
                  </a:lnTo>
                  <a:close/>
                </a:path>
                <a:path w="26034" h="26034">
                  <a:moveTo>
                    <a:pt x="25755" y="12865"/>
                  </a:moveTo>
                  <a:lnTo>
                    <a:pt x="24739" y="7861"/>
                  </a:lnTo>
                  <a:lnTo>
                    <a:pt x="23914" y="6642"/>
                  </a:lnTo>
                  <a:lnTo>
                    <a:pt x="23914" y="12865"/>
                  </a:lnTo>
                  <a:lnTo>
                    <a:pt x="23037" y="17145"/>
                  </a:lnTo>
                  <a:lnTo>
                    <a:pt x="20688" y="20650"/>
                  </a:lnTo>
                  <a:lnTo>
                    <a:pt x="17183" y="23025"/>
                  </a:lnTo>
                  <a:lnTo>
                    <a:pt x="12877" y="23888"/>
                  </a:lnTo>
                  <a:lnTo>
                    <a:pt x="8585" y="23025"/>
                  </a:lnTo>
                  <a:lnTo>
                    <a:pt x="5080" y="20650"/>
                  </a:lnTo>
                  <a:lnTo>
                    <a:pt x="2730" y="17145"/>
                  </a:lnTo>
                  <a:lnTo>
                    <a:pt x="1854" y="12865"/>
                  </a:lnTo>
                  <a:lnTo>
                    <a:pt x="2730" y="8572"/>
                  </a:lnTo>
                  <a:lnTo>
                    <a:pt x="5080" y="5067"/>
                  </a:lnTo>
                  <a:lnTo>
                    <a:pt x="8585" y="2692"/>
                  </a:lnTo>
                  <a:lnTo>
                    <a:pt x="12877" y="1816"/>
                  </a:lnTo>
                  <a:lnTo>
                    <a:pt x="17183" y="2692"/>
                  </a:lnTo>
                  <a:lnTo>
                    <a:pt x="20688" y="5067"/>
                  </a:lnTo>
                  <a:lnTo>
                    <a:pt x="23037" y="8572"/>
                  </a:lnTo>
                  <a:lnTo>
                    <a:pt x="23914" y="12865"/>
                  </a:lnTo>
                  <a:lnTo>
                    <a:pt x="23914" y="6642"/>
                  </a:lnTo>
                  <a:lnTo>
                    <a:pt x="21971" y="3771"/>
                  </a:lnTo>
                  <a:lnTo>
                    <a:pt x="19088" y="1816"/>
                  </a:lnTo>
                  <a:lnTo>
                    <a:pt x="17881" y="1016"/>
                  </a:lnTo>
                  <a:lnTo>
                    <a:pt x="12877" y="0"/>
                  </a:lnTo>
                  <a:lnTo>
                    <a:pt x="7874" y="1016"/>
                  </a:lnTo>
                  <a:lnTo>
                    <a:pt x="3771" y="3771"/>
                  </a:lnTo>
                  <a:lnTo>
                    <a:pt x="1016" y="7861"/>
                  </a:lnTo>
                  <a:lnTo>
                    <a:pt x="0" y="12865"/>
                  </a:lnTo>
                  <a:lnTo>
                    <a:pt x="1016" y="17868"/>
                  </a:lnTo>
                  <a:lnTo>
                    <a:pt x="3771" y="21971"/>
                  </a:lnTo>
                  <a:lnTo>
                    <a:pt x="7874" y="24726"/>
                  </a:lnTo>
                  <a:lnTo>
                    <a:pt x="12877" y="25742"/>
                  </a:lnTo>
                  <a:lnTo>
                    <a:pt x="17881" y="24726"/>
                  </a:lnTo>
                  <a:lnTo>
                    <a:pt x="19138" y="23888"/>
                  </a:lnTo>
                  <a:lnTo>
                    <a:pt x="21971" y="21971"/>
                  </a:lnTo>
                  <a:lnTo>
                    <a:pt x="24739" y="17868"/>
                  </a:lnTo>
                  <a:lnTo>
                    <a:pt x="25755" y="12865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821925" y="1030874"/>
            <a:ext cx="574675" cy="2654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2500"/>
              </a:lnSpc>
              <a:spcBef>
                <a:spcPts val="95"/>
              </a:spcBef>
            </a:pPr>
            <a:r>
              <a:rPr sz="700" b="1" spc="15" dirty="0">
                <a:solidFill>
                  <a:srgbClr val="231F20"/>
                </a:solidFill>
                <a:latin typeface="Times New Roman"/>
                <a:cs typeface="Times New Roman"/>
              </a:rPr>
              <a:t>RV</a:t>
            </a:r>
            <a:r>
              <a:rPr sz="700" b="1" spc="-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700" b="1" spc="5" dirty="0">
                <a:solidFill>
                  <a:srgbClr val="231F20"/>
                </a:solidFill>
                <a:latin typeface="Times New Roman"/>
                <a:cs typeface="Times New Roman"/>
              </a:rPr>
              <a:t>College</a:t>
            </a:r>
            <a:r>
              <a:rPr sz="700" b="1" spc="-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700" b="1" spc="10" dirty="0">
                <a:solidFill>
                  <a:srgbClr val="231F20"/>
                </a:solidFill>
                <a:latin typeface="Times New Roman"/>
                <a:cs typeface="Times New Roman"/>
              </a:rPr>
              <a:t>of </a:t>
            </a:r>
            <a:r>
              <a:rPr sz="700" b="1" spc="-16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700" b="1" spc="5" dirty="0">
                <a:solidFill>
                  <a:srgbClr val="231F20"/>
                </a:solidFill>
                <a:latin typeface="Times New Roman"/>
                <a:cs typeface="Times New Roman"/>
              </a:rPr>
              <a:t>Engineering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37611" y="1024339"/>
            <a:ext cx="1256030" cy="192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15" dirty="0">
                <a:solidFill>
                  <a:srgbClr val="422C75"/>
                </a:solidFill>
                <a:latin typeface="Times New Roman"/>
                <a:cs typeface="Times New Roman"/>
              </a:rPr>
              <a:t>Go,</a:t>
            </a:r>
            <a:r>
              <a:rPr sz="1100" i="1" spc="-20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1100" i="1" spc="5" dirty="0">
                <a:solidFill>
                  <a:srgbClr val="422C75"/>
                </a:solidFill>
                <a:latin typeface="Times New Roman"/>
                <a:cs typeface="Times New Roman"/>
              </a:rPr>
              <a:t>change</a:t>
            </a:r>
            <a:r>
              <a:rPr sz="1100" i="1" spc="-15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1100" i="1" spc="25" dirty="0">
                <a:solidFill>
                  <a:srgbClr val="422C75"/>
                </a:solidFill>
                <a:latin typeface="Times New Roman"/>
                <a:cs typeface="Times New Roman"/>
              </a:rPr>
              <a:t>the</a:t>
            </a:r>
            <a:r>
              <a:rPr sz="1100" i="1" spc="-20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1100" i="1" spc="10" dirty="0">
                <a:solidFill>
                  <a:srgbClr val="422C75"/>
                </a:solidFill>
                <a:latin typeface="Times New Roman"/>
                <a:cs typeface="Times New Roman"/>
              </a:rPr>
              <a:t>world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548" y="857069"/>
            <a:ext cx="9137650" cy="5740400"/>
          </a:xfrm>
          <a:custGeom>
            <a:avLst/>
            <a:gdLst/>
            <a:ahLst/>
            <a:cxnLst/>
            <a:rect l="l" t="t" r="r" b="b"/>
            <a:pathLst>
              <a:path w="9137650" h="5740400">
                <a:moveTo>
                  <a:pt x="0" y="0"/>
                </a:moveTo>
                <a:lnTo>
                  <a:pt x="9137450" y="0"/>
                </a:lnTo>
              </a:path>
              <a:path w="9137650" h="5740400">
                <a:moveTo>
                  <a:pt x="9137450" y="5740282"/>
                </a:moveTo>
                <a:lnTo>
                  <a:pt x="0" y="5740282"/>
                </a:lnTo>
                <a:lnTo>
                  <a:pt x="0" y="0"/>
                </a:lnTo>
              </a:path>
            </a:pathLst>
          </a:custGeom>
          <a:ln w="76299">
            <a:solidFill>
              <a:srgbClr val="0058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9574" y="1563571"/>
            <a:ext cx="3130550" cy="421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448435">
              <a:lnSpc>
                <a:spcPct val="1528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#include&lt;stdio.h&gt;  </a:t>
            </a:r>
            <a:r>
              <a:rPr sz="1800" spc="-5" dirty="0">
                <a:latin typeface="Times New Roman"/>
                <a:cs typeface="Times New Roman"/>
              </a:rPr>
              <a:t>int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main(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sz="1800" dirty="0">
                <a:latin typeface="Times New Roman"/>
                <a:cs typeface="Times New Roman"/>
              </a:rPr>
              <a:t>{</a:t>
            </a:r>
            <a:endParaRPr sz="18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1140"/>
              </a:spcBef>
            </a:pPr>
            <a:r>
              <a:rPr sz="1800" spc="-5" dirty="0">
                <a:latin typeface="Times New Roman"/>
                <a:cs typeface="Times New Roman"/>
              </a:rPr>
              <a:t>int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ch;</a:t>
            </a:r>
            <a:endParaRPr sz="1800">
              <a:latin typeface="Times New Roman"/>
              <a:cs typeface="Times New Roman"/>
            </a:endParaRPr>
          </a:p>
          <a:p>
            <a:pPr marL="469900" marR="5080">
              <a:lnSpc>
                <a:spcPct val="152800"/>
              </a:lnSpc>
            </a:pPr>
            <a:r>
              <a:rPr sz="1800" dirty="0">
                <a:latin typeface="Times New Roman"/>
                <a:cs typeface="Times New Roman"/>
              </a:rPr>
              <a:t>printf(“\n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continue(Y/N)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?”);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ch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getch(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);</a:t>
            </a:r>
            <a:endParaRPr sz="1800">
              <a:latin typeface="Times New Roman"/>
              <a:cs typeface="Times New Roman"/>
            </a:endParaRPr>
          </a:p>
          <a:p>
            <a:pPr marL="469900" marR="1712595">
              <a:lnSpc>
                <a:spcPct val="152800"/>
              </a:lnSpc>
            </a:pPr>
            <a:r>
              <a:rPr sz="1800" dirty="0">
                <a:latin typeface="Times New Roman"/>
                <a:cs typeface="Times New Roman"/>
              </a:rPr>
              <a:t>putch(ch);  return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0;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35"/>
              </a:spcBef>
            </a:pPr>
            <a:r>
              <a:rPr sz="1800" dirty="0">
                <a:latin typeface="Times New Roman"/>
                <a:cs typeface="Times New Roman"/>
              </a:rPr>
              <a:t>}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sz="1800" spc="-5" dirty="0">
                <a:latin typeface="Times New Roman"/>
                <a:cs typeface="Times New Roman"/>
              </a:rPr>
              <a:t>Result: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continue(Y/N)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?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Y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56998" y="994284"/>
            <a:ext cx="8428355" cy="413384"/>
            <a:chOff x="456998" y="994284"/>
            <a:chExt cx="8428355" cy="413384"/>
          </a:xfrm>
        </p:grpSpPr>
        <p:sp>
          <p:nvSpPr>
            <p:cNvPr id="5" name="object 5"/>
            <p:cNvSpPr/>
            <p:nvPr/>
          </p:nvSpPr>
          <p:spPr>
            <a:xfrm>
              <a:off x="458471" y="1399375"/>
              <a:ext cx="8427085" cy="0"/>
            </a:xfrm>
            <a:custGeom>
              <a:avLst/>
              <a:gdLst/>
              <a:ahLst/>
              <a:cxnLst/>
              <a:rect l="l" t="t" r="r" b="b"/>
              <a:pathLst>
                <a:path w="8427085">
                  <a:moveTo>
                    <a:pt x="0" y="0"/>
                  </a:moveTo>
                  <a:lnTo>
                    <a:pt x="8426621" y="0"/>
                  </a:lnTo>
                </a:path>
              </a:pathLst>
            </a:custGeom>
            <a:ln w="15824">
              <a:solidFill>
                <a:srgbClr val="5E6C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6998" y="994284"/>
              <a:ext cx="321911" cy="32256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356741" y="1181277"/>
              <a:ext cx="26034" cy="26034"/>
            </a:xfrm>
            <a:custGeom>
              <a:avLst/>
              <a:gdLst/>
              <a:ahLst/>
              <a:cxnLst/>
              <a:rect l="l" t="t" r="r" b="b"/>
              <a:pathLst>
                <a:path w="26034" h="26034">
                  <a:moveTo>
                    <a:pt x="18669" y="19837"/>
                  </a:moveTo>
                  <a:lnTo>
                    <a:pt x="17119" y="17094"/>
                  </a:lnTo>
                  <a:lnTo>
                    <a:pt x="15646" y="14808"/>
                  </a:lnTo>
                  <a:lnTo>
                    <a:pt x="14643" y="13944"/>
                  </a:lnTo>
                  <a:lnTo>
                    <a:pt x="14262" y="13614"/>
                  </a:lnTo>
                  <a:lnTo>
                    <a:pt x="16802" y="12319"/>
                  </a:lnTo>
                  <a:lnTo>
                    <a:pt x="16992" y="11696"/>
                  </a:lnTo>
                  <a:lnTo>
                    <a:pt x="17627" y="9702"/>
                  </a:lnTo>
                  <a:lnTo>
                    <a:pt x="17246" y="8128"/>
                  </a:lnTo>
                  <a:lnTo>
                    <a:pt x="17081" y="7467"/>
                  </a:lnTo>
                  <a:lnTo>
                    <a:pt x="15582" y="6108"/>
                  </a:lnTo>
                  <a:lnTo>
                    <a:pt x="14973" y="6032"/>
                  </a:lnTo>
                  <a:lnTo>
                    <a:pt x="14973" y="9867"/>
                  </a:lnTo>
                  <a:lnTo>
                    <a:pt x="14706" y="10934"/>
                  </a:lnTo>
                  <a:lnTo>
                    <a:pt x="13995" y="11518"/>
                  </a:lnTo>
                  <a:lnTo>
                    <a:pt x="11684" y="11696"/>
                  </a:lnTo>
                  <a:lnTo>
                    <a:pt x="9766" y="11696"/>
                  </a:lnTo>
                  <a:lnTo>
                    <a:pt x="9766" y="8128"/>
                  </a:lnTo>
                  <a:lnTo>
                    <a:pt x="11785" y="8128"/>
                  </a:lnTo>
                  <a:lnTo>
                    <a:pt x="13665" y="8178"/>
                  </a:lnTo>
                  <a:lnTo>
                    <a:pt x="14630" y="8712"/>
                  </a:lnTo>
                  <a:lnTo>
                    <a:pt x="14973" y="9867"/>
                  </a:lnTo>
                  <a:lnTo>
                    <a:pt x="14973" y="6032"/>
                  </a:lnTo>
                  <a:lnTo>
                    <a:pt x="12623" y="5727"/>
                  </a:lnTo>
                  <a:lnTo>
                    <a:pt x="7200" y="5727"/>
                  </a:lnTo>
                  <a:lnTo>
                    <a:pt x="7200" y="19837"/>
                  </a:lnTo>
                  <a:lnTo>
                    <a:pt x="9766" y="19837"/>
                  </a:lnTo>
                  <a:lnTo>
                    <a:pt x="9766" y="13944"/>
                  </a:lnTo>
                  <a:lnTo>
                    <a:pt x="10287" y="13944"/>
                  </a:lnTo>
                  <a:lnTo>
                    <a:pt x="11595" y="14109"/>
                  </a:lnTo>
                  <a:lnTo>
                    <a:pt x="12382" y="14706"/>
                  </a:lnTo>
                  <a:lnTo>
                    <a:pt x="13728" y="16764"/>
                  </a:lnTo>
                  <a:lnTo>
                    <a:pt x="15582" y="19837"/>
                  </a:lnTo>
                  <a:lnTo>
                    <a:pt x="18669" y="19837"/>
                  </a:lnTo>
                  <a:close/>
                </a:path>
                <a:path w="26034" h="26034">
                  <a:moveTo>
                    <a:pt x="25755" y="12865"/>
                  </a:moveTo>
                  <a:lnTo>
                    <a:pt x="24739" y="7861"/>
                  </a:lnTo>
                  <a:lnTo>
                    <a:pt x="23914" y="6642"/>
                  </a:lnTo>
                  <a:lnTo>
                    <a:pt x="23914" y="12865"/>
                  </a:lnTo>
                  <a:lnTo>
                    <a:pt x="23037" y="17145"/>
                  </a:lnTo>
                  <a:lnTo>
                    <a:pt x="20688" y="20650"/>
                  </a:lnTo>
                  <a:lnTo>
                    <a:pt x="17183" y="23025"/>
                  </a:lnTo>
                  <a:lnTo>
                    <a:pt x="12877" y="23888"/>
                  </a:lnTo>
                  <a:lnTo>
                    <a:pt x="8585" y="23025"/>
                  </a:lnTo>
                  <a:lnTo>
                    <a:pt x="5080" y="20650"/>
                  </a:lnTo>
                  <a:lnTo>
                    <a:pt x="2730" y="17145"/>
                  </a:lnTo>
                  <a:lnTo>
                    <a:pt x="1854" y="12865"/>
                  </a:lnTo>
                  <a:lnTo>
                    <a:pt x="2730" y="8572"/>
                  </a:lnTo>
                  <a:lnTo>
                    <a:pt x="5080" y="5067"/>
                  </a:lnTo>
                  <a:lnTo>
                    <a:pt x="8585" y="2692"/>
                  </a:lnTo>
                  <a:lnTo>
                    <a:pt x="12877" y="1816"/>
                  </a:lnTo>
                  <a:lnTo>
                    <a:pt x="17183" y="2692"/>
                  </a:lnTo>
                  <a:lnTo>
                    <a:pt x="20688" y="5067"/>
                  </a:lnTo>
                  <a:lnTo>
                    <a:pt x="23037" y="8572"/>
                  </a:lnTo>
                  <a:lnTo>
                    <a:pt x="23914" y="12865"/>
                  </a:lnTo>
                  <a:lnTo>
                    <a:pt x="23914" y="6642"/>
                  </a:lnTo>
                  <a:lnTo>
                    <a:pt x="21971" y="3771"/>
                  </a:lnTo>
                  <a:lnTo>
                    <a:pt x="19088" y="1816"/>
                  </a:lnTo>
                  <a:lnTo>
                    <a:pt x="17881" y="1016"/>
                  </a:lnTo>
                  <a:lnTo>
                    <a:pt x="12877" y="0"/>
                  </a:lnTo>
                  <a:lnTo>
                    <a:pt x="7874" y="1016"/>
                  </a:lnTo>
                  <a:lnTo>
                    <a:pt x="3771" y="3771"/>
                  </a:lnTo>
                  <a:lnTo>
                    <a:pt x="1016" y="7861"/>
                  </a:lnTo>
                  <a:lnTo>
                    <a:pt x="0" y="12865"/>
                  </a:lnTo>
                  <a:lnTo>
                    <a:pt x="1016" y="17868"/>
                  </a:lnTo>
                  <a:lnTo>
                    <a:pt x="3771" y="21971"/>
                  </a:lnTo>
                  <a:lnTo>
                    <a:pt x="7874" y="24726"/>
                  </a:lnTo>
                  <a:lnTo>
                    <a:pt x="12877" y="25742"/>
                  </a:lnTo>
                  <a:lnTo>
                    <a:pt x="17881" y="24726"/>
                  </a:lnTo>
                  <a:lnTo>
                    <a:pt x="19138" y="23888"/>
                  </a:lnTo>
                  <a:lnTo>
                    <a:pt x="21971" y="21971"/>
                  </a:lnTo>
                  <a:lnTo>
                    <a:pt x="24739" y="17868"/>
                  </a:lnTo>
                  <a:lnTo>
                    <a:pt x="25755" y="12865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821925" y="1030874"/>
            <a:ext cx="574675" cy="2654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2500"/>
              </a:lnSpc>
              <a:spcBef>
                <a:spcPts val="95"/>
              </a:spcBef>
            </a:pPr>
            <a:r>
              <a:rPr sz="700" b="1" spc="15" dirty="0">
                <a:solidFill>
                  <a:srgbClr val="231F20"/>
                </a:solidFill>
                <a:latin typeface="Times New Roman"/>
                <a:cs typeface="Times New Roman"/>
              </a:rPr>
              <a:t>RV</a:t>
            </a:r>
            <a:r>
              <a:rPr sz="700" b="1" spc="-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700" b="1" spc="5" dirty="0">
                <a:solidFill>
                  <a:srgbClr val="231F20"/>
                </a:solidFill>
                <a:latin typeface="Times New Roman"/>
                <a:cs typeface="Times New Roman"/>
              </a:rPr>
              <a:t>College</a:t>
            </a:r>
            <a:r>
              <a:rPr sz="700" b="1" spc="-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700" b="1" spc="10" dirty="0">
                <a:solidFill>
                  <a:srgbClr val="231F20"/>
                </a:solidFill>
                <a:latin typeface="Times New Roman"/>
                <a:cs typeface="Times New Roman"/>
              </a:rPr>
              <a:t>of </a:t>
            </a:r>
            <a:r>
              <a:rPr sz="700" b="1" spc="-16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700" b="1" spc="5" dirty="0">
                <a:solidFill>
                  <a:srgbClr val="231F20"/>
                </a:solidFill>
                <a:latin typeface="Times New Roman"/>
                <a:cs typeface="Times New Roman"/>
              </a:rPr>
              <a:t>Engineering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37611" y="1024339"/>
            <a:ext cx="1256030" cy="192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15" dirty="0">
                <a:solidFill>
                  <a:srgbClr val="422C75"/>
                </a:solidFill>
                <a:latin typeface="Times New Roman"/>
                <a:cs typeface="Times New Roman"/>
              </a:rPr>
              <a:t>Go,</a:t>
            </a:r>
            <a:r>
              <a:rPr sz="1100" i="1" spc="-20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1100" i="1" spc="5" dirty="0">
                <a:solidFill>
                  <a:srgbClr val="422C75"/>
                </a:solidFill>
                <a:latin typeface="Times New Roman"/>
                <a:cs typeface="Times New Roman"/>
              </a:rPr>
              <a:t>change</a:t>
            </a:r>
            <a:r>
              <a:rPr sz="1100" i="1" spc="-15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1100" i="1" spc="25" dirty="0">
                <a:solidFill>
                  <a:srgbClr val="422C75"/>
                </a:solidFill>
                <a:latin typeface="Times New Roman"/>
                <a:cs typeface="Times New Roman"/>
              </a:rPr>
              <a:t>the</a:t>
            </a:r>
            <a:r>
              <a:rPr sz="1100" i="1" spc="-20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1100" i="1" spc="10" dirty="0">
                <a:solidFill>
                  <a:srgbClr val="422C75"/>
                </a:solidFill>
                <a:latin typeface="Times New Roman"/>
                <a:cs typeface="Times New Roman"/>
              </a:rPr>
              <a:t>world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1484</Words>
  <Application>Microsoft Office PowerPoint</Application>
  <PresentationFormat>On-screen Show (4:3)</PresentationFormat>
  <Paragraphs>153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RV College of  Engineering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 Program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RV College of  Engineering</dc:title>
  <dc:creator>admin</dc:creator>
  <cp:lastModifiedBy>admin</cp:lastModifiedBy>
  <cp:revision>1</cp:revision>
  <dcterms:created xsi:type="dcterms:W3CDTF">2023-06-12T04:19:35Z</dcterms:created>
  <dcterms:modified xsi:type="dcterms:W3CDTF">2023-06-12T04:23:12Z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