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9165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9144000" h="5144135">
                <a:moveTo>
                  <a:pt x="0" y="0"/>
                </a:moveTo>
                <a:lnTo>
                  <a:pt x="9143999" y="0"/>
                </a:lnTo>
                <a:lnTo>
                  <a:pt x="9143999" y="5143860"/>
                </a:lnTo>
                <a:lnTo>
                  <a:pt x="0" y="514386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64289"/>
            <a:ext cx="4262120" cy="2944495"/>
          </a:xfrm>
          <a:custGeom>
            <a:avLst/>
            <a:gdLst/>
            <a:ahLst/>
            <a:cxnLst/>
            <a:rect l="l" t="t" r="r" b="b"/>
            <a:pathLst>
              <a:path w="4262120" h="2944495">
                <a:moveTo>
                  <a:pt x="0" y="2943900"/>
                </a:moveTo>
                <a:lnTo>
                  <a:pt x="0" y="0"/>
                </a:lnTo>
                <a:lnTo>
                  <a:pt x="4261930" y="0"/>
                </a:lnTo>
                <a:lnTo>
                  <a:pt x="0" y="2943900"/>
                </a:lnTo>
                <a:close/>
              </a:path>
            </a:pathLst>
          </a:custGeom>
          <a:solidFill>
            <a:srgbClr val="005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448" y="1046246"/>
            <a:ext cx="839739" cy="8375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8825" y="1465033"/>
            <a:ext cx="66427" cy="6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48" y="857069"/>
            <a:ext cx="9137650" cy="5144135"/>
          </a:xfrm>
          <a:custGeom>
            <a:avLst/>
            <a:gdLst/>
            <a:ahLst/>
            <a:cxnLst/>
            <a:rect l="l" t="t" r="r" b="b"/>
            <a:pathLst>
              <a:path w="9137650" h="5144135">
                <a:moveTo>
                  <a:pt x="0" y="0"/>
                </a:moveTo>
                <a:lnTo>
                  <a:pt x="9137450" y="0"/>
                </a:lnTo>
              </a:path>
              <a:path w="9137650" h="5144135">
                <a:moveTo>
                  <a:pt x="9137450" y="5143719"/>
                </a:moveTo>
                <a:lnTo>
                  <a:pt x="0" y="514371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7238" y="2558224"/>
            <a:ext cx="408952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910" y="1127002"/>
            <a:ext cx="1483995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1900" spc="20" dirty="0">
                <a:solidFill>
                  <a:srgbClr val="FFFFFF"/>
                </a:solidFill>
              </a:rPr>
              <a:t>RV</a:t>
            </a:r>
            <a:r>
              <a:rPr sz="1900" spc="-40" dirty="0">
                <a:solidFill>
                  <a:srgbClr val="FFFFFF"/>
                </a:solidFill>
              </a:rPr>
              <a:t> </a:t>
            </a:r>
            <a:r>
              <a:rPr sz="1900" spc="10" dirty="0">
                <a:solidFill>
                  <a:srgbClr val="FFFFFF"/>
                </a:solidFill>
              </a:rPr>
              <a:t>College</a:t>
            </a:r>
            <a:r>
              <a:rPr sz="1900" spc="-35" dirty="0">
                <a:solidFill>
                  <a:srgbClr val="FFFFFF"/>
                </a:solidFill>
              </a:rPr>
              <a:t> </a:t>
            </a:r>
            <a:r>
              <a:rPr sz="1900" spc="10" dirty="0">
                <a:solidFill>
                  <a:srgbClr val="FFFFFF"/>
                </a:solidFill>
              </a:rPr>
              <a:t>of </a:t>
            </a:r>
            <a:r>
              <a:rPr sz="1900" spc="-459" dirty="0">
                <a:solidFill>
                  <a:srgbClr val="FFFFFF"/>
                </a:solidFill>
              </a:rPr>
              <a:t> </a:t>
            </a:r>
            <a:r>
              <a:rPr sz="1900" spc="10" dirty="0">
                <a:solidFill>
                  <a:srgbClr val="FFFFFF"/>
                </a:solidFill>
              </a:rPr>
              <a:t>Engineering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7126898" y="945025"/>
            <a:ext cx="15627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35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2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40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35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35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80" y="2900882"/>
            <a:ext cx="7643388" cy="20549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9987" y="2887171"/>
            <a:ext cx="6659880" cy="12827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2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850" b="1" i="1" dirty="0">
                <a:solidFill>
                  <a:srgbClr val="E36C09"/>
                </a:solidFill>
                <a:latin typeface="Times New Roman"/>
                <a:cs typeface="Times New Roman"/>
              </a:rPr>
              <a:t>Introduction</a:t>
            </a:r>
            <a:r>
              <a:rPr sz="3850" b="1" i="1" spc="-10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3850" b="1" i="1" dirty="0">
                <a:solidFill>
                  <a:srgbClr val="E36C09"/>
                </a:solidFill>
                <a:latin typeface="Times New Roman"/>
                <a:cs typeface="Times New Roman"/>
              </a:rPr>
              <a:t>To</a:t>
            </a:r>
            <a:r>
              <a:rPr sz="3850" b="1" i="1" spc="-15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3850" b="1" i="1" spc="10" dirty="0">
                <a:solidFill>
                  <a:srgbClr val="E36C09"/>
                </a:solidFill>
                <a:latin typeface="Times New Roman"/>
                <a:cs typeface="Times New Roman"/>
              </a:rPr>
              <a:t>C</a:t>
            </a:r>
            <a:r>
              <a:rPr sz="3850" b="1" i="1" spc="-10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endParaRPr sz="3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868" y="818652"/>
            <a:ext cx="9214485" cy="5220970"/>
            <a:chOff x="-31868" y="818652"/>
            <a:chExt cx="9214485" cy="5220970"/>
          </a:xfrm>
        </p:grpSpPr>
        <p:sp>
          <p:nvSpPr>
            <p:cNvPr id="3" name="object 3"/>
            <p:cNvSpPr/>
            <p:nvPr/>
          </p:nvSpPr>
          <p:spPr>
            <a:xfrm>
              <a:off x="458470" y="1399374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3"/>
              <a:ext cx="321911" cy="3225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74" y="1030874"/>
            <a:ext cx="1465580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153035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980" y="1804123"/>
            <a:ext cx="9131300" cy="3715385"/>
            <a:chOff x="12980" y="1804123"/>
            <a:chExt cx="9131300" cy="37153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" y="1804123"/>
              <a:ext cx="9022079" cy="30148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80" y="4736274"/>
              <a:ext cx="9131019" cy="782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" y="1724226"/>
            <a:ext cx="9062720" cy="393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Token:</a:t>
            </a:r>
            <a:endParaRPr sz="18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Times New Roman"/>
                <a:cs typeface="Times New Roman"/>
              </a:rPr>
              <a:t>Basic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C-Program</a:t>
            </a:r>
            <a:endParaRPr sz="1800">
              <a:latin typeface="Times New Roman"/>
              <a:cs typeface="Times New Roman"/>
            </a:endParaRPr>
          </a:p>
          <a:p>
            <a:pPr marL="431800" marR="10160" indent="-419734" algn="just">
              <a:lnSpc>
                <a:spcPct val="113399"/>
              </a:lnSpc>
              <a:spcBef>
                <a:spcPts val="1000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dirty="0">
                <a:latin typeface="Times New Roman"/>
                <a:cs typeface="Times New Roman"/>
              </a:rPr>
              <a:t>Identifier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sequence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characters invented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programmer </a:t>
            </a:r>
            <a:r>
              <a:rPr sz="1800" spc="-5" dirty="0">
                <a:latin typeface="Times New Roman"/>
                <a:cs typeface="Times New Roman"/>
              </a:rPr>
              <a:t>to identify </a:t>
            </a:r>
            <a:r>
              <a:rPr sz="1800" dirty="0">
                <a:latin typeface="Times New Roman"/>
                <a:cs typeface="Times New Roman"/>
              </a:rPr>
              <a:t>or name 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object,</a:t>
            </a:r>
            <a:r>
              <a:rPr sz="1800" spc="-5" dirty="0">
                <a:latin typeface="Times New Roman"/>
                <a:cs typeface="Times New Roman"/>
              </a:rPr>
              <a:t> and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nameis formed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sequence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letters,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digits,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underscores.</a:t>
            </a:r>
            <a:endParaRPr sz="1800">
              <a:latin typeface="Times New Roman"/>
              <a:cs typeface="Times New Roman"/>
            </a:endParaRPr>
          </a:p>
          <a:p>
            <a:pPr marL="431800" marR="9525" indent="-419734" algn="just">
              <a:lnSpc>
                <a:spcPct val="113999"/>
              </a:lnSpc>
              <a:spcBef>
                <a:spcPts val="1010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Keywords These are explicitly </a:t>
            </a:r>
            <a:r>
              <a:rPr sz="1800" dirty="0">
                <a:latin typeface="Times New Roman"/>
                <a:cs typeface="Times New Roman"/>
              </a:rPr>
              <a:t>reserved </a:t>
            </a:r>
            <a:r>
              <a:rPr sz="1800" spc="-5" dirty="0">
                <a:latin typeface="Times New Roman"/>
                <a:cs typeface="Times New Roman"/>
              </a:rPr>
              <a:t>words that </a:t>
            </a:r>
            <a:r>
              <a:rPr sz="1800" dirty="0">
                <a:latin typeface="Times New Roman"/>
                <a:cs typeface="Times New Roman"/>
              </a:rPr>
              <a:t>have a </a:t>
            </a:r>
            <a:r>
              <a:rPr sz="1800" spc="-5" dirty="0">
                <a:latin typeface="Times New Roman"/>
                <a:cs typeface="Times New Roman"/>
              </a:rPr>
              <a:t>strict meaning as individual tokens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the compiler. They cannot </a:t>
            </a:r>
            <a:r>
              <a:rPr sz="1800" dirty="0">
                <a:latin typeface="Times New Roman"/>
                <a:cs typeface="Times New Roman"/>
              </a:rPr>
              <a:t>be redefined or used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contexts. Use </a:t>
            </a:r>
            <a:r>
              <a:rPr sz="1800" dirty="0">
                <a:latin typeface="Times New Roman"/>
                <a:cs typeface="Times New Roman"/>
              </a:rPr>
              <a:t>of variable names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same </a:t>
            </a:r>
            <a:r>
              <a:rPr sz="1800" dirty="0">
                <a:latin typeface="Times New Roman"/>
                <a:cs typeface="Times New Roman"/>
              </a:rPr>
              <a:t>name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keywords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cause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compiler error.</a:t>
            </a:r>
            <a:endParaRPr sz="1800">
              <a:latin typeface="Times New Roman"/>
              <a:cs typeface="Times New Roman"/>
            </a:endParaRPr>
          </a:p>
          <a:p>
            <a:pPr marL="431800" marR="5080" indent="-419734" algn="just">
              <a:lnSpc>
                <a:spcPct val="114199"/>
              </a:lnSpc>
              <a:spcBef>
                <a:spcPts val="1010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dirty="0">
                <a:latin typeface="Times New Roman"/>
                <a:cs typeface="Times New Roman"/>
              </a:rPr>
              <a:t>3. </a:t>
            </a:r>
            <a:r>
              <a:rPr sz="1800" spc="-5" dirty="0">
                <a:latin typeface="Times New Roman"/>
                <a:cs typeface="Times New Roman"/>
              </a:rPr>
              <a:t>Operators These are tokens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indicate an action to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taken </a:t>
            </a:r>
            <a:r>
              <a:rPr sz="1800" dirty="0">
                <a:latin typeface="Times New Roman"/>
                <a:cs typeface="Times New Roman"/>
              </a:rPr>
              <a:t>(usually </a:t>
            </a:r>
            <a:r>
              <a:rPr sz="1800" spc="-5" dirty="0">
                <a:latin typeface="Times New Roman"/>
                <a:cs typeface="Times New Roman"/>
              </a:rPr>
              <a:t>arithmetic </a:t>
            </a:r>
            <a:r>
              <a:rPr sz="1800" dirty="0">
                <a:latin typeface="Times New Roman"/>
                <a:cs typeface="Times New Roman"/>
              </a:rPr>
              <a:t> operations, </a:t>
            </a:r>
            <a:r>
              <a:rPr sz="1800" spc="-5" dirty="0">
                <a:latin typeface="Times New Roman"/>
                <a:cs typeface="Times New Roman"/>
              </a:rPr>
              <a:t>logical </a:t>
            </a:r>
            <a:r>
              <a:rPr sz="1800" dirty="0">
                <a:latin typeface="Times New Roman"/>
                <a:cs typeface="Times New Roman"/>
              </a:rPr>
              <a:t>operations, bit operations, </a:t>
            </a:r>
            <a:r>
              <a:rPr sz="1800" spc="-5" dirty="0">
                <a:latin typeface="Times New Roman"/>
                <a:cs typeface="Times New Roman"/>
              </a:rPr>
              <a:t>and assignment </a:t>
            </a:r>
            <a:r>
              <a:rPr sz="1800" dirty="0">
                <a:latin typeface="Times New Roman"/>
                <a:cs typeface="Times New Roman"/>
              </a:rPr>
              <a:t>operations). </a:t>
            </a:r>
            <a:r>
              <a:rPr sz="1800" spc="-5" dirty="0">
                <a:latin typeface="Times New Roman"/>
                <a:cs typeface="Times New Roman"/>
              </a:rPr>
              <a:t>Operators 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simple </a:t>
            </a:r>
            <a:r>
              <a:rPr sz="1800" dirty="0">
                <a:latin typeface="Times New Roman"/>
                <a:cs typeface="Times New Roman"/>
              </a:rPr>
              <a:t>operators (a </a:t>
            </a:r>
            <a:r>
              <a:rPr sz="1800" spc="-5" dirty="0">
                <a:latin typeface="Times New Roman"/>
                <a:cs typeface="Times New Roman"/>
              </a:rPr>
              <a:t>single character token)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compound </a:t>
            </a:r>
            <a:r>
              <a:rPr sz="1800" dirty="0">
                <a:latin typeface="Times New Roman"/>
                <a:cs typeface="Times New Roman"/>
              </a:rPr>
              <a:t>operators (two or </a:t>
            </a:r>
            <a:r>
              <a:rPr sz="1800" spc="-5" dirty="0">
                <a:latin typeface="Times New Roman"/>
                <a:cs typeface="Times New Roman"/>
              </a:rPr>
              <a:t>more character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tokens).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4" name="object 4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74" y="1724226"/>
            <a:ext cx="898080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Token: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Times New Roman"/>
                <a:cs typeface="Times New Roman"/>
              </a:rPr>
              <a:t>Basic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C-Program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000"/>
              </a:spcBef>
              <a:buAutoNum type="arabicPeriod" startAt="4"/>
              <a:tabLst>
                <a:tab pos="263525" algn="l"/>
              </a:tabLst>
            </a:pPr>
            <a:r>
              <a:rPr sz="1800" spc="-5" dirty="0">
                <a:latin typeface="Times New Roman"/>
                <a:cs typeface="Times New Roman"/>
              </a:rPr>
              <a:t>Separators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tokens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separate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tokens.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common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separators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indicators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 end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 instruction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separators </a:t>
            </a:r>
            <a:r>
              <a:rPr sz="1800" dirty="0">
                <a:latin typeface="Times New Roman"/>
                <a:cs typeface="Times New Roman"/>
              </a:rPr>
              <a:t>used for grouping.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15"/>
              </a:spcBef>
              <a:buAutoNum type="arabicPeriod" startAt="4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Constant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change.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4" name="object 4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74" y="1724226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Keywords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259" y="2245998"/>
            <a:ext cx="4953000" cy="3057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" y="1399374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9144000" h="5144134">
                <a:moveTo>
                  <a:pt x="0" y="0"/>
                </a:moveTo>
                <a:lnTo>
                  <a:pt x="9143881" y="0"/>
                </a:lnTo>
                <a:lnTo>
                  <a:pt x="9143881" y="5143719"/>
                </a:lnTo>
                <a:lnTo>
                  <a:pt x="0" y="5143719"/>
                </a:lnTo>
                <a:lnTo>
                  <a:pt x="0" y="0"/>
                </a:lnTo>
                <a:close/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205" y="1856956"/>
            <a:ext cx="9065260" cy="449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Identifiers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90"/>
              </a:spcBef>
            </a:pPr>
            <a:r>
              <a:rPr sz="1800" dirty="0">
                <a:latin typeface="Times New Roman"/>
                <a:cs typeface="Times New Roman"/>
              </a:rPr>
              <a:t>Identifiers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C,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variables,</a:t>
            </a:r>
            <a:r>
              <a:rPr sz="1800" spc="-5" dirty="0">
                <a:latin typeface="Times New Roman"/>
                <a:cs typeface="Times New Roman"/>
              </a:rPr>
              <a:t> arrays,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labels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named.</a:t>
            </a:r>
            <a:endParaRPr sz="1800">
              <a:latin typeface="Times New Roman"/>
              <a:cs typeface="Times New Roman"/>
            </a:endParaRPr>
          </a:p>
          <a:p>
            <a:pPr marL="431800" marR="18415" indent="-419734" algn="just">
              <a:lnSpc>
                <a:spcPct val="113399"/>
              </a:lnSpc>
              <a:spcBef>
                <a:spcPts val="1000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first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(lower-case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capital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letters)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underscore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‘_’.</a:t>
            </a:r>
            <a:endParaRPr sz="1800">
              <a:latin typeface="Times New Roman"/>
              <a:cs typeface="Times New Roman"/>
            </a:endParaRPr>
          </a:p>
          <a:p>
            <a:pPr marL="431800" indent="-419734" algn="just">
              <a:lnSpc>
                <a:spcPct val="100000"/>
              </a:lnSpc>
              <a:spcBef>
                <a:spcPts val="1315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underscores.</a:t>
            </a:r>
            <a:endParaRPr sz="1800">
              <a:latin typeface="Times New Roman"/>
              <a:cs typeface="Times New Roman"/>
            </a:endParaRPr>
          </a:p>
          <a:p>
            <a:pPr marL="431800" marR="13970" indent="-419734" algn="just">
              <a:lnSpc>
                <a:spcPct val="113399"/>
              </a:lnSpc>
              <a:spcBef>
                <a:spcPts val="1000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first 31 </a:t>
            </a:r>
            <a:r>
              <a:rPr sz="1800" spc="-5" dirty="0">
                <a:latin typeface="Times New Roman"/>
                <a:cs typeface="Times New Roman"/>
              </a:rPr>
              <a:t>characters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identifier are significant. </a:t>
            </a:r>
            <a:r>
              <a:rPr sz="1800" dirty="0">
                <a:latin typeface="Times New Roman"/>
                <a:cs typeface="Times New Roman"/>
              </a:rPr>
              <a:t>Identifiers </a:t>
            </a:r>
            <a:r>
              <a:rPr sz="1800" spc="-5" dirty="0">
                <a:latin typeface="Times New Roman"/>
                <a:cs typeface="Times New Roman"/>
              </a:rPr>
              <a:t>that share the same </a:t>
            </a:r>
            <a:r>
              <a:rPr sz="1800" dirty="0">
                <a:latin typeface="Times New Roman"/>
                <a:cs typeface="Times New Roman"/>
              </a:rPr>
              <a:t>first 31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indistinguishable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each </a:t>
            </a:r>
            <a:r>
              <a:rPr sz="1800" dirty="0"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  <a:p>
            <a:pPr marL="431800" marR="5080" indent="-419734" algn="just">
              <a:lnSpc>
                <a:spcPct val="113399"/>
              </a:lnSpc>
              <a:spcBef>
                <a:spcPts val="1025"/>
              </a:spcBef>
              <a:buFont typeface="Arial MT"/>
              <a:buAutoNum type="arabicPeriod"/>
              <a:tabLst>
                <a:tab pos="432434" algn="l"/>
              </a:tabLst>
            </a:pPr>
            <a:r>
              <a:rPr sz="1800" dirty="0">
                <a:latin typeface="Times New Roman"/>
                <a:cs typeface="Times New Roman"/>
              </a:rPr>
              <a:t>A keyword </a:t>
            </a:r>
            <a:r>
              <a:rPr sz="1800" spc="-5" dirty="0">
                <a:latin typeface="Times New Roman"/>
                <a:cs typeface="Times New Roman"/>
              </a:rPr>
              <a:t>cannot </a:t>
            </a:r>
            <a:r>
              <a:rPr sz="1800" dirty="0">
                <a:latin typeface="Times New Roman"/>
                <a:cs typeface="Times New Roman"/>
              </a:rPr>
              <a:t>be duplicated by </a:t>
            </a:r>
            <a:r>
              <a:rPr sz="1800" spc="-5" dirty="0">
                <a:latin typeface="Times New Roman"/>
                <a:cs typeface="Times New Roman"/>
              </a:rPr>
              <a:t>an identifier. </a:t>
            </a:r>
            <a:r>
              <a:rPr sz="1800" dirty="0">
                <a:latin typeface="Times New Roman"/>
                <a:cs typeface="Times New Roman"/>
              </a:rPr>
              <a:t>A keyword </a:t>
            </a:r>
            <a:r>
              <a:rPr sz="1800" spc="-5" dirty="0">
                <a:latin typeface="Times New Roman"/>
                <a:cs typeface="Times New Roman"/>
              </a:rPr>
              <a:t>is word 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special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C.</a:t>
            </a:r>
            <a:endParaRPr sz="1800">
              <a:latin typeface="Times New Roman"/>
              <a:cs typeface="Times New Roman"/>
            </a:endParaRPr>
          </a:p>
          <a:p>
            <a:pPr marL="88900" marR="16510" algn="just">
              <a:lnSpc>
                <a:spcPct val="113999"/>
              </a:lnSpc>
              <a:spcBef>
                <a:spcPts val="1015"/>
              </a:spcBef>
            </a:pP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employee_number,</a:t>
            </a:r>
            <a:r>
              <a:rPr sz="1800" dirty="0">
                <a:latin typeface="Times New Roman"/>
                <a:cs typeface="Times New Roman"/>
              </a:rPr>
              <a:t> box_4_weight,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monthly_pay,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interest_per_annum,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job_number,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tool_4.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incorrect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 230_item,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#pulse_rate, </a:t>
            </a:r>
            <a:r>
              <a:rPr sz="1800" spc="-5" dirty="0">
                <a:latin typeface="Times New Roman"/>
                <a:cs typeface="Times New Roman"/>
              </a:rPr>
              <a:t>total~amount, /profit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margin, and ~cost_per_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item.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" y="1399374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9144000" h="5144134">
                <a:moveTo>
                  <a:pt x="0" y="0"/>
                </a:moveTo>
                <a:lnTo>
                  <a:pt x="9143881" y="0"/>
                </a:lnTo>
                <a:lnTo>
                  <a:pt x="9143881" y="5143719"/>
                </a:lnTo>
                <a:lnTo>
                  <a:pt x="0" y="5143719"/>
                </a:lnTo>
                <a:lnTo>
                  <a:pt x="0" y="0"/>
                </a:lnTo>
                <a:close/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205" y="1856956"/>
            <a:ext cx="9063355" cy="343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Constants: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Times New Roman"/>
                <a:cs typeface="Times New Roman"/>
              </a:rPr>
              <a:t>Fixed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alter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execution.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dirty="0">
                <a:latin typeface="Times New Roman"/>
                <a:cs typeface="Times New Roman"/>
              </a:rPr>
              <a:t>Integer</a:t>
            </a:r>
            <a:r>
              <a:rPr sz="1800" spc="-5" dirty="0">
                <a:latin typeface="Times New Roman"/>
                <a:cs typeface="Times New Roman"/>
              </a:rPr>
              <a:t> constant: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25,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23456</a:t>
            </a:r>
            <a:r>
              <a:rPr sz="1800" spc="-5" dirty="0">
                <a:latin typeface="Times New Roman"/>
                <a:cs typeface="Times New Roman"/>
              </a:rPr>
              <a:t> 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decimal</a:t>
            </a:r>
            <a:r>
              <a:rPr sz="1800" spc="-5" dirty="0">
                <a:latin typeface="Times New Roman"/>
                <a:cs typeface="Times New Roman"/>
              </a:rPr>
              <a:t> integer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floating</a:t>
            </a:r>
            <a:r>
              <a:rPr sz="1800" spc="-5" dirty="0">
                <a:latin typeface="Times New Roman"/>
                <a:cs typeface="Times New Roman"/>
              </a:rPr>
              <a:t> constant</a:t>
            </a:r>
            <a:endParaRPr sz="1800">
              <a:latin typeface="Times New Roman"/>
              <a:cs typeface="Times New Roman"/>
            </a:endParaRPr>
          </a:p>
          <a:p>
            <a:pPr marL="431800" marR="5080" indent="-419734">
              <a:lnSpc>
                <a:spcPct val="113399"/>
              </a:lnSpc>
              <a:spcBef>
                <a:spcPts val="100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Floating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0.002164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scientific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2.164E-3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2.164e-3</a:t>
            </a:r>
            <a:r>
              <a:rPr sz="1800" spc="-5" dirty="0">
                <a:latin typeface="Times New Roman"/>
                <a:cs typeface="Times New Roman"/>
              </a:rPr>
              <a:t> The letter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 </a:t>
            </a:r>
            <a:r>
              <a:rPr sz="1800" spc="-5" dirty="0">
                <a:latin typeface="Times New Roman"/>
                <a:cs typeface="Times New Roman"/>
              </a:rPr>
              <a:t>e)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exponent.</a:t>
            </a:r>
            <a:endParaRPr sz="1800">
              <a:latin typeface="Times New Roman"/>
              <a:cs typeface="Times New Roman"/>
            </a:endParaRPr>
          </a:p>
          <a:p>
            <a:pPr marL="431800" marR="15875" indent="-419734">
              <a:lnSpc>
                <a:spcPct val="113399"/>
              </a:lnSpc>
              <a:spcBef>
                <a:spcPts val="1025"/>
              </a:spcBef>
              <a:buFont typeface="Arial MT"/>
              <a:buAutoNum type="arabicPeriod"/>
              <a:tabLst>
                <a:tab pos="499109" algn="l"/>
                <a:tab pos="499745" algn="l"/>
              </a:tabLst>
            </a:pPr>
            <a:r>
              <a:rPr dirty="0"/>
              <a:t>	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constantcharacter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‘A’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equivalent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hex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41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octal value 101., or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 literal</a:t>
            </a:r>
            <a:endParaRPr sz="1800">
              <a:latin typeface="Times New Roman"/>
              <a:cs typeface="Times New Roman"/>
            </a:endParaRPr>
          </a:p>
          <a:p>
            <a:pPr marL="431800" marR="12065" indent="-419734">
              <a:lnSpc>
                <a:spcPct val="113399"/>
              </a:lnSpc>
              <a:spcBef>
                <a:spcPts val="1025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constant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enclosed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double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quotes.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null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‘\0’,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 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string)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" y="1399374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9144000" h="5144134">
                <a:moveTo>
                  <a:pt x="0" y="0"/>
                </a:moveTo>
                <a:lnTo>
                  <a:pt x="9143881" y="0"/>
                </a:lnTo>
                <a:lnTo>
                  <a:pt x="9143881" y="5143719"/>
                </a:lnTo>
                <a:lnTo>
                  <a:pt x="0" y="5143719"/>
                </a:lnTo>
                <a:lnTo>
                  <a:pt x="0" y="0"/>
                </a:lnTo>
                <a:close/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60" y="1856956"/>
            <a:ext cx="9002395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Variables: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21310" marR="5080" indent="-309245">
              <a:lnSpc>
                <a:spcPct val="113399"/>
              </a:lnSpc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variable(called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identifier)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composed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underscore</a:t>
            </a:r>
            <a:r>
              <a:rPr sz="1800" spc="-5" dirty="0">
                <a:latin typeface="Times New Roman"/>
                <a:cs typeface="Times New Roman"/>
              </a:rPr>
              <a:t> character.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315"/>
              </a:spcBef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-5" dirty="0">
                <a:latin typeface="Times New Roman"/>
                <a:cs typeface="Times New Roman"/>
              </a:rPr>
              <a:t> 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manipulate.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290"/>
              </a:spcBef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Example: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area_tri,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pgm_a..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74" y="1724226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914" y="1660446"/>
            <a:ext cx="6343286" cy="41412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74" y="1724226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312" y="2191051"/>
            <a:ext cx="8686799" cy="27241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868" y="818652"/>
            <a:ext cx="9214485" cy="5220970"/>
            <a:chOff x="-31868" y="818652"/>
            <a:chExt cx="9214485" cy="5220970"/>
          </a:xfrm>
        </p:grpSpPr>
        <p:sp>
          <p:nvSpPr>
            <p:cNvPr id="3" name="object 3"/>
            <p:cNvSpPr/>
            <p:nvPr/>
          </p:nvSpPr>
          <p:spPr>
            <a:xfrm>
              <a:off x="458470" y="1399374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3"/>
              <a:ext cx="321911" cy="3225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74" y="1030874"/>
            <a:ext cx="1316990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052" y="1763059"/>
            <a:ext cx="8534400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" y="857069"/>
            <a:ext cx="9137650" cy="5788025"/>
          </a:xfrm>
          <a:custGeom>
            <a:avLst/>
            <a:gdLst/>
            <a:ahLst/>
            <a:cxnLst/>
            <a:rect l="l" t="t" r="r" b="b"/>
            <a:pathLst>
              <a:path w="9137650" h="5788025">
                <a:moveTo>
                  <a:pt x="0" y="0"/>
                </a:moveTo>
                <a:lnTo>
                  <a:pt x="9137450" y="0"/>
                </a:lnTo>
              </a:path>
              <a:path w="9137650" h="5788025">
                <a:moveTo>
                  <a:pt x="9137450" y="5787569"/>
                </a:moveTo>
                <a:lnTo>
                  <a:pt x="0" y="578756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74" y="1724226"/>
            <a:ext cx="257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Programming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Paradigms: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5" name="object 5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62" y="2116395"/>
            <a:ext cx="8746255" cy="43574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91" y="1543251"/>
            <a:ext cx="9001760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Pre-Processor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Directives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320675" algn="l"/>
              </a:tabLst>
            </a:pPr>
            <a:r>
              <a:rPr sz="1800" spc="-355" dirty="0">
                <a:latin typeface="Lucida Sans Unicode"/>
                <a:cs typeface="Lucida Sans Unicode"/>
              </a:rPr>
              <a:t>□	</a:t>
            </a:r>
            <a:r>
              <a:rPr sz="1800" spc="-5" dirty="0">
                <a:latin typeface="Times New Roman"/>
                <a:cs typeface="Times New Roman"/>
              </a:rPr>
              <a:t>Three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preprocessor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321310" indent="-252729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latin typeface="Times New Roman"/>
                <a:cs typeface="Times New Roman"/>
              </a:rPr>
              <a:t>directives</a:t>
            </a:r>
            <a:endParaRPr sz="1800">
              <a:latin typeface="Times New Roman"/>
              <a:cs typeface="Times New Roman"/>
            </a:endParaRPr>
          </a:p>
          <a:p>
            <a:pPr marL="321310" indent="-252729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constants</a:t>
            </a:r>
            <a:endParaRPr sz="1800">
              <a:latin typeface="Times New Roman"/>
              <a:cs typeface="Times New Roman"/>
            </a:endParaRPr>
          </a:p>
          <a:p>
            <a:pPr marL="321310" indent="-252729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macros.</a:t>
            </a:r>
            <a:endParaRPr sz="1800">
              <a:latin typeface="Times New Roman"/>
              <a:cs typeface="Times New Roman"/>
            </a:endParaRPr>
          </a:p>
          <a:p>
            <a:pPr marL="321310" marR="5080" indent="-309245">
              <a:lnSpc>
                <a:spcPct val="113399"/>
              </a:lnSpc>
              <a:spcBef>
                <a:spcPts val="1000"/>
              </a:spcBef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Directives are commands that tell the </a:t>
            </a:r>
            <a:r>
              <a:rPr sz="1800" dirty="0">
                <a:latin typeface="Times New Roman"/>
                <a:cs typeface="Times New Roman"/>
              </a:rPr>
              <a:t>preprocessor </a:t>
            </a:r>
            <a:r>
              <a:rPr sz="1800" spc="-5" dirty="0">
                <a:latin typeface="Times New Roman"/>
                <a:cs typeface="Times New Roman"/>
              </a:rPr>
              <a:t>to skip </a:t>
            </a:r>
            <a:r>
              <a:rPr sz="1800" dirty="0">
                <a:latin typeface="Times New Roman"/>
                <a:cs typeface="Times New Roman"/>
              </a:rPr>
              <a:t>part of a file, </a:t>
            </a:r>
            <a:r>
              <a:rPr sz="1800" spc="-5" dirty="0">
                <a:latin typeface="Times New Roman"/>
                <a:cs typeface="Times New Roman"/>
              </a:rPr>
              <a:t>include another </a:t>
            </a:r>
            <a:r>
              <a:rPr sz="1800" dirty="0">
                <a:latin typeface="Times New Roman"/>
                <a:cs typeface="Times New Roman"/>
              </a:rPr>
              <a:t>file, 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constant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macro.</a:t>
            </a:r>
            <a:endParaRPr sz="1800">
              <a:latin typeface="Times New Roman"/>
              <a:cs typeface="Times New Roman"/>
            </a:endParaRPr>
          </a:p>
          <a:p>
            <a:pPr marL="321310" indent="-309245">
              <a:lnSpc>
                <a:spcPct val="100000"/>
              </a:lnSpc>
              <a:spcBef>
                <a:spcPts val="1315"/>
              </a:spcBef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-5" dirty="0">
                <a:latin typeface="Times New Roman"/>
                <a:cs typeface="Times New Roman"/>
              </a:rPr>
              <a:t>Directives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always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</a:t>
            </a:r>
            <a:r>
              <a:rPr sz="1800" spc="-5" dirty="0">
                <a:latin typeface="Times New Roman"/>
                <a:cs typeface="Times New Roman"/>
              </a:rPr>
              <a:t> 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sharp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4" name="object 4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130" y="1000326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Pre-Processor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Directives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75" y="1436217"/>
            <a:ext cx="8331499" cy="44145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130" y="1000326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Pre-Processor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Directives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197" y="1404942"/>
            <a:ext cx="7265224" cy="44313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130" y="1000326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Pre-Processor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 err="1" smtClean="0">
                <a:latin typeface="Times New Roman"/>
                <a:cs typeface="Times New Roman"/>
              </a:rPr>
              <a:t>Directves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25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130" y="1000326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Pre-Processor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Directives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197" y="1404942"/>
            <a:ext cx="7265224" cy="44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238" y="2558224"/>
            <a:ext cx="4084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END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CHAPTER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62" y="877389"/>
            <a:ext cx="9044305" cy="5788025"/>
          </a:xfrm>
          <a:custGeom>
            <a:avLst/>
            <a:gdLst/>
            <a:ahLst/>
            <a:cxnLst/>
            <a:rect l="l" t="t" r="r" b="b"/>
            <a:pathLst>
              <a:path w="9044305" h="5788025">
                <a:moveTo>
                  <a:pt x="0" y="0"/>
                </a:moveTo>
                <a:lnTo>
                  <a:pt x="9044037" y="0"/>
                </a:lnTo>
              </a:path>
              <a:path w="9044305" h="5788025">
                <a:moveTo>
                  <a:pt x="9044037" y="5787569"/>
                </a:moveTo>
                <a:lnTo>
                  <a:pt x="0" y="5787569"/>
                </a:lnTo>
                <a:lnTo>
                  <a:pt x="0" y="0"/>
                </a:lnTo>
              </a:path>
            </a:pathLst>
          </a:custGeom>
          <a:ln w="762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104" y="1744546"/>
            <a:ext cx="900747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Programming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Paradigms:</a:t>
            </a:r>
            <a:endParaRPr sz="1800">
              <a:latin typeface="Times New Roman"/>
              <a:cs typeface="Times New Roman"/>
            </a:endParaRPr>
          </a:p>
          <a:p>
            <a:pPr marL="264160" indent="-229235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264795" algn="l"/>
              </a:tabLst>
            </a:pPr>
            <a:r>
              <a:rPr sz="1800" spc="-5" dirty="0">
                <a:latin typeface="Times New Roman"/>
                <a:cs typeface="Times New Roman"/>
              </a:rPr>
              <a:t>Low-level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Assembly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 marL="35560" marR="14604">
              <a:lnSpc>
                <a:spcPct val="113399"/>
              </a:lnSpc>
              <a:spcBef>
                <a:spcPts val="1000"/>
              </a:spcBef>
            </a:pP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assembly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instruction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accomplishes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coding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-5" dirty="0">
                <a:latin typeface="Times New Roman"/>
                <a:cs typeface="Times New Roman"/>
              </a:rPr>
              <a:t> is at the individual instruction level.</a:t>
            </a:r>
            <a:endParaRPr sz="1800">
              <a:latin typeface="Times New Roman"/>
              <a:cs typeface="Times New Roman"/>
            </a:endParaRPr>
          </a:p>
          <a:p>
            <a:pPr marL="35560" marR="8255">
              <a:lnSpc>
                <a:spcPct val="113399"/>
              </a:lnSpc>
              <a:spcBef>
                <a:spcPts val="1025"/>
              </a:spcBef>
              <a:buAutoNum type="arabicPeriod" startAt="2"/>
              <a:tabLst>
                <a:tab pos="351790" algn="l"/>
                <a:tab pos="352425" algn="l"/>
                <a:tab pos="851535" algn="l"/>
                <a:tab pos="1402715" algn="l"/>
                <a:tab pos="1990089" algn="l"/>
                <a:tab pos="3380104" algn="l"/>
                <a:tab pos="4435475" algn="l"/>
                <a:tab pos="4973320" algn="l"/>
                <a:tab pos="5485130" algn="l"/>
                <a:tab pos="5845810" algn="l"/>
                <a:tab pos="7040245" algn="l"/>
                <a:tab pos="7539355" algn="l"/>
                <a:tab pos="8139430" algn="l"/>
              </a:tabLst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r>
              <a:rPr sz="1800" dirty="0">
                <a:latin typeface="Times New Roman"/>
                <a:cs typeface="Times New Roman"/>
              </a:rPr>
              <a:t>e	high	</a:t>
            </a:r>
            <a:r>
              <a:rPr sz="1800" spc="-5" dirty="0">
                <a:latin typeface="Times New Roman"/>
                <a:cs typeface="Times New Roman"/>
              </a:rPr>
              <a:t>leve</a:t>
            </a:r>
            <a:r>
              <a:rPr sz="1800" dirty="0">
                <a:latin typeface="Times New Roman"/>
                <a:cs typeface="Times New Roman"/>
              </a:rPr>
              <a:t>l	programming	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r>
              <a:rPr sz="1800" dirty="0">
                <a:latin typeface="Times New Roman"/>
                <a:cs typeface="Times New Roman"/>
              </a:rPr>
              <a:t>s	</a:t>
            </a:r>
            <a:r>
              <a:rPr sz="1800" spc="-5" dirty="0">
                <a:latin typeface="Times New Roman"/>
                <a:cs typeface="Times New Roman"/>
              </a:rPr>
              <a:t>ma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als</a:t>
            </a:r>
            <a:r>
              <a:rPr sz="1800" dirty="0">
                <a:latin typeface="Times New Roman"/>
                <a:cs typeface="Times New Roman"/>
              </a:rPr>
              <a:t>o	be	</a:t>
            </a:r>
            <a:r>
              <a:rPr sz="1800" spc="-5" dirty="0">
                <a:latin typeface="Times New Roman"/>
                <a:cs typeface="Times New Roman"/>
              </a:rPr>
              <a:t>categorize</a:t>
            </a:r>
            <a:r>
              <a:rPr sz="1800" dirty="0">
                <a:latin typeface="Times New Roman"/>
                <a:cs typeface="Times New Roman"/>
              </a:rPr>
              <a:t>d	</a:t>
            </a: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thre</a:t>
            </a:r>
            <a:r>
              <a:rPr sz="1800" dirty="0">
                <a:latin typeface="Times New Roman"/>
                <a:cs typeface="Times New Roman"/>
              </a:rPr>
              <a:t>e	groups—  procedural,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non-procedural,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problem oriented.</a:t>
            </a:r>
            <a:endParaRPr sz="1800">
              <a:latin typeface="Times New Roman"/>
              <a:cs typeface="Times New Roman"/>
            </a:endParaRPr>
          </a:p>
          <a:p>
            <a:pPr marL="492759" indent="-480695">
              <a:lnSpc>
                <a:spcPct val="100000"/>
              </a:lnSpc>
              <a:spcBef>
                <a:spcPts val="1315"/>
              </a:spcBef>
              <a:buFont typeface="Lucida Sans Unicode"/>
              <a:buChar char="□"/>
              <a:tabLst>
                <a:tab pos="492125" algn="l"/>
                <a:tab pos="49339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Procedural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programming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Algorithmic,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oriented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Scripting</a:t>
            </a:r>
            <a:endParaRPr sz="1800">
              <a:latin typeface="Times New Roman"/>
              <a:cs typeface="Times New Roman"/>
            </a:endParaRPr>
          </a:p>
          <a:p>
            <a:pPr marL="492759" indent="-480695">
              <a:lnSpc>
                <a:spcPct val="100000"/>
              </a:lnSpc>
              <a:spcBef>
                <a:spcPts val="1290"/>
              </a:spcBef>
              <a:buFont typeface="Lucida Sans Unicode"/>
              <a:buChar char="□"/>
              <a:tabLst>
                <a:tab pos="492125" algn="l"/>
                <a:tab pos="493395" algn="l"/>
              </a:tabLst>
            </a:pPr>
            <a:r>
              <a:rPr sz="1800" spc="-5" dirty="0">
                <a:latin typeface="Times New Roman"/>
                <a:cs typeface="Times New Roman"/>
              </a:rPr>
              <a:t>Non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" dirty="0">
                <a:latin typeface="Times New Roman"/>
                <a:cs typeface="Times New Roman"/>
              </a:rPr>
              <a:t> languages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logic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programming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321310" marR="5080" indent="-309245">
              <a:lnSpc>
                <a:spcPct val="113399"/>
              </a:lnSpc>
              <a:spcBef>
                <a:spcPts val="1000"/>
              </a:spcBef>
              <a:buFont typeface="Lucida Sans Unicode"/>
              <a:buChar char="□"/>
              <a:tabLst>
                <a:tab pos="492125" algn="l"/>
                <a:tab pos="493395" algn="l"/>
                <a:tab pos="8665210" algn="l"/>
              </a:tabLst>
            </a:pPr>
            <a:r>
              <a:rPr dirty="0"/>
              <a:t>	</a:t>
            </a:r>
            <a:r>
              <a:rPr sz="1800" spc="-5" dirty="0">
                <a:latin typeface="Times New Roman"/>
                <a:cs typeface="Times New Roman"/>
              </a:rPr>
              <a:t>Problem-oriente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MATLA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very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amon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scientist</a:t>
            </a:r>
            <a:r>
              <a:rPr sz="1800" dirty="0">
                <a:latin typeface="Times New Roman"/>
                <a:cs typeface="Times New Roman"/>
              </a:rPr>
              <a:t>s	</a:t>
            </a:r>
            <a:r>
              <a:rPr sz="1800" spc="-5" dirty="0">
                <a:latin typeface="Times New Roman"/>
                <a:cs typeface="Times New Roman"/>
              </a:rPr>
              <a:t>and  engineers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5" name="object 5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74" y="1724226"/>
            <a:ext cx="301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Basic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Structure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Program: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533" y="994284"/>
            <a:ext cx="8442960" cy="413384"/>
            <a:chOff x="450533" y="994284"/>
            <a:chExt cx="8442960" cy="413384"/>
          </a:xfrm>
        </p:grpSpPr>
        <p:sp>
          <p:nvSpPr>
            <p:cNvPr id="4" name="object 4"/>
            <p:cNvSpPr/>
            <p:nvPr/>
          </p:nvSpPr>
          <p:spPr>
            <a:xfrm>
              <a:off x="458470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9690" y="2146780"/>
            <a:ext cx="3514724" cy="335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" y="1724226"/>
            <a:ext cx="5487670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compiling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running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Program: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steps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C: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Writing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488950" indent="-47688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88950" algn="l"/>
                <a:tab pos="489584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Compiling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488950" indent="-47688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88950" algn="l"/>
                <a:tab pos="489584" algn="l"/>
              </a:tabLst>
            </a:pPr>
            <a:r>
              <a:rPr sz="1800" spc="-5" dirty="0">
                <a:latin typeface="Times New Roman"/>
                <a:cs typeface="Times New Roman"/>
              </a:rPr>
              <a:t>Executing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4" name="object 4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868" y="818652"/>
            <a:ext cx="9214485" cy="5220970"/>
            <a:chOff x="-31868" y="818652"/>
            <a:chExt cx="9214485" cy="5220970"/>
          </a:xfrm>
        </p:grpSpPr>
        <p:sp>
          <p:nvSpPr>
            <p:cNvPr id="3" name="object 3"/>
            <p:cNvSpPr/>
            <p:nvPr/>
          </p:nvSpPr>
          <p:spPr>
            <a:xfrm>
              <a:off x="458470" y="1399374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3"/>
              <a:ext cx="321911" cy="3225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74" y="1030874"/>
            <a:ext cx="5311775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3999229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compiling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running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Program: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427" y="1853460"/>
            <a:ext cx="4797067" cy="4038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" y="1399374"/>
            <a:ext cx="8427085" cy="0"/>
          </a:xfrm>
          <a:custGeom>
            <a:avLst/>
            <a:gdLst/>
            <a:ahLst/>
            <a:cxnLst/>
            <a:rect l="l" t="t" r="r" b="b"/>
            <a:pathLst>
              <a:path w="8427085">
                <a:moveTo>
                  <a:pt x="0" y="0"/>
                </a:moveTo>
                <a:lnTo>
                  <a:pt x="8426621" y="0"/>
                </a:lnTo>
              </a:path>
            </a:pathLst>
          </a:custGeom>
          <a:ln w="1582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998" y="994284"/>
            <a:ext cx="321911" cy="3225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56741" y="118127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4">
                <a:moveTo>
                  <a:pt x="18669" y="19837"/>
                </a:moveTo>
                <a:lnTo>
                  <a:pt x="17119" y="17094"/>
                </a:lnTo>
                <a:lnTo>
                  <a:pt x="15646" y="14808"/>
                </a:lnTo>
                <a:lnTo>
                  <a:pt x="14643" y="13944"/>
                </a:lnTo>
                <a:lnTo>
                  <a:pt x="14262" y="13614"/>
                </a:lnTo>
                <a:lnTo>
                  <a:pt x="16802" y="12319"/>
                </a:lnTo>
                <a:lnTo>
                  <a:pt x="16992" y="11696"/>
                </a:lnTo>
                <a:lnTo>
                  <a:pt x="17627" y="9702"/>
                </a:lnTo>
                <a:lnTo>
                  <a:pt x="17246" y="8128"/>
                </a:lnTo>
                <a:lnTo>
                  <a:pt x="17081" y="7467"/>
                </a:lnTo>
                <a:lnTo>
                  <a:pt x="15582" y="6108"/>
                </a:lnTo>
                <a:lnTo>
                  <a:pt x="14973" y="6032"/>
                </a:lnTo>
                <a:lnTo>
                  <a:pt x="14973" y="9867"/>
                </a:lnTo>
                <a:lnTo>
                  <a:pt x="14706" y="10934"/>
                </a:lnTo>
                <a:lnTo>
                  <a:pt x="13995" y="11518"/>
                </a:lnTo>
                <a:lnTo>
                  <a:pt x="11684" y="11696"/>
                </a:lnTo>
                <a:lnTo>
                  <a:pt x="9766" y="11696"/>
                </a:lnTo>
                <a:lnTo>
                  <a:pt x="9766" y="8128"/>
                </a:lnTo>
                <a:lnTo>
                  <a:pt x="11785" y="8128"/>
                </a:lnTo>
                <a:lnTo>
                  <a:pt x="13665" y="8178"/>
                </a:lnTo>
                <a:lnTo>
                  <a:pt x="14630" y="8712"/>
                </a:lnTo>
                <a:lnTo>
                  <a:pt x="14973" y="9867"/>
                </a:lnTo>
                <a:lnTo>
                  <a:pt x="14973" y="6032"/>
                </a:lnTo>
                <a:lnTo>
                  <a:pt x="12623" y="5727"/>
                </a:lnTo>
                <a:lnTo>
                  <a:pt x="7200" y="5727"/>
                </a:lnTo>
                <a:lnTo>
                  <a:pt x="7200" y="19837"/>
                </a:lnTo>
                <a:lnTo>
                  <a:pt x="9766" y="19837"/>
                </a:lnTo>
                <a:lnTo>
                  <a:pt x="9766" y="13944"/>
                </a:lnTo>
                <a:lnTo>
                  <a:pt x="10287" y="13944"/>
                </a:lnTo>
                <a:lnTo>
                  <a:pt x="11595" y="14109"/>
                </a:lnTo>
                <a:lnTo>
                  <a:pt x="12382" y="14706"/>
                </a:lnTo>
                <a:lnTo>
                  <a:pt x="13728" y="16764"/>
                </a:lnTo>
                <a:lnTo>
                  <a:pt x="15582" y="19837"/>
                </a:lnTo>
                <a:lnTo>
                  <a:pt x="18669" y="19837"/>
                </a:lnTo>
                <a:close/>
              </a:path>
              <a:path w="26034" h="26034">
                <a:moveTo>
                  <a:pt x="25755" y="12865"/>
                </a:moveTo>
                <a:lnTo>
                  <a:pt x="24739" y="7861"/>
                </a:lnTo>
                <a:lnTo>
                  <a:pt x="23914" y="6642"/>
                </a:lnTo>
                <a:lnTo>
                  <a:pt x="23914" y="12865"/>
                </a:lnTo>
                <a:lnTo>
                  <a:pt x="23037" y="17145"/>
                </a:lnTo>
                <a:lnTo>
                  <a:pt x="20688" y="20650"/>
                </a:lnTo>
                <a:lnTo>
                  <a:pt x="17183" y="23025"/>
                </a:lnTo>
                <a:lnTo>
                  <a:pt x="12877" y="23888"/>
                </a:lnTo>
                <a:lnTo>
                  <a:pt x="8585" y="23025"/>
                </a:lnTo>
                <a:lnTo>
                  <a:pt x="5080" y="20650"/>
                </a:lnTo>
                <a:lnTo>
                  <a:pt x="2730" y="17145"/>
                </a:lnTo>
                <a:lnTo>
                  <a:pt x="1854" y="12865"/>
                </a:lnTo>
                <a:lnTo>
                  <a:pt x="2730" y="8572"/>
                </a:lnTo>
                <a:lnTo>
                  <a:pt x="5080" y="5067"/>
                </a:lnTo>
                <a:lnTo>
                  <a:pt x="8585" y="2692"/>
                </a:lnTo>
                <a:lnTo>
                  <a:pt x="12877" y="1816"/>
                </a:lnTo>
                <a:lnTo>
                  <a:pt x="17183" y="2692"/>
                </a:lnTo>
                <a:lnTo>
                  <a:pt x="20688" y="5067"/>
                </a:lnTo>
                <a:lnTo>
                  <a:pt x="23037" y="8572"/>
                </a:lnTo>
                <a:lnTo>
                  <a:pt x="23914" y="12865"/>
                </a:lnTo>
                <a:lnTo>
                  <a:pt x="23914" y="6642"/>
                </a:lnTo>
                <a:lnTo>
                  <a:pt x="21971" y="3771"/>
                </a:lnTo>
                <a:lnTo>
                  <a:pt x="19088" y="1816"/>
                </a:lnTo>
                <a:lnTo>
                  <a:pt x="17881" y="1016"/>
                </a:lnTo>
                <a:lnTo>
                  <a:pt x="12877" y="0"/>
                </a:lnTo>
                <a:lnTo>
                  <a:pt x="7874" y="1016"/>
                </a:lnTo>
                <a:lnTo>
                  <a:pt x="3771" y="3771"/>
                </a:lnTo>
                <a:lnTo>
                  <a:pt x="1016" y="7861"/>
                </a:lnTo>
                <a:lnTo>
                  <a:pt x="0" y="12865"/>
                </a:lnTo>
                <a:lnTo>
                  <a:pt x="1016" y="17868"/>
                </a:lnTo>
                <a:lnTo>
                  <a:pt x="3771" y="21971"/>
                </a:lnTo>
                <a:lnTo>
                  <a:pt x="7874" y="24726"/>
                </a:lnTo>
                <a:lnTo>
                  <a:pt x="12877" y="25742"/>
                </a:lnTo>
                <a:lnTo>
                  <a:pt x="17881" y="24726"/>
                </a:lnTo>
                <a:lnTo>
                  <a:pt x="19138" y="23888"/>
                </a:lnTo>
                <a:lnTo>
                  <a:pt x="21971" y="21971"/>
                </a:lnTo>
                <a:lnTo>
                  <a:pt x="24739" y="17868"/>
                </a:lnTo>
                <a:lnTo>
                  <a:pt x="25755" y="1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153" y="1702059"/>
            <a:ext cx="5038724" cy="4733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" y="1724226"/>
            <a:ext cx="8239759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Set:</a:t>
            </a:r>
            <a:endParaRPr sz="1800">
              <a:latin typeface="Times New Roman"/>
              <a:cs typeface="Times New Roman"/>
            </a:endParaRPr>
          </a:p>
          <a:p>
            <a:pPr marL="88900" marR="5080">
              <a:lnSpc>
                <a:spcPct val="159700"/>
              </a:lnSpc>
            </a:pPr>
            <a:r>
              <a:rPr sz="1800" spc="-5" dirty="0">
                <a:latin typeface="Times New Roman"/>
                <a:cs typeface="Times New Roman"/>
              </a:rPr>
              <a:t>character:- </a:t>
            </a:r>
            <a:r>
              <a:rPr sz="1800" dirty="0">
                <a:latin typeface="Times New Roman"/>
                <a:cs typeface="Times New Roman"/>
              </a:rPr>
              <a:t>It denotes </a:t>
            </a:r>
            <a:r>
              <a:rPr sz="1800" spc="-5" dirty="0">
                <a:latin typeface="Times New Roman"/>
                <a:cs typeface="Times New Roman"/>
              </a:rPr>
              <a:t>any alphabet, </a:t>
            </a:r>
            <a:r>
              <a:rPr sz="1800" dirty="0">
                <a:latin typeface="Times New Roman"/>
                <a:cs typeface="Times New Roman"/>
              </a:rPr>
              <a:t>digit or </a:t>
            </a:r>
            <a:r>
              <a:rPr sz="1800" spc="-5" dirty="0">
                <a:latin typeface="Times New Roman"/>
                <a:cs typeface="Times New Roman"/>
              </a:rPr>
              <a:t>special symbol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represent </a:t>
            </a:r>
            <a:r>
              <a:rPr sz="1800" spc="-5" dirty="0">
                <a:latin typeface="Times New Roman"/>
                <a:cs typeface="Times New Roman"/>
              </a:rPr>
              <a:t>information.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 in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grouped </a:t>
            </a:r>
            <a:r>
              <a:rPr sz="1800" spc="-5" dirty="0">
                <a:latin typeface="Times New Roman"/>
                <a:cs typeface="Times New Roman"/>
              </a:rPr>
              <a:t>into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two categories: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Source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488950" indent="-47688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88950" algn="l"/>
                <a:tab pos="489584" algn="l"/>
              </a:tabLst>
            </a:pPr>
            <a:r>
              <a:rPr sz="1800" spc="-5" dirty="0">
                <a:latin typeface="Times New Roman"/>
                <a:cs typeface="Times New Roman"/>
              </a:rPr>
              <a:t>Alphabets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Digits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Special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Times New Roman"/>
                <a:cs typeface="Times New Roman"/>
              </a:rPr>
              <a:t>White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Spaces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6998" y="994284"/>
            <a:ext cx="8428355" cy="413384"/>
            <a:chOff x="456998" y="994284"/>
            <a:chExt cx="8428355" cy="413384"/>
          </a:xfrm>
        </p:grpSpPr>
        <p:sp>
          <p:nvSpPr>
            <p:cNvPr id="4" name="object 4"/>
            <p:cNvSpPr/>
            <p:nvPr/>
          </p:nvSpPr>
          <p:spPr>
            <a:xfrm>
              <a:off x="458471" y="1399375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4"/>
              <a:ext cx="321911" cy="3225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925" y="1030874"/>
            <a:ext cx="574675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868" y="818652"/>
            <a:ext cx="9214485" cy="5220970"/>
            <a:chOff x="-31868" y="818652"/>
            <a:chExt cx="9214485" cy="5220970"/>
          </a:xfrm>
        </p:grpSpPr>
        <p:sp>
          <p:nvSpPr>
            <p:cNvPr id="3" name="object 3"/>
            <p:cNvSpPr/>
            <p:nvPr/>
          </p:nvSpPr>
          <p:spPr>
            <a:xfrm>
              <a:off x="458470" y="1399374"/>
              <a:ext cx="8427085" cy="0"/>
            </a:xfrm>
            <a:custGeom>
              <a:avLst/>
              <a:gdLst/>
              <a:ahLst/>
              <a:cxnLst/>
              <a:rect l="l" t="t" r="r" b="b"/>
              <a:pathLst>
                <a:path w="8427085">
                  <a:moveTo>
                    <a:pt x="0" y="0"/>
                  </a:moveTo>
                  <a:lnTo>
                    <a:pt x="8426621" y="0"/>
                  </a:lnTo>
                </a:path>
              </a:pathLst>
            </a:custGeom>
            <a:ln w="15824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98" y="994283"/>
              <a:ext cx="321911" cy="3225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6741" y="118127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8669" y="19837"/>
                  </a:moveTo>
                  <a:lnTo>
                    <a:pt x="17119" y="17094"/>
                  </a:lnTo>
                  <a:lnTo>
                    <a:pt x="15646" y="14808"/>
                  </a:lnTo>
                  <a:lnTo>
                    <a:pt x="14643" y="13944"/>
                  </a:lnTo>
                  <a:lnTo>
                    <a:pt x="14262" y="13614"/>
                  </a:lnTo>
                  <a:lnTo>
                    <a:pt x="16802" y="12319"/>
                  </a:lnTo>
                  <a:lnTo>
                    <a:pt x="16992" y="11696"/>
                  </a:lnTo>
                  <a:lnTo>
                    <a:pt x="17627" y="9702"/>
                  </a:lnTo>
                  <a:lnTo>
                    <a:pt x="17246" y="8128"/>
                  </a:lnTo>
                  <a:lnTo>
                    <a:pt x="17081" y="7467"/>
                  </a:lnTo>
                  <a:lnTo>
                    <a:pt x="15582" y="6108"/>
                  </a:lnTo>
                  <a:lnTo>
                    <a:pt x="14973" y="6032"/>
                  </a:lnTo>
                  <a:lnTo>
                    <a:pt x="14973" y="9867"/>
                  </a:lnTo>
                  <a:lnTo>
                    <a:pt x="14706" y="10934"/>
                  </a:lnTo>
                  <a:lnTo>
                    <a:pt x="13995" y="11518"/>
                  </a:lnTo>
                  <a:lnTo>
                    <a:pt x="11684" y="11696"/>
                  </a:lnTo>
                  <a:lnTo>
                    <a:pt x="9766" y="11696"/>
                  </a:lnTo>
                  <a:lnTo>
                    <a:pt x="9766" y="8128"/>
                  </a:lnTo>
                  <a:lnTo>
                    <a:pt x="11785" y="8128"/>
                  </a:lnTo>
                  <a:lnTo>
                    <a:pt x="13665" y="8178"/>
                  </a:lnTo>
                  <a:lnTo>
                    <a:pt x="14630" y="8712"/>
                  </a:lnTo>
                  <a:lnTo>
                    <a:pt x="14973" y="9867"/>
                  </a:lnTo>
                  <a:lnTo>
                    <a:pt x="14973" y="6032"/>
                  </a:lnTo>
                  <a:lnTo>
                    <a:pt x="12623" y="5727"/>
                  </a:lnTo>
                  <a:lnTo>
                    <a:pt x="7200" y="5727"/>
                  </a:lnTo>
                  <a:lnTo>
                    <a:pt x="7200" y="19837"/>
                  </a:lnTo>
                  <a:lnTo>
                    <a:pt x="9766" y="19837"/>
                  </a:lnTo>
                  <a:lnTo>
                    <a:pt x="9766" y="13944"/>
                  </a:lnTo>
                  <a:lnTo>
                    <a:pt x="10287" y="13944"/>
                  </a:lnTo>
                  <a:lnTo>
                    <a:pt x="11595" y="14109"/>
                  </a:lnTo>
                  <a:lnTo>
                    <a:pt x="12382" y="14706"/>
                  </a:lnTo>
                  <a:lnTo>
                    <a:pt x="13728" y="16764"/>
                  </a:lnTo>
                  <a:lnTo>
                    <a:pt x="15582" y="19837"/>
                  </a:lnTo>
                  <a:lnTo>
                    <a:pt x="18669" y="19837"/>
                  </a:lnTo>
                  <a:close/>
                </a:path>
                <a:path w="26034" h="26034">
                  <a:moveTo>
                    <a:pt x="25755" y="12865"/>
                  </a:moveTo>
                  <a:lnTo>
                    <a:pt x="24739" y="7861"/>
                  </a:lnTo>
                  <a:lnTo>
                    <a:pt x="23914" y="6642"/>
                  </a:lnTo>
                  <a:lnTo>
                    <a:pt x="23914" y="12865"/>
                  </a:lnTo>
                  <a:lnTo>
                    <a:pt x="23037" y="17145"/>
                  </a:lnTo>
                  <a:lnTo>
                    <a:pt x="20688" y="20650"/>
                  </a:lnTo>
                  <a:lnTo>
                    <a:pt x="17183" y="23025"/>
                  </a:lnTo>
                  <a:lnTo>
                    <a:pt x="12877" y="23888"/>
                  </a:lnTo>
                  <a:lnTo>
                    <a:pt x="8585" y="23025"/>
                  </a:lnTo>
                  <a:lnTo>
                    <a:pt x="5080" y="20650"/>
                  </a:lnTo>
                  <a:lnTo>
                    <a:pt x="2730" y="17145"/>
                  </a:lnTo>
                  <a:lnTo>
                    <a:pt x="1854" y="12865"/>
                  </a:lnTo>
                  <a:lnTo>
                    <a:pt x="2730" y="8572"/>
                  </a:lnTo>
                  <a:lnTo>
                    <a:pt x="5080" y="5067"/>
                  </a:lnTo>
                  <a:lnTo>
                    <a:pt x="8585" y="2692"/>
                  </a:lnTo>
                  <a:lnTo>
                    <a:pt x="12877" y="1816"/>
                  </a:lnTo>
                  <a:lnTo>
                    <a:pt x="17183" y="2692"/>
                  </a:lnTo>
                  <a:lnTo>
                    <a:pt x="20688" y="5067"/>
                  </a:lnTo>
                  <a:lnTo>
                    <a:pt x="23037" y="8572"/>
                  </a:lnTo>
                  <a:lnTo>
                    <a:pt x="23914" y="12865"/>
                  </a:lnTo>
                  <a:lnTo>
                    <a:pt x="23914" y="6642"/>
                  </a:lnTo>
                  <a:lnTo>
                    <a:pt x="21971" y="3771"/>
                  </a:lnTo>
                  <a:lnTo>
                    <a:pt x="19088" y="1816"/>
                  </a:lnTo>
                  <a:lnTo>
                    <a:pt x="17881" y="1016"/>
                  </a:lnTo>
                  <a:lnTo>
                    <a:pt x="12877" y="0"/>
                  </a:lnTo>
                  <a:lnTo>
                    <a:pt x="7874" y="1016"/>
                  </a:lnTo>
                  <a:lnTo>
                    <a:pt x="3771" y="3771"/>
                  </a:lnTo>
                  <a:lnTo>
                    <a:pt x="1016" y="7861"/>
                  </a:lnTo>
                  <a:lnTo>
                    <a:pt x="0" y="12865"/>
                  </a:lnTo>
                  <a:lnTo>
                    <a:pt x="1016" y="17868"/>
                  </a:lnTo>
                  <a:lnTo>
                    <a:pt x="3771" y="21971"/>
                  </a:lnTo>
                  <a:lnTo>
                    <a:pt x="7874" y="24726"/>
                  </a:lnTo>
                  <a:lnTo>
                    <a:pt x="12877" y="25742"/>
                  </a:lnTo>
                  <a:lnTo>
                    <a:pt x="17881" y="24726"/>
                  </a:lnTo>
                  <a:lnTo>
                    <a:pt x="19138" y="23888"/>
                  </a:lnTo>
                  <a:lnTo>
                    <a:pt x="21971" y="21971"/>
                  </a:lnTo>
                  <a:lnTo>
                    <a:pt x="24739" y="17868"/>
                  </a:lnTo>
                  <a:lnTo>
                    <a:pt x="25755" y="1286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74" y="1030874"/>
            <a:ext cx="1465580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153035">
              <a:lnSpc>
                <a:spcPct val="112500"/>
              </a:lnSpc>
              <a:spcBef>
                <a:spcPts val="95"/>
              </a:spcBef>
            </a:pPr>
            <a:r>
              <a:rPr sz="7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RV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College</a:t>
            </a:r>
            <a:r>
              <a:rPr sz="700" b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700" b="1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Engineering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Times New Roman"/>
                <a:cs typeface="Times New Roman"/>
              </a:rPr>
              <a:t>Character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7611" y="1024339"/>
            <a:ext cx="125603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1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1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8" y="1794805"/>
            <a:ext cx="9137450" cy="487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805</Words>
  <Application>Microsoft Office PowerPoint</Application>
  <PresentationFormat>On-screen Show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RV College of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College of  Engineering</dc:title>
  <dc:creator>admin</dc:creator>
  <cp:lastModifiedBy>admin</cp:lastModifiedBy>
  <cp:revision>3</cp:revision>
  <dcterms:created xsi:type="dcterms:W3CDTF">2023-06-03T08:57:37Z</dcterms:created>
  <dcterms:modified xsi:type="dcterms:W3CDTF">2023-06-12T03:54:49Z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