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76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66800"/>
            <a:ext cx="4689475" cy="3238500"/>
          </a:xfrm>
          <a:custGeom>
            <a:avLst/>
            <a:gdLst/>
            <a:ahLst/>
            <a:cxnLst/>
            <a:rect l="l" t="t" r="r" b="b"/>
            <a:pathLst>
              <a:path w="4689475" h="3238500">
                <a:moveTo>
                  <a:pt x="0" y="3237919"/>
                </a:moveTo>
                <a:lnTo>
                  <a:pt x="0" y="0"/>
                </a:lnTo>
                <a:lnTo>
                  <a:pt x="4689348" y="0"/>
                </a:lnTo>
                <a:lnTo>
                  <a:pt x="0" y="3237919"/>
                </a:lnTo>
                <a:close/>
              </a:path>
            </a:pathLst>
          </a:custGeom>
          <a:solidFill>
            <a:srgbClr val="005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" y="1261871"/>
            <a:ext cx="935735" cy="9311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8064" y="1723644"/>
            <a:ext cx="82295" cy="822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6"/>
            <a:ext cx="10058400" cy="56586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5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4443" y="1655063"/>
            <a:ext cx="9271000" cy="0"/>
          </a:xfrm>
          <a:custGeom>
            <a:avLst/>
            <a:gdLst/>
            <a:ahLst/>
            <a:cxnLst/>
            <a:rect l="l" t="t" r="r" b="b"/>
            <a:pathLst>
              <a:path w="9271000">
                <a:moveTo>
                  <a:pt x="0" y="0"/>
                </a:moveTo>
                <a:lnTo>
                  <a:pt x="9270491" y="0"/>
                </a:lnTo>
              </a:path>
            </a:pathLst>
          </a:custGeom>
          <a:ln w="7620">
            <a:solidFill>
              <a:srgbClr val="5D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872" y="1203959"/>
            <a:ext cx="361187" cy="36576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93520" y="1414271"/>
            <a:ext cx="27940" cy="29209"/>
          </a:xfrm>
          <a:custGeom>
            <a:avLst/>
            <a:gdLst/>
            <a:ahLst/>
            <a:cxnLst/>
            <a:rect l="l" t="t" r="r" b="b"/>
            <a:pathLst>
              <a:path w="27940" h="29209">
                <a:moveTo>
                  <a:pt x="19799" y="22872"/>
                </a:moveTo>
                <a:lnTo>
                  <a:pt x="16751" y="16776"/>
                </a:lnTo>
                <a:lnTo>
                  <a:pt x="13703" y="16776"/>
                </a:lnTo>
                <a:lnTo>
                  <a:pt x="16751" y="22872"/>
                </a:lnTo>
                <a:lnTo>
                  <a:pt x="19799" y="22872"/>
                </a:lnTo>
                <a:close/>
              </a:path>
              <a:path w="27940" h="29209">
                <a:moveTo>
                  <a:pt x="19812" y="12204"/>
                </a:moveTo>
                <a:lnTo>
                  <a:pt x="18288" y="9156"/>
                </a:lnTo>
                <a:lnTo>
                  <a:pt x="15240" y="9156"/>
                </a:lnTo>
                <a:lnTo>
                  <a:pt x="15240" y="10680"/>
                </a:lnTo>
                <a:lnTo>
                  <a:pt x="16764" y="12204"/>
                </a:lnTo>
                <a:lnTo>
                  <a:pt x="15240" y="12204"/>
                </a:lnTo>
                <a:lnTo>
                  <a:pt x="15240" y="13716"/>
                </a:lnTo>
                <a:lnTo>
                  <a:pt x="10668" y="13716"/>
                </a:lnTo>
                <a:lnTo>
                  <a:pt x="10668" y="9144"/>
                </a:lnTo>
                <a:lnTo>
                  <a:pt x="18288" y="9144"/>
                </a:lnTo>
                <a:lnTo>
                  <a:pt x="16764" y="7620"/>
                </a:lnTo>
                <a:lnTo>
                  <a:pt x="7620" y="7620"/>
                </a:lnTo>
                <a:lnTo>
                  <a:pt x="7620" y="22860"/>
                </a:lnTo>
                <a:lnTo>
                  <a:pt x="10668" y="22860"/>
                </a:lnTo>
                <a:lnTo>
                  <a:pt x="10668" y="16764"/>
                </a:lnTo>
                <a:lnTo>
                  <a:pt x="15240" y="16764"/>
                </a:lnTo>
                <a:lnTo>
                  <a:pt x="15240" y="15240"/>
                </a:lnTo>
                <a:lnTo>
                  <a:pt x="18262" y="13728"/>
                </a:lnTo>
                <a:lnTo>
                  <a:pt x="19812" y="12204"/>
                </a:lnTo>
                <a:close/>
              </a:path>
              <a:path w="27940" h="29209">
                <a:moveTo>
                  <a:pt x="27419" y="9156"/>
                </a:moveTo>
                <a:lnTo>
                  <a:pt x="24371" y="4584"/>
                </a:lnTo>
                <a:lnTo>
                  <a:pt x="21323" y="3060"/>
                </a:lnTo>
                <a:lnTo>
                  <a:pt x="18275" y="3060"/>
                </a:lnTo>
                <a:lnTo>
                  <a:pt x="22847" y="6108"/>
                </a:lnTo>
                <a:lnTo>
                  <a:pt x="25895" y="15252"/>
                </a:lnTo>
                <a:lnTo>
                  <a:pt x="24371" y="19824"/>
                </a:lnTo>
                <a:lnTo>
                  <a:pt x="22847" y="22872"/>
                </a:lnTo>
                <a:lnTo>
                  <a:pt x="18275" y="25920"/>
                </a:lnTo>
                <a:lnTo>
                  <a:pt x="13741" y="27432"/>
                </a:lnTo>
                <a:lnTo>
                  <a:pt x="9144" y="25908"/>
                </a:lnTo>
                <a:lnTo>
                  <a:pt x="4572" y="22860"/>
                </a:lnTo>
                <a:lnTo>
                  <a:pt x="3048" y="19812"/>
                </a:lnTo>
                <a:lnTo>
                  <a:pt x="1524" y="15240"/>
                </a:lnTo>
                <a:lnTo>
                  <a:pt x="4572" y="6096"/>
                </a:lnTo>
                <a:lnTo>
                  <a:pt x="9144" y="3048"/>
                </a:lnTo>
                <a:lnTo>
                  <a:pt x="21336" y="3048"/>
                </a:lnTo>
                <a:lnTo>
                  <a:pt x="19812" y="1524"/>
                </a:lnTo>
                <a:lnTo>
                  <a:pt x="13716" y="0"/>
                </a:lnTo>
                <a:lnTo>
                  <a:pt x="7620" y="1524"/>
                </a:lnTo>
                <a:lnTo>
                  <a:pt x="3048" y="4572"/>
                </a:lnTo>
                <a:lnTo>
                  <a:pt x="0" y="9144"/>
                </a:lnTo>
                <a:lnTo>
                  <a:pt x="0" y="19812"/>
                </a:lnTo>
                <a:lnTo>
                  <a:pt x="3048" y="24384"/>
                </a:lnTo>
                <a:lnTo>
                  <a:pt x="7620" y="27432"/>
                </a:lnTo>
                <a:lnTo>
                  <a:pt x="13716" y="28956"/>
                </a:lnTo>
                <a:lnTo>
                  <a:pt x="19761" y="27444"/>
                </a:lnTo>
                <a:lnTo>
                  <a:pt x="21323" y="27444"/>
                </a:lnTo>
                <a:lnTo>
                  <a:pt x="24371" y="24396"/>
                </a:lnTo>
                <a:lnTo>
                  <a:pt x="27419" y="19824"/>
                </a:lnTo>
                <a:lnTo>
                  <a:pt x="27419" y="9156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173" y="1384866"/>
            <a:ext cx="7560053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2223" y="2967616"/>
            <a:ext cx="6693953" cy="314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644" y="1222696"/>
            <a:ext cx="1727835" cy="650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80"/>
              </a:spcBef>
            </a:pPr>
            <a:r>
              <a:rPr spc="-25" dirty="0"/>
              <a:t>RV</a:t>
            </a:r>
            <a:r>
              <a:rPr spc="-105" dirty="0"/>
              <a:t> </a:t>
            </a:r>
            <a:r>
              <a:rPr spc="-10" dirty="0"/>
              <a:t>College</a:t>
            </a:r>
            <a:r>
              <a:rPr spc="-120" dirty="0"/>
              <a:t> </a:t>
            </a:r>
            <a:r>
              <a:rPr spc="-15" dirty="0"/>
              <a:t>of </a:t>
            </a:r>
            <a:r>
              <a:rPr spc="-565" dirty="0"/>
              <a:t> </a:t>
            </a:r>
            <a:r>
              <a:rPr spc="-1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7200" y="152400"/>
            <a:ext cx="17640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spc="-2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4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199" y="2967616"/>
            <a:ext cx="8386729" cy="2401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670" marR="822960" algn="ctr">
              <a:lnSpc>
                <a:spcPct val="15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Course Name: </a:t>
            </a:r>
            <a:r>
              <a:rPr lang="en-US"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Principles of </a:t>
            </a:r>
            <a:r>
              <a:rPr sz="2200" b="1" spc="-10" dirty="0">
                <a:solidFill>
                  <a:srgbClr val="1F497C"/>
                </a:solidFill>
                <a:latin typeface="Times New Roman"/>
                <a:cs typeface="Times New Roman"/>
              </a:rPr>
              <a:t>Programming </a:t>
            </a:r>
            <a:r>
              <a:rPr lang="en-US"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using</a:t>
            </a:r>
            <a:r>
              <a:rPr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 C </a:t>
            </a:r>
            <a:r>
              <a:rPr sz="2200" b="1" spc="-535" dirty="0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endParaRPr lang="en-US" sz="2200" b="1" spc="-5" dirty="0">
              <a:solidFill>
                <a:srgbClr val="1F497C"/>
              </a:solidFill>
              <a:latin typeface="Times New Roman"/>
              <a:cs typeface="Times New Roman"/>
            </a:endParaRPr>
          </a:p>
          <a:p>
            <a:pPr marL="661670" marR="822960" algn="ctr">
              <a:lnSpc>
                <a:spcPct val="150000"/>
              </a:lnSpc>
              <a:spcBef>
                <a:spcPts val="100"/>
              </a:spcBef>
            </a:pPr>
            <a:r>
              <a:rPr lang="en-US"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Course </a:t>
            </a:r>
            <a:r>
              <a:rPr sz="2200" b="1" dirty="0">
                <a:solidFill>
                  <a:srgbClr val="1F497C"/>
                </a:solidFill>
                <a:latin typeface="Times New Roman"/>
                <a:cs typeface="Times New Roman"/>
              </a:rPr>
              <a:t>Code:</a:t>
            </a:r>
            <a:r>
              <a:rPr sz="2200" b="1" spc="-15" dirty="0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F497C"/>
                </a:solidFill>
                <a:latin typeface="Times New Roman"/>
                <a:cs typeface="Times New Roman"/>
              </a:rPr>
              <a:t>2</a:t>
            </a:r>
            <a:r>
              <a:rPr lang="en-US" sz="2200" b="1" dirty="0">
                <a:solidFill>
                  <a:srgbClr val="1F497C"/>
                </a:solidFill>
                <a:latin typeface="Times New Roman"/>
                <a:cs typeface="Times New Roman"/>
              </a:rPr>
              <a:t>2</a:t>
            </a:r>
            <a:r>
              <a:rPr sz="2200" b="1" dirty="0">
                <a:solidFill>
                  <a:srgbClr val="1F497C"/>
                </a:solidFill>
                <a:latin typeface="Times New Roman"/>
                <a:cs typeface="Times New Roman"/>
              </a:rPr>
              <a:t>CS</a:t>
            </a:r>
            <a:r>
              <a:rPr lang="en-US" sz="2200" b="1" dirty="0">
                <a:solidFill>
                  <a:srgbClr val="1F497C"/>
                </a:solidFill>
                <a:latin typeface="Times New Roman"/>
                <a:cs typeface="Times New Roman"/>
              </a:rPr>
              <a:t>2</a:t>
            </a:r>
            <a:r>
              <a:rPr sz="2200" b="1" dirty="0">
                <a:solidFill>
                  <a:srgbClr val="1F497C"/>
                </a:solidFill>
                <a:latin typeface="Times New Roman"/>
                <a:cs typeface="Times New Roman"/>
              </a:rPr>
              <a:t>3</a:t>
            </a:r>
            <a:endParaRPr sz="2200" dirty="0">
              <a:latin typeface="Times New Roman"/>
              <a:cs typeface="Times New Roman"/>
            </a:endParaRPr>
          </a:p>
          <a:p>
            <a:pPr marR="90805" algn="ctr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Unit</a:t>
            </a:r>
            <a:r>
              <a:rPr sz="2200" b="1" spc="-50" dirty="0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F497C"/>
                </a:solidFill>
                <a:latin typeface="Times New Roman"/>
                <a:cs typeface="Times New Roman"/>
              </a:rPr>
              <a:t>I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52000"/>
              </a:lnSpc>
            </a:pPr>
            <a:r>
              <a:rPr sz="2000" b="1" dirty="0">
                <a:latin typeface="Times New Roman"/>
                <a:cs typeface="Times New Roman"/>
              </a:rPr>
              <a:t>Department of </a:t>
            </a:r>
            <a:r>
              <a:rPr lang="en-IN" sz="2000" b="1" dirty="0">
                <a:latin typeface="Times New Roman"/>
                <a:cs typeface="Times New Roman"/>
              </a:rPr>
              <a:t>AIML </a:t>
            </a:r>
            <a:r>
              <a:rPr sz="2000" b="1" spc="-15" dirty="0">
                <a:latin typeface="Times New Roman"/>
                <a:cs typeface="Times New Roman"/>
              </a:rPr>
              <a:t>RVCE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4" y="1998965"/>
            <a:ext cx="8167370" cy="104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2000" b="1" spc="-10" dirty="0">
                <a:latin typeface="Times New Roman"/>
                <a:cs typeface="Times New Roman"/>
              </a:rPr>
              <a:t>Example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1:</a:t>
            </a:r>
            <a:endParaRPr sz="2000" b="1" dirty="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2000" b="1" spc="-5" dirty="0">
                <a:latin typeface="Calibri"/>
                <a:cs typeface="Calibri"/>
              </a:rPr>
              <a:t>Find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number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triangles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given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figure.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957" y="4406908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36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2875" y="3140964"/>
            <a:ext cx="2668905" cy="2822575"/>
            <a:chOff x="912875" y="3140964"/>
            <a:chExt cx="2668905" cy="28225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175" y="3140964"/>
              <a:ext cx="1030224" cy="10043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4361688"/>
              <a:ext cx="1600200" cy="1601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50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11495"/>
            <a:chOff x="-19050" y="1038605"/>
            <a:chExt cx="10096500" cy="5611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5778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573395"/>
            </a:xfrm>
            <a:custGeom>
              <a:avLst/>
              <a:gdLst/>
              <a:ahLst/>
              <a:cxnLst/>
              <a:rect l="l" t="t" r="r" b="b"/>
              <a:pathLst>
                <a:path w="10058400" h="5573395">
                  <a:moveTo>
                    <a:pt x="10058400" y="0"/>
                  </a:moveTo>
                  <a:lnTo>
                    <a:pt x="10058400" y="5573267"/>
                  </a:lnTo>
                  <a:lnTo>
                    <a:pt x="0" y="5573267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4" y="1998965"/>
            <a:ext cx="8167370" cy="226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</a:pPr>
            <a:r>
              <a:rPr sz="2000" b="1" spc="-10" dirty="0">
                <a:latin typeface="Times New Roman"/>
                <a:cs typeface="Times New Roman"/>
              </a:rPr>
              <a:t>Example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2:</a:t>
            </a:r>
            <a:endParaRPr sz="2000" b="1" dirty="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</a:pPr>
            <a:r>
              <a:rPr sz="2000" b="1" spc="-5" dirty="0">
                <a:latin typeface="Calibri"/>
                <a:cs typeface="Calibri"/>
              </a:rPr>
              <a:t>What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resembles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water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image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ADVANCE</a:t>
            </a:r>
            <a:endParaRPr sz="20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b="1" dirty="0">
              <a:latin typeface="Calibri"/>
              <a:cs typeface="Calibri"/>
            </a:endParaRPr>
          </a:p>
          <a:p>
            <a:pPr marL="78105">
              <a:lnSpc>
                <a:spcPts val="1900"/>
              </a:lnSpc>
            </a:pPr>
            <a:r>
              <a:rPr sz="2000" b="1" spc="-10" dirty="0">
                <a:latin typeface="Times New Roman"/>
                <a:cs typeface="Times New Roman"/>
              </a:rPr>
              <a:t>Example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3:</a:t>
            </a:r>
            <a:endParaRPr sz="2000" b="1" dirty="0">
              <a:latin typeface="Times New Roman"/>
              <a:cs typeface="Times New Roman"/>
            </a:endParaRPr>
          </a:p>
          <a:p>
            <a:pPr marL="78105">
              <a:lnSpc>
                <a:spcPts val="1900"/>
              </a:lnSpc>
            </a:pPr>
            <a:r>
              <a:rPr sz="2000" b="1" spc="-5" dirty="0">
                <a:latin typeface="Calibri"/>
                <a:cs typeface="Calibri"/>
              </a:rPr>
              <a:t>What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will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come</a:t>
            </a:r>
            <a:r>
              <a:rPr sz="2000" b="1" spc="5" dirty="0">
                <a:latin typeface="Calibri"/>
                <a:cs typeface="Calibri"/>
              </a:rPr>
              <a:t> in</a:t>
            </a:r>
            <a:r>
              <a:rPr sz="2000" b="1" spc="-5" dirty="0">
                <a:latin typeface="Calibri"/>
                <a:cs typeface="Calibri"/>
              </a:rPr>
              <a:t> 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place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question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mark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(?)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below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series</a:t>
            </a:r>
            <a:endParaRPr sz="2000" b="1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7508" y="4312920"/>
            <a:ext cx="3749040" cy="19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11495"/>
            <a:chOff x="-19050" y="1038605"/>
            <a:chExt cx="10096500" cy="5611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5778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573395"/>
            </a:xfrm>
            <a:custGeom>
              <a:avLst/>
              <a:gdLst/>
              <a:ahLst/>
              <a:cxnLst/>
              <a:rect l="l" t="t" r="r" b="b"/>
              <a:pathLst>
                <a:path w="10058400" h="5573395">
                  <a:moveTo>
                    <a:pt x="10058400" y="0"/>
                  </a:moveTo>
                  <a:lnTo>
                    <a:pt x="10058400" y="5573267"/>
                  </a:lnTo>
                  <a:lnTo>
                    <a:pt x="0" y="5573267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35" y="1891643"/>
            <a:ext cx="7990840" cy="120032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40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  <a:spcBef>
                <a:spcPts val="840"/>
              </a:spcBef>
            </a:pPr>
            <a:r>
              <a:rPr b="1" spc="-10" dirty="0">
                <a:latin typeface="Times New Roman"/>
                <a:cs typeface="Times New Roman"/>
              </a:rPr>
              <a:t>Example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4:</a:t>
            </a:r>
            <a:endParaRPr b="1" dirty="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</a:pPr>
            <a:r>
              <a:rPr b="1" dirty="0">
                <a:latin typeface="Calibri"/>
                <a:cs typeface="Calibri"/>
              </a:rPr>
              <a:t>In 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village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some of</a:t>
            </a:r>
            <a:r>
              <a:rPr b="1" dirty="0">
                <a:latin typeface="Calibri"/>
                <a:cs typeface="Calibri"/>
              </a:rPr>
              <a:t> the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goldsmiths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are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literates.</a:t>
            </a:r>
            <a:r>
              <a:rPr b="1" spc="-5" dirty="0">
                <a:latin typeface="Calibri"/>
                <a:cs typeface="Calibri"/>
              </a:rPr>
              <a:t> Which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diagram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shows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literate</a:t>
            </a:r>
            <a:r>
              <a:rPr b="1" spc="-5" dirty="0">
                <a:latin typeface="Calibri"/>
                <a:cs typeface="Calibri"/>
              </a:rPr>
              <a:t> goldsmiths?</a:t>
            </a:r>
            <a:endParaRPr b="1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79" y="3066288"/>
            <a:ext cx="736091" cy="31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02605"/>
            <a:chOff x="-19050" y="1038605"/>
            <a:chExt cx="10096500" cy="560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6"/>
              <a:ext cx="10058400" cy="55702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564505"/>
            </a:xfrm>
            <a:custGeom>
              <a:avLst/>
              <a:gdLst/>
              <a:ahLst/>
              <a:cxnLst/>
              <a:rect l="l" t="t" r="r" b="b"/>
              <a:pathLst>
                <a:path w="10058400" h="5564505">
                  <a:moveTo>
                    <a:pt x="10058400" y="0"/>
                  </a:moveTo>
                  <a:lnTo>
                    <a:pt x="10058400" y="5564124"/>
                  </a:lnTo>
                  <a:lnTo>
                    <a:pt x="0" y="55641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853" y="1897779"/>
            <a:ext cx="8174990" cy="34996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890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 marL="196850" algn="just">
              <a:lnSpc>
                <a:spcPts val="1900"/>
              </a:lnSpc>
              <a:spcBef>
                <a:spcPts val="795"/>
              </a:spcBef>
            </a:pPr>
            <a:r>
              <a:rPr sz="2400" spc="-10" dirty="0">
                <a:latin typeface="Times New Roman"/>
                <a:cs typeface="Times New Roman"/>
              </a:rPr>
              <a:t>Example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5:</a:t>
            </a:r>
            <a:endParaRPr sz="2400" dirty="0">
              <a:latin typeface="Times New Roman"/>
              <a:cs typeface="Times New Roman"/>
            </a:endParaRPr>
          </a:p>
          <a:p>
            <a:pPr marL="196850" algn="just">
              <a:lnSpc>
                <a:spcPts val="1900"/>
              </a:lnSpc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symbol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'&amp;'?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dirty="0">
              <a:latin typeface="Calibri"/>
              <a:cs typeface="Calibri"/>
            </a:endParaRPr>
          </a:p>
          <a:p>
            <a:pPr marL="224154" algn="just">
              <a:lnSpc>
                <a:spcPts val="1900"/>
              </a:lnSpc>
            </a:pPr>
            <a:r>
              <a:rPr sz="2400" spc="-10" dirty="0">
                <a:latin typeface="Times New Roman"/>
                <a:cs typeface="Times New Roman"/>
              </a:rPr>
              <a:t>Example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6:</a:t>
            </a:r>
            <a:endParaRPr sz="2400" dirty="0">
              <a:latin typeface="Times New Roman"/>
              <a:cs typeface="Times New Roman"/>
            </a:endParaRPr>
          </a:p>
          <a:p>
            <a:pPr marL="224154" algn="just">
              <a:lnSpc>
                <a:spcPts val="1900"/>
              </a:lnSpc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symmetry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Pentagon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have?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Pentagon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symmetry.</a:t>
            </a:r>
            <a:endParaRPr sz="2400" dirty="0">
              <a:latin typeface="Calibri"/>
              <a:cs typeface="Calibri"/>
            </a:endParaRPr>
          </a:p>
          <a:p>
            <a:pPr marL="83820" indent="-71755" algn="just">
              <a:lnSpc>
                <a:spcPct val="100000"/>
              </a:lnSpc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symmetry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polygon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 number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55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02605"/>
            <a:chOff x="-19050" y="1038605"/>
            <a:chExt cx="10096500" cy="560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5702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564505"/>
            </a:xfrm>
            <a:custGeom>
              <a:avLst/>
              <a:gdLst/>
              <a:ahLst/>
              <a:cxnLst/>
              <a:rect l="l" t="t" r="r" b="b"/>
              <a:pathLst>
                <a:path w="10058400" h="5564505">
                  <a:moveTo>
                    <a:pt x="10058400" y="0"/>
                  </a:moveTo>
                  <a:lnTo>
                    <a:pt x="10058400" y="5564124"/>
                  </a:lnTo>
                  <a:lnTo>
                    <a:pt x="0" y="55641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096" y="1864228"/>
            <a:ext cx="9104904" cy="2187137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15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ts val="1895"/>
              </a:lnSpc>
              <a:spcBef>
                <a:spcPts val="1055"/>
              </a:spcBef>
            </a:pPr>
            <a:r>
              <a:rPr sz="2400" spc="-10" dirty="0">
                <a:latin typeface="Times New Roman"/>
                <a:cs typeface="Times New Roman"/>
              </a:rPr>
              <a:t>Example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7: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930"/>
              </a:lnSpc>
              <a:spcBef>
                <a:spcPts val="35"/>
              </a:spcBef>
            </a:pPr>
            <a:r>
              <a:rPr sz="2400" spc="-15" dirty="0">
                <a:latin typeface="Calibri"/>
                <a:cs typeface="Calibri"/>
              </a:rPr>
              <a:t>Pankaj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taller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Vinod,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Pramod.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Usha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taller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priyanka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Vinod.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Pramod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Pankaj.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tallest?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libri"/>
              <a:cs typeface="Calibri"/>
            </a:endParaRPr>
          </a:p>
          <a:p>
            <a:pPr marL="9144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Pankaj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11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7408" y="1042352"/>
            <a:ext cx="10096500" cy="7034848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8" y="1998965"/>
            <a:ext cx="8493760" cy="45427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b="1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ARITHMETIC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REASONING</a:t>
            </a:r>
            <a:endParaRPr sz="2000" dirty="0">
              <a:latin typeface="Times New Roman"/>
              <a:cs typeface="Times New Roman"/>
            </a:endParaRPr>
          </a:p>
          <a:p>
            <a:pPr marL="155575" marR="5080" indent="-143510">
              <a:lnSpc>
                <a:spcPct val="150000"/>
              </a:lnSpc>
            </a:pPr>
            <a:r>
              <a:rPr sz="2000" spc="-40" dirty="0">
                <a:latin typeface="PMingLiU-ExtB"/>
                <a:cs typeface="PMingLiU-ExtB"/>
              </a:rPr>
              <a:t></a:t>
            </a:r>
            <a:r>
              <a:rPr sz="2000" spc="-40" dirty="0">
                <a:latin typeface="Times New Roman"/>
                <a:cs typeface="Times New Roman"/>
              </a:rPr>
              <a:t>Arithmetic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reasoning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question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mathematical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concepts.</a:t>
            </a:r>
            <a:endParaRPr sz="2000" dirty="0">
              <a:latin typeface="Times New Roman"/>
              <a:cs typeface="Times New Roman"/>
            </a:endParaRPr>
          </a:p>
          <a:p>
            <a:pPr marL="155575" marR="790575" indent="-143510">
              <a:lnSpc>
                <a:spcPct val="150000"/>
              </a:lnSpc>
            </a:pPr>
            <a:r>
              <a:rPr sz="2000" spc="-40" dirty="0">
                <a:latin typeface="PMingLiU-ExtB"/>
                <a:cs typeface="PMingLiU-ExtB"/>
              </a:rPr>
              <a:t></a:t>
            </a:r>
            <a:r>
              <a:rPr sz="2000" spc="-40" dirty="0">
                <a:latin typeface="Times New Roman"/>
                <a:cs typeface="Times New Roman"/>
              </a:rPr>
              <a:t>Arithmetic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 mathematical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5" dirty="0">
                <a:latin typeface="Times New Roman"/>
                <a:cs typeface="Times New Roman"/>
              </a:rPr>
              <a:t> 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subtraction,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division.</a:t>
            </a:r>
          </a:p>
          <a:p>
            <a:pPr marL="155575" marR="144145" indent="-143510">
              <a:lnSpc>
                <a:spcPct val="150000"/>
              </a:lnSpc>
            </a:pPr>
            <a:r>
              <a:rPr sz="2000" spc="-130" dirty="0">
                <a:latin typeface="PMingLiU-ExtB"/>
                <a:cs typeface="PMingLiU-ExtB"/>
              </a:rPr>
              <a:t></a:t>
            </a:r>
            <a:r>
              <a:rPr sz="2000" spc="-13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primarily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reach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solution.</a:t>
            </a:r>
          </a:p>
        </p:txBody>
      </p:sp>
    </p:spTree>
    <p:extLst>
      <p:ext uri="{BB962C8B-B14F-4D97-AF65-F5344CB8AC3E}">
        <p14:creationId xmlns:p14="http://schemas.microsoft.com/office/powerpoint/2010/main" val="35420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50" y="1998965"/>
            <a:ext cx="8167370" cy="414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spc="-5" dirty="0">
                <a:latin typeface="Times New Roman"/>
                <a:cs typeface="Times New Roman"/>
              </a:rPr>
              <a:t>Arithmetic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reasoning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questions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asked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from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number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areas:</a:t>
            </a:r>
            <a:endParaRPr sz="2000" b="1" dirty="0">
              <a:latin typeface="Times New Roman"/>
              <a:cs typeface="Times New Roman"/>
            </a:endParaRP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dirty="0">
                <a:latin typeface="Times New Roman"/>
                <a:cs typeface="Times New Roman"/>
              </a:rPr>
              <a:t>Algebra</a:t>
            </a: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dirty="0">
                <a:latin typeface="Times New Roman"/>
                <a:cs typeface="Times New Roman"/>
              </a:rPr>
              <a:t>Ages</a:t>
            </a: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Ratio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proportion</a:t>
            </a: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dirty="0">
                <a:latin typeface="Times New Roman"/>
                <a:cs typeface="Times New Roman"/>
              </a:rPr>
              <a:t>Sequences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patterns</a:t>
            </a: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dirty="0">
                <a:latin typeface="Times New Roman"/>
                <a:cs typeface="Times New Roman"/>
              </a:rPr>
              <a:t>Percentages</a:t>
            </a: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dirty="0">
                <a:latin typeface="Times New Roman"/>
                <a:cs typeface="Times New Roman"/>
              </a:rPr>
              <a:t>HCF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LCM,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Fractions</a:t>
            </a:r>
          </a:p>
          <a:p>
            <a:pPr marL="867410" indent="-56896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7410" algn="l"/>
                <a:tab pos="86804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Games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Tournaments</a:t>
            </a:r>
            <a:endParaRPr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8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4" y="1998965"/>
            <a:ext cx="8330565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1:</a:t>
            </a:r>
            <a:endParaRPr sz="16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Nikhil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times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old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Abhay.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next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years,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sum</a:t>
            </a:r>
            <a:r>
              <a:rPr sz="1600" b="1" spc="5" dirty="0">
                <a:latin typeface="Times New Roman"/>
                <a:cs typeface="Times New Roman"/>
              </a:rPr>
              <a:t> of</a:t>
            </a:r>
            <a:r>
              <a:rPr sz="1600" b="1" spc="-5" dirty="0">
                <a:latin typeface="Times New Roman"/>
                <a:cs typeface="Times New Roman"/>
              </a:rPr>
              <a:t> their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respective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66.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How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old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they presently?</a:t>
            </a:r>
            <a:endParaRPr sz="1600" b="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474" y="3891768"/>
            <a:ext cx="83527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Let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Abhay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 </a:t>
            </a:r>
            <a:r>
              <a:rPr sz="1600" b="1" spc="5" dirty="0">
                <a:latin typeface="Times New Roman"/>
                <a:cs typeface="Times New Roman"/>
              </a:rPr>
              <a:t>x.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As,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Nikhil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twice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old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Abhay,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represented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2x.</a:t>
            </a: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After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years,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Abhay’s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 will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x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and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Nikhil’s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2x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+ 3.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sum</a:t>
            </a:r>
            <a:r>
              <a:rPr sz="1600" b="1" spc="5" dirty="0">
                <a:latin typeface="Times New Roman"/>
                <a:cs typeface="Times New Roman"/>
              </a:rPr>
              <a:t> of</a:t>
            </a:r>
            <a:r>
              <a:rPr sz="1600" b="1" spc="-5" dirty="0">
                <a:latin typeface="Times New Roman"/>
                <a:cs typeface="Times New Roman"/>
              </a:rPr>
              <a:t> their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66.</a:t>
            </a: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So,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equation</a:t>
            </a:r>
            <a:r>
              <a:rPr sz="1600" b="1" spc="-10" dirty="0">
                <a:latin typeface="Times New Roman"/>
                <a:cs typeface="Times New Roman"/>
              </a:rPr>
              <a:t> becomes:</a:t>
            </a: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x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2x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66</a:t>
            </a: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x 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20, </a:t>
            </a:r>
            <a:r>
              <a:rPr sz="1600" b="1" spc="-5" dirty="0">
                <a:latin typeface="Times New Roman"/>
                <a:cs typeface="Times New Roman"/>
              </a:rPr>
              <a:t>so their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respective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ages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 :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20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 </a:t>
            </a:r>
            <a:r>
              <a:rPr sz="1600" b="1" spc="5" dirty="0">
                <a:latin typeface="Times New Roman"/>
                <a:cs typeface="Times New Roman"/>
              </a:rPr>
              <a:t>40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years.</a:t>
            </a: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So, we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can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solve</a:t>
            </a:r>
            <a:r>
              <a:rPr sz="1600" b="1" spc="-5" dirty="0">
                <a:latin typeface="Times New Roman"/>
                <a:cs typeface="Times New Roman"/>
              </a:rPr>
              <a:t> 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equation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using one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 two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variables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question</a:t>
            </a:r>
            <a:r>
              <a:rPr sz="1600" b="1" spc="-5" dirty="0">
                <a:latin typeface="Times New Roman"/>
                <a:cs typeface="Times New Roman"/>
              </a:rPr>
              <a:t> requires.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443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4" y="1998965"/>
            <a:ext cx="8515985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2:</a:t>
            </a:r>
            <a:endParaRPr sz="16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Joseph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now </a:t>
            </a:r>
            <a:r>
              <a:rPr sz="1600" b="1" spc="-5" dirty="0">
                <a:latin typeface="Times New Roman"/>
                <a:cs typeface="Times New Roman"/>
              </a:rPr>
              <a:t>1/4th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times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old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mother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Ketty.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Four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years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hence,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mother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be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three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times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old </a:t>
            </a:r>
            <a:r>
              <a:rPr sz="1600" b="1" dirty="0">
                <a:latin typeface="Times New Roman"/>
                <a:cs typeface="Times New Roman"/>
              </a:rPr>
              <a:t>as </a:t>
            </a:r>
            <a:r>
              <a:rPr sz="1600" b="1" spc="-5" dirty="0">
                <a:latin typeface="Times New Roman"/>
                <a:cs typeface="Times New Roman"/>
              </a:rPr>
              <a:t>her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son.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his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mother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Ketty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(in </a:t>
            </a:r>
            <a:r>
              <a:rPr sz="1600" b="1" spc="-10" dirty="0">
                <a:latin typeface="Times New Roman"/>
                <a:cs typeface="Times New Roman"/>
              </a:rPr>
              <a:t>years)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</a:t>
            </a:r>
            <a:endParaRPr sz="1600" b="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474" y="3891768"/>
            <a:ext cx="7715884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Let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Joseph’s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mother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Ketty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4x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Then,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Joseph’s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x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years.</a:t>
            </a:r>
            <a:endParaRPr sz="16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Four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hence, </a:t>
            </a:r>
            <a:r>
              <a:rPr sz="1600" b="1" dirty="0">
                <a:latin typeface="Times New Roman"/>
                <a:cs typeface="Times New Roman"/>
              </a:rPr>
              <a:t>Joseph's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 (x +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4)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 </a:t>
            </a:r>
            <a:r>
              <a:rPr sz="1600" b="1" spc="-10" dirty="0">
                <a:latin typeface="Times New Roman"/>
                <a:cs typeface="Times New Roman"/>
              </a:rPr>
              <a:t>Joseph’s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mother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Ketty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age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(4x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4)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years.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4x+4=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(x+4)</a:t>
            </a: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4x-3x=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12-4;</a:t>
            </a:r>
          </a:p>
          <a:p>
            <a:pPr marL="12700">
              <a:lnSpc>
                <a:spcPts val="1900"/>
              </a:lnSpc>
            </a:pPr>
            <a:r>
              <a:rPr sz="1600" b="1" spc="-5" dirty="0">
                <a:latin typeface="Times New Roman"/>
                <a:cs typeface="Times New Roman"/>
              </a:rPr>
              <a:t>x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8.</a:t>
            </a: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</a:pPr>
            <a:r>
              <a:rPr sz="1600" b="1" dirty="0">
                <a:latin typeface="Times New Roman"/>
                <a:cs typeface="Times New Roman"/>
              </a:rPr>
              <a:t>Joseph's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mother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Ketty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4x=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 x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8=32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years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6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4" y="1998965"/>
            <a:ext cx="8284845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3:</a:t>
            </a:r>
            <a:endParaRPr sz="16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Rina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&amp;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Rohit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playing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 </a:t>
            </a:r>
            <a:r>
              <a:rPr sz="1600" b="1" spc="-10" dirty="0">
                <a:latin typeface="Times New Roman"/>
                <a:cs typeface="Times New Roman"/>
              </a:rPr>
              <a:t>game,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Rina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writes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down</a:t>
            </a:r>
            <a:r>
              <a:rPr sz="1600" b="1" spc="-5" dirty="0">
                <a:latin typeface="Times New Roman"/>
                <a:cs typeface="Times New Roman"/>
              </a:rPr>
              <a:t> all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natural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numbers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from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dirty="0">
                <a:latin typeface="Times New Roman"/>
                <a:cs typeface="Times New Roman"/>
              </a:rPr>
              <a:t> 100,</a:t>
            </a:r>
            <a:r>
              <a:rPr sz="1600" b="1" spc="-5" dirty="0">
                <a:latin typeface="Times New Roman"/>
                <a:cs typeface="Times New Roman"/>
              </a:rPr>
              <a:t> then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Rohit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has </a:t>
            </a:r>
            <a:r>
              <a:rPr sz="1600" b="1" spc="-10" dirty="0">
                <a:latin typeface="Times New Roman"/>
                <a:cs typeface="Times New Roman"/>
              </a:rPr>
              <a:t>to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calculate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how </a:t>
            </a:r>
            <a:r>
              <a:rPr sz="1600" b="1" spc="-10" dirty="0">
                <a:latin typeface="Times New Roman"/>
                <a:cs typeface="Times New Roman"/>
              </a:rPr>
              <a:t>many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times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does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write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four</a:t>
            </a:r>
            <a:r>
              <a:rPr sz="1600" spc="-5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474" y="3891768"/>
            <a:ext cx="8591550" cy="1004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From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dirty="0">
                <a:latin typeface="Times New Roman"/>
                <a:cs typeface="Times New Roman"/>
              </a:rPr>
              <a:t> 100, </a:t>
            </a:r>
            <a:r>
              <a:rPr sz="1600" b="1" spc="-5" dirty="0">
                <a:latin typeface="Times New Roman"/>
                <a:cs typeface="Times New Roman"/>
              </a:rPr>
              <a:t>there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are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exactly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10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numbers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their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tens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digit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dirty="0">
                <a:latin typeface="Times New Roman"/>
                <a:cs typeface="Times New Roman"/>
              </a:rPr>
              <a:t> 40, 41,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42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,43</a:t>
            </a:r>
            <a:r>
              <a:rPr sz="1600" b="1" dirty="0">
                <a:latin typeface="Times New Roman"/>
                <a:cs typeface="Times New Roman"/>
              </a:rPr>
              <a:t> ,44,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45,46,47,48,49</a:t>
            </a:r>
          </a:p>
          <a:p>
            <a:pPr marL="12700" marR="2619375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and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10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numbers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their </a:t>
            </a:r>
            <a:r>
              <a:rPr sz="1600" b="1" dirty="0">
                <a:latin typeface="Times New Roman"/>
                <a:cs typeface="Times New Roman"/>
              </a:rPr>
              <a:t>unit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digit: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4,14,24,34,44,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54,64,74,84,94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required number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numbers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10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10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20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04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8" y="1998965"/>
            <a:ext cx="8425180" cy="2253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ANALYTICAL</a:t>
            </a:r>
            <a:r>
              <a:rPr sz="1800" b="1" spc="3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</a:t>
            </a:r>
            <a:endParaRPr sz="1800" b="1" dirty="0">
              <a:latin typeface="Times New Roman"/>
              <a:cs typeface="Times New Roman"/>
            </a:endParaRPr>
          </a:p>
          <a:p>
            <a:pPr marL="155575" marR="5080" indent="-143510">
              <a:lnSpc>
                <a:spcPct val="150000"/>
              </a:lnSpc>
            </a:pPr>
            <a:r>
              <a:rPr sz="1800" b="1" spc="-130" dirty="0">
                <a:latin typeface="PMingLiU-ExtB"/>
                <a:cs typeface="PMingLiU-ExtB"/>
              </a:rPr>
              <a:t></a:t>
            </a:r>
            <a:r>
              <a:rPr sz="1800" b="1" spc="-130" dirty="0">
                <a:latin typeface="Times New Roman"/>
                <a:cs typeface="Times New Roman"/>
              </a:rPr>
              <a:t>It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refers</a:t>
            </a:r>
            <a:r>
              <a:rPr sz="1800" b="1" dirty="0">
                <a:latin typeface="Times New Roman"/>
                <a:cs typeface="Times New Roman"/>
              </a:rPr>
              <a:t> to the</a:t>
            </a:r>
            <a:r>
              <a:rPr sz="1800" b="1" spc="-5" dirty="0">
                <a:latin typeface="Times New Roman"/>
                <a:cs typeface="Times New Roman"/>
              </a:rPr>
              <a:t> ability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look</a:t>
            </a:r>
            <a:r>
              <a:rPr sz="1800" b="1" spc="5" dirty="0">
                <a:latin typeface="Times New Roman"/>
                <a:cs typeface="Times New Roman"/>
              </a:rPr>
              <a:t> at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information,</a:t>
            </a:r>
            <a:r>
              <a:rPr sz="1800" b="1" dirty="0">
                <a:latin typeface="Times New Roman"/>
                <a:cs typeface="Times New Roman"/>
              </a:rPr>
              <a:t> be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it qualitative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quantitative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 nature,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discern</a:t>
            </a:r>
            <a:r>
              <a:rPr sz="1800" b="1" dirty="0">
                <a:latin typeface="Times New Roman"/>
                <a:cs typeface="Times New Roman"/>
              </a:rPr>
              <a:t> patterns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within</a:t>
            </a:r>
            <a:r>
              <a:rPr sz="1800" b="1" dirty="0">
                <a:latin typeface="Times New Roman"/>
                <a:cs typeface="Times New Roman"/>
              </a:rPr>
              <a:t> 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information.</a:t>
            </a:r>
            <a:endParaRPr sz="18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35" dirty="0">
                <a:latin typeface="PMingLiU-ExtB"/>
                <a:cs typeface="PMingLiU-ExtB"/>
              </a:rPr>
              <a:t></a:t>
            </a:r>
            <a:r>
              <a:rPr sz="1800" b="1" spc="-35" dirty="0">
                <a:latin typeface="Times New Roman"/>
                <a:cs typeface="Times New Roman"/>
              </a:rPr>
              <a:t>Analytical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measure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one’s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critical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thinking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problem-solving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skills.</a:t>
            </a:r>
            <a:endParaRPr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860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8" y="1998965"/>
            <a:ext cx="8167370" cy="34285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ANALYTICAL</a:t>
            </a:r>
            <a:r>
              <a:rPr sz="1800" b="1" spc="3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</a:t>
            </a:r>
            <a:endParaRPr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b="1" dirty="0">
              <a:latin typeface="Times New Roman"/>
              <a:cs typeface="Times New Roman"/>
            </a:endParaRP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may</a:t>
            </a:r>
            <a:r>
              <a:rPr sz="1800" b="1" dirty="0">
                <a:latin typeface="Times New Roman"/>
                <a:cs typeface="Times New Roman"/>
              </a:rPr>
              <a:t> be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presented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 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form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written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passages,</a:t>
            </a:r>
            <a:r>
              <a:rPr sz="1800" b="1" dirty="0">
                <a:latin typeface="Times New Roman"/>
                <a:cs typeface="Times New Roman"/>
              </a:rPr>
              <a:t> graphs, tables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shapes.</a:t>
            </a:r>
            <a:endParaRPr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PMingLiU-ExtB"/>
              <a:buChar char="➢"/>
            </a:pPr>
            <a:endParaRPr sz="1850" b="1" dirty="0">
              <a:latin typeface="Times New Roman"/>
              <a:cs typeface="Times New Roman"/>
            </a:endParaRPr>
          </a:p>
          <a:p>
            <a:pPr marL="155575" marR="204470" indent="-143510">
              <a:lnSpc>
                <a:spcPct val="100000"/>
              </a:lnSpc>
              <a:spcBef>
                <a:spcPts val="5"/>
              </a:spcBef>
              <a:buFont typeface="PMingLiU-ExtB"/>
              <a:buChar char="➢"/>
              <a:tabLst>
                <a:tab pos="417830" algn="l"/>
                <a:tab pos="41846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Where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questions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based on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series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images,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they </a:t>
            </a:r>
            <a:r>
              <a:rPr sz="1800" b="1" spc="-5" dirty="0">
                <a:latin typeface="Times New Roman"/>
                <a:cs typeface="Times New Roman"/>
              </a:rPr>
              <a:t>have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much</a:t>
            </a:r>
            <a:r>
              <a:rPr sz="1800" b="1" dirty="0">
                <a:latin typeface="Times New Roman"/>
                <a:cs typeface="Times New Roman"/>
              </a:rPr>
              <a:t> in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common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with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inductive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reasoning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 non-verbal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tests.</a:t>
            </a:r>
            <a:endParaRPr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PMingLiU-ExtB"/>
              <a:buChar char="➢"/>
            </a:pPr>
            <a:endParaRPr sz="1850" b="1" dirty="0">
              <a:latin typeface="Times New Roman"/>
              <a:cs typeface="Times New Roman"/>
            </a:endParaRPr>
          </a:p>
          <a:p>
            <a:pPr marL="155575" marR="529590" indent="-143510">
              <a:lnSpc>
                <a:spcPct val="100000"/>
              </a:lnSpc>
              <a:buFont typeface="PMingLiU-ExtB"/>
              <a:buChar char="➢"/>
              <a:tabLst>
                <a:tab pos="417830" algn="l"/>
                <a:tab pos="418465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Written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analytical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questions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assess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many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" dirty="0">
                <a:latin typeface="Times New Roman"/>
                <a:cs typeface="Times New Roman"/>
              </a:rPr>
              <a:t> same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skills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as </a:t>
            </a:r>
            <a:r>
              <a:rPr sz="1800" b="1" spc="-5" dirty="0">
                <a:latin typeface="Times New Roman"/>
                <a:cs typeface="Times New Roman"/>
              </a:rPr>
              <a:t>verbal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 tests.</a:t>
            </a:r>
            <a:endParaRPr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38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038605"/>
            <a:ext cx="10096500" cy="5687695"/>
            <a:chOff x="-19050" y="1038605"/>
            <a:chExt cx="10096500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70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7655"/>
              <a:ext cx="10058400" cy="5649595"/>
            </a:xfrm>
            <a:custGeom>
              <a:avLst/>
              <a:gdLst/>
              <a:ahLst/>
              <a:cxnLst/>
              <a:rect l="l" t="t" r="r" b="b"/>
              <a:pathLst>
                <a:path w="10058400" h="5649595">
                  <a:moveTo>
                    <a:pt x="10058400" y="0"/>
                  </a:moveTo>
                  <a:lnTo>
                    <a:pt x="10058400" y="5649467"/>
                  </a:lnTo>
                  <a:lnTo>
                    <a:pt x="0" y="564946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5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43" y="1655063"/>
              <a:ext cx="9271000" cy="0"/>
            </a:xfrm>
            <a:custGeom>
              <a:avLst/>
              <a:gdLst/>
              <a:ahLst/>
              <a:cxnLst/>
              <a:rect l="l" t="t" r="r" b="b"/>
              <a:pathLst>
                <a:path w="9271000">
                  <a:moveTo>
                    <a:pt x="0" y="0"/>
                  </a:moveTo>
                  <a:lnTo>
                    <a:pt x="9270491" y="0"/>
                  </a:lnTo>
                </a:path>
              </a:pathLst>
            </a:custGeom>
            <a:ln w="7620">
              <a:solidFill>
                <a:srgbClr val="5D6D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03960"/>
              <a:ext cx="361187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520" y="1414271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19799" y="22872"/>
                  </a:moveTo>
                  <a:lnTo>
                    <a:pt x="16751" y="16776"/>
                  </a:lnTo>
                  <a:lnTo>
                    <a:pt x="13703" y="16776"/>
                  </a:lnTo>
                  <a:lnTo>
                    <a:pt x="16751" y="22872"/>
                  </a:lnTo>
                  <a:lnTo>
                    <a:pt x="19799" y="22872"/>
                  </a:lnTo>
                  <a:close/>
                </a:path>
                <a:path w="27940" h="29209">
                  <a:moveTo>
                    <a:pt x="19812" y="12204"/>
                  </a:moveTo>
                  <a:lnTo>
                    <a:pt x="18288" y="9156"/>
                  </a:lnTo>
                  <a:lnTo>
                    <a:pt x="15240" y="9156"/>
                  </a:lnTo>
                  <a:lnTo>
                    <a:pt x="15240" y="10680"/>
                  </a:lnTo>
                  <a:lnTo>
                    <a:pt x="16764" y="12204"/>
                  </a:lnTo>
                  <a:lnTo>
                    <a:pt x="15240" y="12204"/>
                  </a:lnTo>
                  <a:lnTo>
                    <a:pt x="15240" y="13716"/>
                  </a:lnTo>
                  <a:lnTo>
                    <a:pt x="10668" y="13716"/>
                  </a:lnTo>
                  <a:lnTo>
                    <a:pt x="10668" y="9144"/>
                  </a:lnTo>
                  <a:lnTo>
                    <a:pt x="18288" y="9144"/>
                  </a:lnTo>
                  <a:lnTo>
                    <a:pt x="16764" y="7620"/>
                  </a:lnTo>
                  <a:lnTo>
                    <a:pt x="7620" y="7620"/>
                  </a:lnTo>
                  <a:lnTo>
                    <a:pt x="7620" y="22860"/>
                  </a:lnTo>
                  <a:lnTo>
                    <a:pt x="10668" y="22860"/>
                  </a:lnTo>
                  <a:lnTo>
                    <a:pt x="10668" y="16764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62" y="13728"/>
                  </a:lnTo>
                  <a:lnTo>
                    <a:pt x="19812" y="12204"/>
                  </a:lnTo>
                  <a:close/>
                </a:path>
                <a:path w="27940" h="29209">
                  <a:moveTo>
                    <a:pt x="27419" y="9156"/>
                  </a:moveTo>
                  <a:lnTo>
                    <a:pt x="24371" y="4584"/>
                  </a:lnTo>
                  <a:lnTo>
                    <a:pt x="21323" y="3060"/>
                  </a:lnTo>
                  <a:lnTo>
                    <a:pt x="18275" y="3060"/>
                  </a:lnTo>
                  <a:lnTo>
                    <a:pt x="22847" y="6108"/>
                  </a:lnTo>
                  <a:lnTo>
                    <a:pt x="25895" y="15252"/>
                  </a:lnTo>
                  <a:lnTo>
                    <a:pt x="24371" y="19824"/>
                  </a:lnTo>
                  <a:lnTo>
                    <a:pt x="22847" y="22872"/>
                  </a:lnTo>
                  <a:lnTo>
                    <a:pt x="18275" y="25920"/>
                  </a:lnTo>
                  <a:lnTo>
                    <a:pt x="13741" y="27432"/>
                  </a:lnTo>
                  <a:lnTo>
                    <a:pt x="9144" y="2590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5240"/>
                  </a:lnTo>
                  <a:lnTo>
                    <a:pt x="4572" y="6096"/>
                  </a:lnTo>
                  <a:lnTo>
                    <a:pt x="9144" y="3048"/>
                  </a:lnTo>
                  <a:lnTo>
                    <a:pt x="21336" y="3048"/>
                  </a:lnTo>
                  <a:lnTo>
                    <a:pt x="19812" y="1524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3048" y="24384"/>
                  </a:lnTo>
                  <a:lnTo>
                    <a:pt x="7620" y="27432"/>
                  </a:lnTo>
                  <a:lnTo>
                    <a:pt x="13716" y="28956"/>
                  </a:lnTo>
                  <a:lnTo>
                    <a:pt x="19761" y="27444"/>
                  </a:lnTo>
                  <a:lnTo>
                    <a:pt x="21323" y="27444"/>
                  </a:lnTo>
                  <a:lnTo>
                    <a:pt x="24371" y="24396"/>
                  </a:lnTo>
                  <a:lnTo>
                    <a:pt x="27419" y="19824"/>
                  </a:lnTo>
                  <a:lnTo>
                    <a:pt x="27419" y="9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267" y="1270534"/>
            <a:ext cx="646430" cy="261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55"/>
              </a:spcBef>
            </a:pPr>
            <a:r>
              <a:rPr sz="750" b="1" spc="-10" dirty="0">
                <a:solidFill>
                  <a:srgbClr val="231F1F"/>
                </a:solidFill>
                <a:latin typeface="Arial"/>
                <a:cs typeface="Arial"/>
              </a:rPr>
              <a:t>RV</a:t>
            </a:r>
            <a:r>
              <a:rPr sz="750" b="1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College</a:t>
            </a:r>
            <a:r>
              <a:rPr sz="750" b="1" spc="-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of </a:t>
            </a:r>
            <a:r>
              <a:rPr sz="750" b="1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231F1F"/>
                </a:solidFill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596" y="1246104"/>
            <a:ext cx="17697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0" dirty="0">
                <a:solidFill>
                  <a:srgbClr val="422B75"/>
                </a:solidFill>
                <a:latin typeface="Times New Roman"/>
                <a:cs typeface="Times New Roman"/>
              </a:rPr>
              <a:t>Go,</a:t>
            </a:r>
            <a:r>
              <a:rPr sz="1550" i="1" spc="-10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10" dirty="0">
                <a:solidFill>
                  <a:srgbClr val="422B75"/>
                </a:solidFill>
                <a:latin typeface="Times New Roman"/>
                <a:cs typeface="Times New Roman"/>
              </a:rPr>
              <a:t>change</a:t>
            </a:r>
            <a:r>
              <a:rPr sz="1550" i="1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35" dirty="0">
                <a:solidFill>
                  <a:srgbClr val="422B75"/>
                </a:solidFill>
                <a:latin typeface="Times New Roman"/>
                <a:cs typeface="Times New Roman"/>
              </a:rPr>
              <a:t>the</a:t>
            </a:r>
            <a:r>
              <a:rPr sz="1550" i="1" spc="-15" dirty="0">
                <a:solidFill>
                  <a:srgbClr val="422B75"/>
                </a:solidFill>
                <a:latin typeface="Times New Roman"/>
                <a:cs typeface="Times New Roman"/>
              </a:rPr>
              <a:t> </a:t>
            </a:r>
            <a:r>
              <a:rPr sz="1550" i="1" spc="20" dirty="0">
                <a:solidFill>
                  <a:srgbClr val="422B75"/>
                </a:solidFill>
                <a:latin typeface="Times New Roman"/>
                <a:cs typeface="Times New Roman"/>
              </a:rPr>
              <a:t>world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2758" y="1372584"/>
            <a:ext cx="5220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Unit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1-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Logical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Reasoning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Algorithmic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Solving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78" y="1998965"/>
            <a:ext cx="8167370" cy="313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Skill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development</a:t>
            </a:r>
            <a:r>
              <a:rPr sz="1600" b="1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–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Examples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related</a:t>
            </a:r>
            <a:r>
              <a:rPr sz="1600" b="1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to</a:t>
            </a:r>
            <a:r>
              <a:rPr sz="1600" b="1" spc="-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Arithmetical</a:t>
            </a:r>
            <a:r>
              <a:rPr sz="1600" b="1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r>
              <a:rPr sz="1600" b="1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sz="1600" b="1" spc="-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Analytical</a:t>
            </a:r>
            <a:r>
              <a:rPr sz="1600" b="1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ANALYTICAL</a:t>
            </a:r>
            <a:r>
              <a:rPr sz="1800" b="1" spc="3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</a:t>
            </a:r>
            <a:endParaRPr sz="18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Topics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under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analytical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reasoning are-</a:t>
            </a:r>
            <a:endParaRPr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b="1" dirty="0">
              <a:latin typeface="Times New Roman"/>
              <a:cs typeface="Times New Roman"/>
            </a:endParaRP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dirty="0">
                <a:latin typeface="Times New Roman"/>
                <a:cs typeface="Times New Roman"/>
              </a:rPr>
              <a:t>Direction</a:t>
            </a: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dirty="0">
                <a:latin typeface="Times New Roman"/>
                <a:cs typeface="Times New Roman"/>
              </a:rPr>
              <a:t>Conditions</a:t>
            </a: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Grouping</a:t>
            </a:r>
            <a:endParaRPr sz="1800" b="1" dirty="0">
              <a:latin typeface="Times New Roman"/>
              <a:cs typeface="Times New Roman"/>
            </a:endParaRP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dirty="0">
                <a:latin typeface="Times New Roman"/>
                <a:cs typeface="Times New Roman"/>
              </a:rPr>
              <a:t>Blood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relations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questions</a:t>
            </a:r>
            <a:endParaRPr sz="1800" b="1" dirty="0">
              <a:latin typeface="Times New Roman"/>
              <a:cs typeface="Times New Roman"/>
            </a:endParaRP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Simple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coded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inequalities</a:t>
            </a:r>
          </a:p>
          <a:p>
            <a:pPr marL="422275" indent="-410209">
              <a:lnSpc>
                <a:spcPct val="100000"/>
              </a:lnSpc>
              <a:buFont typeface="PMingLiU-ExtB"/>
              <a:buChar char="➢"/>
              <a:tabLst>
                <a:tab pos="422275" algn="l"/>
                <a:tab pos="422909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Ranking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time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2685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1108</Words>
  <Application>Microsoft Office PowerPoint</Application>
  <PresentationFormat>Custom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PMingLiU-ExtB</vt:lpstr>
      <vt:lpstr>Arial</vt:lpstr>
      <vt:lpstr>Arial MT</vt:lpstr>
      <vt:lpstr>Calibri</vt:lpstr>
      <vt:lpstr>Times New Roman</vt:lpstr>
      <vt:lpstr>Office Theme</vt:lpstr>
      <vt:lpstr>RV College of 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PIC-Class1_students.ppt [Compatibility Mode]</dc:title>
  <dc:creator>Veena Gadad</dc:creator>
  <cp:lastModifiedBy>Somesh Nandi</cp:lastModifiedBy>
  <cp:revision>5</cp:revision>
  <dcterms:created xsi:type="dcterms:W3CDTF">2023-06-03T09:35:07Z</dcterms:created>
  <dcterms:modified xsi:type="dcterms:W3CDTF">2023-07-03T13:38:49Z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LastSaved">
    <vt:filetime>2023-06-03T00:00:00Z</vt:filetime>
  </property>
</Properties>
</file>