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0104100" cy="11303000"/>
  <p:notesSz cx="20104100" cy="1130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498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1413" y="4557642"/>
            <a:ext cx="708023" cy="7143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32" y="518398"/>
            <a:ext cx="15088235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54576" y="5574886"/>
            <a:ext cx="9055735" cy="410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3515" y="4255516"/>
            <a:ext cx="66903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UNIT-I</a:t>
            </a:r>
            <a:endParaRPr sz="4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3994150" algn="l"/>
              </a:tabLst>
            </a:pPr>
            <a:r>
              <a:rPr lang="en-US" sz="48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Operators</a:t>
            </a:r>
            <a:endParaRPr sz="4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875"/>
            <a:ext cx="9370695" cy="6472555"/>
            <a:chOff x="0" y="15875"/>
            <a:chExt cx="9370695" cy="6472555"/>
          </a:xfrm>
        </p:grpSpPr>
        <p:sp>
          <p:nvSpPr>
            <p:cNvPr id="4" name="object 4"/>
            <p:cNvSpPr/>
            <p:nvPr/>
          </p:nvSpPr>
          <p:spPr>
            <a:xfrm>
              <a:off x="0" y="15875"/>
              <a:ext cx="9370695" cy="6472555"/>
            </a:xfrm>
            <a:custGeom>
              <a:avLst/>
              <a:gdLst/>
              <a:ahLst/>
              <a:cxnLst/>
              <a:rect l="l" t="t" r="r" b="b"/>
              <a:pathLst>
                <a:path w="9370695" h="6472555">
                  <a:moveTo>
                    <a:pt x="0" y="6472491"/>
                  </a:moveTo>
                  <a:lnTo>
                    <a:pt x="0" y="0"/>
                  </a:lnTo>
                  <a:lnTo>
                    <a:pt x="9370327" y="0"/>
                  </a:lnTo>
                  <a:lnTo>
                    <a:pt x="0" y="6472491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87" y="415925"/>
              <a:ext cx="1846261" cy="184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3875" y="1336675"/>
              <a:ext cx="146049" cy="1476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08250" y="609219"/>
            <a:ext cx="319405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b="1" spc="-10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7889" y="389572"/>
            <a:ext cx="3406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3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7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5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30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3695" y="1516035"/>
            <a:ext cx="13040994" cy="500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evaluate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logical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relationalexpressions.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following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logicaloperators: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3600" spc="-2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LogicalAND</a:t>
            </a:r>
            <a:endParaRPr sz="36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2590"/>
              </a:spcBef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||</a:t>
            </a:r>
            <a:r>
              <a:rPr sz="3600" spc="2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LogicalOR</a:t>
            </a:r>
            <a:endParaRPr sz="36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2575"/>
              </a:spcBef>
              <a:tabLst>
                <a:tab pos="456565" algn="l"/>
              </a:tabLst>
            </a:pP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!	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Logical</a:t>
            </a:r>
            <a:r>
              <a:rPr sz="36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5075" y="1286639"/>
            <a:ext cx="17111345" cy="32448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12700" marR="1047750">
              <a:lnSpc>
                <a:spcPct val="100699"/>
              </a:lnSpc>
              <a:spcBef>
                <a:spcPts val="1200"/>
              </a:spcBef>
            </a:pPr>
            <a:r>
              <a:rPr sz="3600" spc="-10" dirty="0">
                <a:latin typeface="Times New Roman"/>
                <a:cs typeface="Times New Roman"/>
              </a:rPr>
              <a:t>This </a:t>
            </a:r>
            <a:r>
              <a:rPr sz="3600" dirty="0">
                <a:latin typeface="Times New Roman"/>
                <a:cs typeface="Times New Roman"/>
              </a:rPr>
              <a:t>operator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used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10" dirty="0">
                <a:latin typeface="Times New Roman"/>
                <a:cs typeface="Times New Roman"/>
              </a:rPr>
              <a:t>evaluate two conditions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10" dirty="0">
                <a:latin typeface="Times New Roman"/>
                <a:cs typeface="Times New Roman"/>
              </a:rPr>
              <a:t>expressions </a:t>
            </a:r>
            <a:r>
              <a:rPr sz="3600" spc="-5" dirty="0">
                <a:latin typeface="Times New Roman"/>
                <a:cs typeface="Times New Roman"/>
              </a:rPr>
              <a:t>with relational </a:t>
            </a:r>
            <a:r>
              <a:rPr sz="3600" dirty="0">
                <a:latin typeface="Times New Roman"/>
                <a:cs typeface="Times New Roman"/>
              </a:rPr>
              <a:t>operators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simultaneously.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1205"/>
              </a:spcBef>
            </a:pP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dirty="0">
                <a:latin typeface="Times New Roman"/>
                <a:cs typeface="Times New Roman"/>
              </a:rPr>
              <a:t> both </a:t>
            </a:r>
            <a:r>
              <a:rPr sz="3600" spc="-10" dirty="0">
                <a:latin typeface="Times New Roman"/>
                <a:cs typeface="Times New Roman"/>
              </a:rPr>
              <a:t>the expressions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10" dirty="0">
                <a:latin typeface="Times New Roman"/>
                <a:cs typeface="Times New Roman"/>
              </a:rPr>
              <a:t>the left and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the</a:t>
            </a:r>
            <a:r>
              <a:rPr sz="3600" spc="-5" dirty="0">
                <a:latin typeface="Times New Roman"/>
                <a:cs typeface="Times New Roman"/>
              </a:rPr>
              <a:t> right</a:t>
            </a:r>
            <a:r>
              <a:rPr sz="3600" dirty="0">
                <a:latin typeface="Times New Roman"/>
                <a:cs typeface="Times New Roman"/>
              </a:rPr>
              <a:t> of </a:t>
            </a:r>
            <a:r>
              <a:rPr sz="3600" spc="-10" dirty="0">
                <a:latin typeface="Times New Roman"/>
                <a:cs typeface="Times New Roman"/>
              </a:rPr>
              <a:t>the logical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true then the </a:t>
            </a:r>
            <a:r>
              <a:rPr sz="3600" spc="-5" dirty="0">
                <a:latin typeface="Times New Roman"/>
                <a:cs typeface="Times New Roman"/>
              </a:rPr>
              <a:t>whole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compound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true.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85057" y="4759203"/>
          <a:ext cx="6737984" cy="326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1827530"/>
                <a:gridCol w="3457574"/>
              </a:tblGrid>
              <a:tr h="578794">
                <a:tc>
                  <a:txBody>
                    <a:bodyPr/>
                    <a:lstStyle/>
                    <a:p>
                      <a:pPr marL="31750">
                        <a:lnSpc>
                          <a:spcPts val="3929"/>
                        </a:lnSpc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3929"/>
                        </a:lnSpc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3929"/>
                        </a:lnSpc>
                      </a:pPr>
                      <a:r>
                        <a:rPr sz="3600" b="1" spc="-10" dirty="0">
                          <a:latin typeface="Times New Roman"/>
                          <a:cs typeface="Times New Roman"/>
                        </a:rPr>
                        <a:t>Exp1</a:t>
                      </a:r>
                      <a:r>
                        <a:rPr sz="3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sz="3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</a:tr>
              <a:tr h="701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  <a:tr h="7011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  <a:tr h="603668">
                <a:tc>
                  <a:txBody>
                    <a:bodyPr/>
                    <a:lstStyle/>
                    <a:p>
                      <a:pPr marL="31750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75075" y="7992957"/>
            <a:ext cx="18033365" cy="269240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600" b="1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5" dirty="0">
                <a:latin typeface="Times New Roman"/>
                <a:cs typeface="Times New Roman"/>
              </a:rPr>
              <a:t>(a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&gt;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b)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&amp;&amp;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(x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==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10)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1200"/>
              </a:spcBef>
            </a:pPr>
            <a:r>
              <a:rPr sz="3600" spc="-10" dirty="0">
                <a:latin typeface="Times New Roman"/>
                <a:cs typeface="Times New Roman"/>
              </a:rPr>
              <a:t>The expression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the left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a&gt;b and that </a:t>
            </a:r>
            <a:r>
              <a:rPr sz="3600" dirty="0">
                <a:latin typeface="Times New Roman"/>
                <a:cs typeface="Times New Roman"/>
              </a:rPr>
              <a:t>on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5" dirty="0">
                <a:latin typeface="Times New Roman"/>
                <a:cs typeface="Times New Roman"/>
              </a:rPr>
              <a:t> right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x==10,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whole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dirty="0">
                <a:latin typeface="Times New Roman"/>
                <a:cs typeface="Times New Roman"/>
              </a:rPr>
              <a:t>only </a:t>
            </a:r>
            <a:r>
              <a:rPr sz="3600" spc="-10" dirty="0">
                <a:latin typeface="Times New Roman"/>
                <a:cs typeface="Times New Roman"/>
              </a:rPr>
              <a:t>if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expressions are true i.e.,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greater </a:t>
            </a:r>
            <a:r>
              <a:rPr sz="3600" spc="-10" dirty="0">
                <a:latin typeface="Times New Roman"/>
                <a:cs typeface="Times New Roman"/>
              </a:rPr>
              <a:t>than </a:t>
            </a:r>
            <a:r>
              <a:rPr sz="3600" dirty="0">
                <a:latin typeface="Times New Roman"/>
                <a:cs typeface="Times New Roman"/>
              </a:rPr>
              <a:t>b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x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equal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6285" y="1516035"/>
            <a:ext cx="13166725" cy="583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600"/>
              </a:spcBef>
            </a:pPr>
            <a:r>
              <a:rPr sz="3600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565"/>
              </a:spcBef>
            </a:pPr>
            <a:r>
              <a:rPr sz="3600" b="1" spc="-10" dirty="0">
                <a:latin typeface="Times New Roman"/>
                <a:cs typeface="Times New Roman"/>
              </a:rPr>
              <a:t>Given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a=2,</a:t>
            </a:r>
            <a:r>
              <a:rPr sz="3600" b="1" spc="-5" dirty="0">
                <a:latin typeface="Times New Roman"/>
                <a:cs typeface="Times New Roman"/>
              </a:rPr>
              <a:t> b=3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10" dirty="0">
                <a:latin typeface="Times New Roman"/>
                <a:cs typeface="Times New Roman"/>
              </a:rPr>
              <a:t> c=5,evaluate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the following</a:t>
            </a:r>
            <a:r>
              <a:rPr sz="3600" b="1" spc="-10" dirty="0">
                <a:latin typeface="Times New Roman"/>
                <a:cs typeface="Times New Roman"/>
              </a:rPr>
              <a:t> logical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expressions: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580"/>
              </a:spcBef>
              <a:tabLst>
                <a:tab pos="724535" algn="l"/>
              </a:tabLst>
            </a:pPr>
            <a:r>
              <a:rPr sz="3600" spc="-5" dirty="0">
                <a:latin typeface="Times New Roman"/>
                <a:cs typeface="Times New Roman"/>
              </a:rPr>
              <a:t>i.	(a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&amp;&amp;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!=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5)=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965200" indent="-826135">
              <a:lnSpc>
                <a:spcPct val="100000"/>
              </a:lnSpc>
              <a:spcBef>
                <a:spcPts val="2595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&amp;&amp;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965200" indent="-953135">
              <a:lnSpc>
                <a:spcPct val="100000"/>
              </a:lnSpc>
              <a:spcBef>
                <a:spcPts val="2570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&amp;&amp;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==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965200" indent="-927735">
              <a:lnSpc>
                <a:spcPct val="100000"/>
              </a:lnSpc>
              <a:spcBef>
                <a:spcPts val="2575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&amp;&amp;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(b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c)=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9491" y="1286639"/>
            <a:ext cx="17473295" cy="269303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330"/>
              </a:spcBef>
            </a:pP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  <a:p>
            <a:pPr marL="168275" marR="5080" indent="-156210">
              <a:lnSpc>
                <a:spcPct val="100699"/>
              </a:lnSpc>
              <a:spcBef>
                <a:spcPts val="1200"/>
              </a:spcBef>
              <a:buSzPct val="94444"/>
              <a:buChar char="•"/>
              <a:tabLst>
                <a:tab pos="16954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Thelogical </a:t>
            </a:r>
            <a:r>
              <a:rPr sz="3600" spc="-5" dirty="0">
                <a:latin typeface="Times New Roman"/>
                <a:cs typeface="Times New Roman"/>
              </a:rPr>
              <a:t>OR is </a:t>
            </a:r>
            <a:r>
              <a:rPr sz="3600" dirty="0">
                <a:latin typeface="Times New Roman"/>
                <a:cs typeface="Times New Roman"/>
              </a:rPr>
              <a:t>used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10" dirty="0">
                <a:latin typeface="Times New Roman"/>
                <a:cs typeface="Times New Roman"/>
              </a:rPr>
              <a:t>combine two expressions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10" dirty="0">
                <a:latin typeface="Times New Roman"/>
                <a:cs typeface="Times New Roman"/>
              </a:rPr>
              <a:t>the condition evaluates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10" dirty="0">
                <a:latin typeface="Times New Roman"/>
                <a:cs typeface="Times New Roman"/>
              </a:rPr>
              <a:t>true </a:t>
            </a:r>
            <a:r>
              <a:rPr sz="3600" spc="-5" dirty="0">
                <a:latin typeface="Times New Roman"/>
                <a:cs typeface="Times New Roman"/>
              </a:rPr>
              <a:t>if </a:t>
            </a:r>
            <a:r>
              <a:rPr sz="3600" spc="-10" dirty="0">
                <a:latin typeface="Times New Roman"/>
                <a:cs typeface="Times New Roman"/>
              </a:rPr>
              <a:t>any </a:t>
            </a:r>
            <a:r>
              <a:rPr sz="3600" dirty="0">
                <a:latin typeface="Times New Roman"/>
                <a:cs typeface="Times New Roman"/>
              </a:rPr>
              <a:t>one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2 </a:t>
            </a:r>
            <a:r>
              <a:rPr sz="3600" spc="-10" dirty="0">
                <a:latin typeface="Times New Roman"/>
                <a:cs typeface="Times New Roman"/>
              </a:rPr>
              <a:t>expressions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true.</a:t>
            </a:r>
            <a:endParaRPr sz="3600">
              <a:latin typeface="Times New Roman"/>
              <a:cs typeface="Times New Roman"/>
            </a:endParaRPr>
          </a:p>
          <a:p>
            <a:pPr marL="329565" lvl="1" indent="-157480">
              <a:lnSpc>
                <a:spcPct val="100000"/>
              </a:lnSpc>
              <a:spcBef>
                <a:spcPts val="1235"/>
              </a:spcBef>
              <a:buSzPct val="94444"/>
              <a:buChar char="•"/>
              <a:tabLst>
                <a:tab pos="33020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 evaluates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any </a:t>
            </a:r>
            <a:r>
              <a:rPr sz="3600" dirty="0">
                <a:latin typeface="Times New Roman"/>
                <a:cs typeface="Times New Roman"/>
              </a:rPr>
              <a:t>one of </a:t>
            </a:r>
            <a:r>
              <a:rPr sz="3600" spc="-10" dirty="0">
                <a:latin typeface="Times New Roman"/>
                <a:cs typeface="Times New Roman"/>
              </a:rPr>
              <a:t>them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 of </a:t>
            </a:r>
            <a:r>
              <a:rPr sz="3600" spc="-10" dirty="0">
                <a:latin typeface="Times New Roman"/>
                <a:cs typeface="Times New Roman"/>
              </a:rPr>
              <a:t>them are </a:t>
            </a:r>
            <a:r>
              <a:rPr sz="3600" spc="-5" dirty="0">
                <a:latin typeface="Times New Roman"/>
                <a:cs typeface="Times New Roman"/>
              </a:rPr>
              <a:t>true.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70427" y="4210577"/>
          <a:ext cx="6176645" cy="326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1828165"/>
                <a:gridCol w="2895600"/>
              </a:tblGrid>
              <a:tr h="578794">
                <a:tc>
                  <a:txBody>
                    <a:bodyPr/>
                    <a:lstStyle/>
                    <a:p>
                      <a:pPr marL="31750">
                        <a:lnSpc>
                          <a:spcPts val="3929"/>
                        </a:lnSpc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3929"/>
                        </a:lnSpc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3929"/>
                        </a:lnSpc>
                      </a:pPr>
                      <a:r>
                        <a:rPr sz="3600" b="1" spc="-10" dirty="0">
                          <a:latin typeface="Times New Roman"/>
                          <a:cs typeface="Times New Roman"/>
                        </a:rPr>
                        <a:t>Exp1</a:t>
                      </a:r>
                      <a:r>
                        <a:rPr sz="3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||</a:t>
                      </a:r>
                      <a:r>
                        <a:rPr sz="3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Exp2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</a:tr>
              <a:tr h="701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  <a:tr h="7011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  <a:tr h="603669">
                <a:tc>
                  <a:txBody>
                    <a:bodyPr/>
                    <a:lstStyle/>
                    <a:p>
                      <a:pPr marL="31750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4280"/>
                        </a:lnSpc>
                        <a:spcBef>
                          <a:spcPts val="37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75075" y="7444678"/>
            <a:ext cx="15536544" cy="21399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600" b="1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5" dirty="0">
                <a:latin typeface="Times New Roman"/>
                <a:cs typeface="Times New Roman"/>
              </a:rPr>
              <a:t>(a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&lt;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m)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||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(a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&lt;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 evaluates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any </a:t>
            </a:r>
            <a:r>
              <a:rPr sz="3600" dirty="0">
                <a:latin typeface="Times New Roman"/>
                <a:cs typeface="Times New Roman"/>
              </a:rPr>
              <a:t>one of </a:t>
            </a:r>
            <a:r>
              <a:rPr sz="3600" spc="-10" dirty="0">
                <a:latin typeface="Times New Roman"/>
                <a:cs typeface="Times New Roman"/>
              </a:rPr>
              <a:t>them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 of </a:t>
            </a:r>
            <a:r>
              <a:rPr sz="3600" spc="-10" dirty="0">
                <a:latin typeface="Times New Roman"/>
                <a:cs typeface="Times New Roman"/>
              </a:rPr>
              <a:t>them are </a:t>
            </a:r>
            <a:r>
              <a:rPr sz="3600" spc="-5" dirty="0">
                <a:latin typeface="Times New Roman"/>
                <a:cs typeface="Times New Roman"/>
              </a:rPr>
              <a:t>true.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6285" y="1516035"/>
            <a:ext cx="13166725" cy="583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600"/>
              </a:spcBef>
            </a:pPr>
            <a:r>
              <a:rPr sz="3600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565"/>
              </a:spcBef>
            </a:pPr>
            <a:r>
              <a:rPr sz="3600" b="1" spc="-10" dirty="0">
                <a:latin typeface="Times New Roman"/>
                <a:cs typeface="Times New Roman"/>
              </a:rPr>
              <a:t>Given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a=2,</a:t>
            </a:r>
            <a:r>
              <a:rPr sz="3600" b="1" spc="-5" dirty="0">
                <a:latin typeface="Times New Roman"/>
                <a:cs typeface="Times New Roman"/>
              </a:rPr>
              <a:t> b=3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10" dirty="0">
                <a:latin typeface="Times New Roman"/>
                <a:cs typeface="Times New Roman"/>
              </a:rPr>
              <a:t> c=5,evaluate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the following</a:t>
            </a:r>
            <a:r>
              <a:rPr sz="3600" b="1" spc="-10" dirty="0">
                <a:latin typeface="Times New Roman"/>
                <a:cs typeface="Times New Roman"/>
              </a:rPr>
              <a:t> logical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expressions:</a:t>
            </a:r>
            <a:endParaRPr sz="36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2580"/>
              </a:spcBef>
              <a:tabLst>
                <a:tab pos="724535" algn="l"/>
              </a:tabLst>
            </a:pPr>
            <a:r>
              <a:rPr sz="3600" spc="-5" dirty="0">
                <a:latin typeface="Times New Roman"/>
                <a:cs typeface="Times New Roman"/>
              </a:rPr>
              <a:t>i.	(a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||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!=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5)=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965200" indent="-826135">
              <a:lnSpc>
                <a:spcPct val="100000"/>
              </a:lnSpc>
              <a:spcBef>
                <a:spcPts val="2595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||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</a:t>
            </a:r>
            <a:endParaRPr sz="3600">
              <a:latin typeface="Times New Roman"/>
              <a:cs typeface="Times New Roman"/>
            </a:endParaRPr>
          </a:p>
          <a:p>
            <a:pPr marL="965200" indent="-953135">
              <a:lnSpc>
                <a:spcPct val="100000"/>
              </a:lnSpc>
              <a:spcBef>
                <a:spcPts val="2570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||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==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</a:t>
            </a:r>
            <a:endParaRPr sz="3600">
              <a:latin typeface="Times New Roman"/>
              <a:cs typeface="Times New Roman"/>
            </a:endParaRPr>
          </a:p>
          <a:p>
            <a:pPr marL="965200" indent="-927735">
              <a:lnSpc>
                <a:spcPct val="100000"/>
              </a:lnSpc>
              <a:spcBef>
                <a:spcPts val="2575"/>
              </a:spcBef>
              <a:buAutoNum type="romanLcPeriod" startAt="2"/>
              <a:tabLst>
                <a:tab pos="965200" algn="l"/>
                <a:tab pos="965835" algn="l"/>
              </a:tabLst>
            </a:pPr>
            <a:r>
              <a:rPr sz="3600" spc="-5" dirty="0">
                <a:latin typeface="Times New Roman"/>
                <a:cs typeface="Times New Roman"/>
              </a:rPr>
              <a:t>(a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||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(b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c)=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9491" y="1461930"/>
            <a:ext cx="17641570" cy="93294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330"/>
              </a:spcBef>
            </a:pP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NOT</a:t>
            </a:r>
            <a:endParaRPr sz="3600">
              <a:latin typeface="Times New Roman"/>
              <a:cs typeface="Times New Roman"/>
            </a:endParaRPr>
          </a:p>
          <a:p>
            <a:pPr marL="168910" indent="-156845">
              <a:lnSpc>
                <a:spcPct val="100000"/>
              </a:lnSpc>
              <a:spcBef>
                <a:spcPts val="1230"/>
              </a:spcBef>
              <a:buSzPct val="94444"/>
              <a:buChar char="•"/>
              <a:tabLst>
                <a:tab pos="16954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logical </a:t>
            </a:r>
            <a:r>
              <a:rPr sz="3600" spc="-5" dirty="0">
                <a:latin typeface="Times New Roman"/>
                <a:cs typeface="Times New Roman"/>
              </a:rPr>
              <a:t>NOT </a:t>
            </a:r>
            <a:r>
              <a:rPr sz="3600" dirty="0">
                <a:latin typeface="Times New Roman"/>
                <a:cs typeface="Times New Roman"/>
              </a:rPr>
              <a:t>operator </a:t>
            </a:r>
            <a:r>
              <a:rPr sz="3600" spc="-10" dirty="0">
                <a:latin typeface="Times New Roman"/>
                <a:cs typeface="Times New Roman"/>
              </a:rPr>
              <a:t>takes </a:t>
            </a:r>
            <a:r>
              <a:rPr sz="3600" spc="-5" dirty="0">
                <a:latin typeface="Times New Roman"/>
                <a:cs typeface="Times New Roman"/>
              </a:rPr>
              <a:t>single </a:t>
            </a:r>
            <a:r>
              <a:rPr sz="3600" spc="-10" dirty="0">
                <a:latin typeface="Times New Roman"/>
                <a:cs typeface="Times New Roman"/>
              </a:rPr>
              <a:t>expression and evaluates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0" dirty="0">
                <a:latin typeface="Times New Roman"/>
                <a:cs typeface="Times New Roman"/>
              </a:rPr>
              <a:t> the expression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2130"/>
              </a:spcBef>
            </a:pP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evaluates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 if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imes New Roman"/>
              <a:cs typeface="Times New Roman"/>
            </a:endParaRPr>
          </a:p>
          <a:p>
            <a:pPr marL="329565" lvl="1" indent="-157480">
              <a:lnSpc>
                <a:spcPct val="100000"/>
              </a:lnSpc>
              <a:buSzPct val="94444"/>
              <a:buChar char="•"/>
              <a:tabLst>
                <a:tab pos="330200" algn="l"/>
              </a:tabLst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other</a:t>
            </a:r>
            <a:r>
              <a:rPr sz="3600" spc="-5" dirty="0">
                <a:latin typeface="Times New Roman"/>
                <a:cs typeface="Times New Roman"/>
              </a:rPr>
              <a:t> words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just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reverses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expression.</a:t>
            </a:r>
            <a:endParaRPr sz="3600">
              <a:latin typeface="Times New Roman"/>
              <a:cs typeface="Times New Roman"/>
            </a:endParaRPr>
          </a:p>
          <a:p>
            <a:pPr marL="1082675" marR="14023340">
              <a:lnSpc>
                <a:spcPct val="177100"/>
              </a:lnSpc>
              <a:tabLst>
                <a:tab pos="244094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Exp</a:t>
            </a:r>
            <a:r>
              <a:rPr sz="3600" b="1" dirty="0">
                <a:latin typeface="Times New Roman"/>
                <a:cs typeface="Times New Roman"/>
              </a:rPr>
              <a:t>1	!Exp1  </a:t>
            </a:r>
            <a:r>
              <a:rPr sz="3600" spc="-5" dirty="0">
                <a:latin typeface="Times New Roman"/>
                <a:cs typeface="Times New Roman"/>
              </a:rPr>
              <a:t>Tru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-5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  False	True</a:t>
            </a:r>
            <a:endParaRPr sz="36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3329"/>
              </a:spcBef>
            </a:pPr>
            <a:r>
              <a:rPr sz="3600" b="1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1082675">
              <a:lnSpc>
                <a:spcPct val="100000"/>
              </a:lnSpc>
              <a:spcBef>
                <a:spcPts val="3329"/>
              </a:spcBef>
            </a:pPr>
            <a:r>
              <a:rPr sz="3600" dirty="0">
                <a:latin typeface="Times New Roman"/>
                <a:cs typeface="Times New Roman"/>
              </a:rPr>
              <a:t>!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(x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&gt;=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y)</a:t>
            </a:r>
            <a:endParaRPr sz="36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3329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NOT </a:t>
            </a:r>
            <a:r>
              <a:rPr sz="3600" spc="-10" dirty="0">
                <a:latin typeface="Times New Roman"/>
                <a:cs typeface="Times New Roman"/>
              </a:rPr>
              <a:t>expression evaluates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true </a:t>
            </a:r>
            <a:r>
              <a:rPr sz="3600" dirty="0">
                <a:latin typeface="Times New Roman"/>
                <a:cs typeface="Times New Roman"/>
              </a:rPr>
              <a:t>only </a:t>
            </a:r>
            <a:r>
              <a:rPr sz="3600" spc="-5" dirty="0">
                <a:latin typeface="Times New Roman"/>
                <a:cs typeface="Times New Roman"/>
              </a:rPr>
              <a:t>if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value of x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neither greater </a:t>
            </a:r>
            <a:r>
              <a:rPr sz="3600" spc="-10" dirty="0">
                <a:latin typeface="Times New Roman"/>
                <a:cs typeface="Times New Roman"/>
              </a:rPr>
              <a:t>than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10" dirty="0">
                <a:latin typeface="Times New Roman"/>
                <a:cs typeface="Times New Roman"/>
              </a:rPr>
              <a:t>equal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0349" y="371363"/>
            <a:ext cx="13203555" cy="668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930" marR="1091184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"/>
              <a:cs typeface="Arial"/>
            </a:endParaRPr>
          </a:p>
          <a:p>
            <a:pPr marL="316865" marR="10071735">
              <a:lnSpc>
                <a:spcPct val="178500"/>
              </a:lnSpc>
              <a:tabLst>
                <a:tab pos="213296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Logica</a:t>
            </a:r>
            <a:r>
              <a:rPr sz="3600" b="1" dirty="0">
                <a:latin typeface="Times New Roman"/>
                <a:cs typeface="Times New Roman"/>
              </a:rPr>
              <a:t>l	</a:t>
            </a:r>
            <a:r>
              <a:rPr sz="3600" b="1" spc="-5" dirty="0">
                <a:latin typeface="Times New Roman"/>
                <a:cs typeface="Times New Roman"/>
              </a:rPr>
              <a:t>NOT  Example:</a:t>
            </a:r>
            <a:endParaRPr sz="36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3329"/>
              </a:spcBef>
            </a:pPr>
            <a:r>
              <a:rPr sz="3600" b="1" spc="-10" dirty="0">
                <a:latin typeface="Times New Roman"/>
                <a:cs typeface="Times New Roman"/>
              </a:rPr>
              <a:t>Given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a=2,</a:t>
            </a:r>
            <a:r>
              <a:rPr sz="3600" b="1" spc="-5" dirty="0">
                <a:latin typeface="Times New Roman"/>
                <a:cs typeface="Times New Roman"/>
              </a:rPr>
              <a:t> b=3and</a:t>
            </a:r>
            <a:r>
              <a:rPr sz="3600" b="1" spc="-10" dirty="0">
                <a:latin typeface="Times New Roman"/>
                <a:cs typeface="Times New Roman"/>
              </a:rPr>
              <a:t> c=5,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evaluate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the following </a:t>
            </a:r>
            <a:r>
              <a:rPr sz="3600" b="1" spc="-10" dirty="0">
                <a:latin typeface="Times New Roman"/>
                <a:cs typeface="Times New Roman"/>
              </a:rPr>
              <a:t>logical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expressions:</a:t>
            </a:r>
            <a:endParaRPr sz="3600">
              <a:latin typeface="Times New Roman"/>
              <a:cs typeface="Times New Roman"/>
            </a:endParaRPr>
          </a:p>
          <a:p>
            <a:pPr marL="1343660" indent="-1078230">
              <a:lnSpc>
                <a:spcPct val="100000"/>
              </a:lnSpc>
              <a:spcBef>
                <a:spcPts val="3329"/>
              </a:spcBef>
              <a:buAutoNum type="romanLcParenR"/>
              <a:tabLst>
                <a:tab pos="1343660" algn="l"/>
                <a:tab pos="1344295" algn="l"/>
              </a:tabLst>
            </a:pPr>
            <a:r>
              <a:rPr sz="3600" spc="-5" dirty="0">
                <a:latin typeface="Times New Roman"/>
                <a:cs typeface="Times New Roman"/>
              </a:rPr>
              <a:t>!(a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True</a:t>
            </a:r>
            <a:endParaRPr sz="3600">
              <a:latin typeface="Times New Roman"/>
              <a:cs typeface="Times New Roman"/>
            </a:endParaRPr>
          </a:p>
          <a:p>
            <a:pPr marL="1231265" indent="-1092200">
              <a:lnSpc>
                <a:spcPct val="100000"/>
              </a:lnSpc>
              <a:spcBef>
                <a:spcPts val="3335"/>
              </a:spcBef>
              <a:buAutoNum type="romanLcParenR"/>
              <a:tabLst>
                <a:tab pos="1231265" algn="l"/>
                <a:tab pos="1231900" algn="l"/>
              </a:tabLst>
            </a:pPr>
            <a:r>
              <a:rPr sz="3600" spc="-5" dirty="0">
                <a:latin typeface="Times New Roman"/>
                <a:cs typeface="Times New Roman"/>
              </a:rPr>
              <a:t>!(a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&lt;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b)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  <a:p>
            <a:pPr marL="1231265" indent="-1219200">
              <a:lnSpc>
                <a:spcPct val="100000"/>
              </a:lnSpc>
              <a:spcBef>
                <a:spcPts val="3325"/>
              </a:spcBef>
              <a:buAutoNum type="romanLcParenR"/>
              <a:tabLst>
                <a:tab pos="1231265" algn="l"/>
                <a:tab pos="1231900" algn="l"/>
              </a:tabLst>
            </a:pPr>
            <a:r>
              <a:rPr sz="3600" spc="-5" dirty="0">
                <a:latin typeface="Times New Roman"/>
                <a:cs typeface="Times New Roman"/>
              </a:rPr>
              <a:t>!(a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&gt;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||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==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5)=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False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6088" y="1321146"/>
            <a:ext cx="17007840" cy="38258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730"/>
              </a:spcBef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Simple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assignment:</a:t>
            </a:r>
            <a:r>
              <a:rPr sz="3600" b="1" i="1" spc="-5" dirty="0">
                <a:latin typeface="Times New Roman"/>
                <a:cs typeface="Times New Roman"/>
              </a:rPr>
              <a:t> used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for storing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value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into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</a:t>
            </a:r>
            <a:r>
              <a:rPr sz="3600" b="1" i="1" spc="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630"/>
              </a:spcBef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latin typeface="Times New Roman"/>
                <a:cs typeface="Times New Roman"/>
              </a:rPr>
              <a:t>Compound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assignment:</a:t>
            </a:r>
            <a:r>
              <a:rPr sz="3600" b="1" i="1" spc="-5" dirty="0">
                <a:latin typeface="Times New Roman"/>
                <a:cs typeface="Times New Roman"/>
              </a:rPr>
              <a:t> used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for updating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 </a:t>
            </a:r>
            <a:r>
              <a:rPr sz="3600" b="1" i="1" spc="-10" dirty="0">
                <a:latin typeface="Times New Roman"/>
                <a:cs typeface="Times New Roman"/>
              </a:rPr>
              <a:t>value</a:t>
            </a:r>
            <a:r>
              <a:rPr sz="3600" b="1" i="1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already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stored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Yu Gothic UI"/>
              <a:buChar char="❖"/>
            </a:pPr>
            <a:endParaRPr sz="500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</a:pPr>
            <a:r>
              <a:rPr sz="3600" b="1" spc="-5" dirty="0">
                <a:latin typeface="Times New Roman"/>
                <a:cs typeface="Times New Roman"/>
              </a:rPr>
              <a:t>Simple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Assignment</a:t>
            </a:r>
            <a:endParaRPr sz="3600">
              <a:latin typeface="Times New Roman"/>
              <a:cs typeface="Times New Roman"/>
            </a:endParaRPr>
          </a:p>
          <a:p>
            <a:pPr marL="448945" lvl="1" indent="-205104">
              <a:lnSpc>
                <a:spcPct val="100000"/>
              </a:lnSpc>
              <a:spcBef>
                <a:spcPts val="630"/>
              </a:spcBef>
              <a:buChar char="•"/>
              <a:tabLst>
                <a:tab pos="44958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effect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the assignment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=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is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to </a:t>
            </a:r>
            <a:r>
              <a:rPr sz="3600" i="1" spc="-10" dirty="0">
                <a:latin typeface="Times New Roman"/>
                <a:cs typeface="Times New Roman"/>
              </a:rPr>
              <a:t>evaluate</a:t>
            </a:r>
            <a:r>
              <a:rPr sz="3600" i="1" spc="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expression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and </a:t>
            </a:r>
            <a:r>
              <a:rPr sz="3600" i="1" spc="-10" dirty="0">
                <a:latin typeface="Times New Roman"/>
                <a:cs typeface="Times New Roman"/>
              </a:rPr>
              <a:t>copy its value into </a:t>
            </a:r>
            <a:r>
              <a:rPr sz="3600" i="1" spc="-5" dirty="0">
                <a:latin typeface="Times New Roman"/>
                <a:cs typeface="Times New Roman"/>
              </a:rPr>
              <a:t>v.</a:t>
            </a:r>
            <a:endParaRPr sz="3600">
              <a:latin typeface="Times New Roman"/>
              <a:cs typeface="Times New Roman"/>
            </a:endParaRPr>
          </a:p>
          <a:p>
            <a:pPr marL="448945" indent="-205104">
              <a:lnSpc>
                <a:spcPct val="100000"/>
              </a:lnSpc>
              <a:spcBef>
                <a:spcPts val="630"/>
              </a:spcBef>
              <a:buChar char="•"/>
              <a:tabLst>
                <a:tab pos="449580" algn="l"/>
              </a:tabLst>
            </a:pP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can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be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constant,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variable,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or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more</a:t>
            </a:r>
            <a:r>
              <a:rPr sz="3600" i="1" spc="1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complicated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expression: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293" y="5070600"/>
            <a:ext cx="2519680" cy="19113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j;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7183" y="5070600"/>
            <a:ext cx="3195955" cy="19113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630"/>
              </a:spcBef>
            </a:pP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55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22" y="7025156"/>
            <a:ext cx="16505555" cy="23075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2720" marR="5080" indent="-160655">
              <a:lnSpc>
                <a:spcPct val="100699"/>
              </a:lnSpc>
              <a:spcBef>
                <a:spcPts val="70"/>
              </a:spcBef>
              <a:buSzPct val="97222"/>
              <a:buChar char="•"/>
              <a:tabLst>
                <a:tab pos="173990" algn="l"/>
              </a:tabLst>
            </a:pPr>
            <a:r>
              <a:rPr sz="3600" spc="-5" dirty="0">
                <a:latin typeface="Times New Roman"/>
                <a:cs typeface="Times New Roman"/>
              </a:rPr>
              <a:t>If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and 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don’t have </a:t>
            </a:r>
            <a:r>
              <a:rPr sz="3600" i="1" spc="-10" dirty="0">
                <a:latin typeface="Times New Roman"/>
                <a:cs typeface="Times New Roman"/>
              </a:rPr>
              <a:t>the </a:t>
            </a:r>
            <a:r>
              <a:rPr sz="3600" i="1" spc="-5" dirty="0">
                <a:latin typeface="Times New Roman"/>
                <a:cs typeface="Times New Roman"/>
              </a:rPr>
              <a:t>same </a:t>
            </a:r>
            <a:r>
              <a:rPr sz="3600" i="1" spc="-10" dirty="0">
                <a:latin typeface="Times New Roman"/>
                <a:cs typeface="Times New Roman"/>
              </a:rPr>
              <a:t>type, then the value</a:t>
            </a:r>
            <a:r>
              <a:rPr sz="3600" i="1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is</a:t>
            </a:r>
            <a:r>
              <a:rPr sz="3600" i="1" spc="-10" dirty="0">
                <a:latin typeface="Times New Roman"/>
                <a:cs typeface="Times New Roman"/>
              </a:rPr>
              <a:t> converted </a:t>
            </a:r>
            <a:r>
              <a:rPr sz="3600" i="1" spc="-5" dirty="0">
                <a:latin typeface="Times New Roman"/>
                <a:cs typeface="Times New Roman"/>
              </a:rPr>
              <a:t>to</a:t>
            </a:r>
            <a:r>
              <a:rPr sz="3600" i="1" spc="-10" dirty="0">
                <a:latin typeface="Times New Roman"/>
                <a:cs typeface="Times New Roman"/>
              </a:rPr>
              <a:t> the type </a:t>
            </a:r>
            <a:r>
              <a:rPr sz="3600" i="1" dirty="0">
                <a:latin typeface="Times New Roman"/>
                <a:cs typeface="Times New Roman"/>
              </a:rPr>
              <a:t>of 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as </a:t>
            </a:r>
            <a:r>
              <a:rPr sz="3600" i="1" spc="-10" dirty="0">
                <a:latin typeface="Times New Roman"/>
                <a:cs typeface="Times New Roman"/>
              </a:rPr>
              <a:t>the </a:t>
            </a:r>
            <a:r>
              <a:rPr sz="3600" i="1" spc="-88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assignment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takes </a:t>
            </a:r>
            <a:r>
              <a:rPr sz="3600" dirty="0">
                <a:latin typeface="Times New Roman"/>
                <a:cs typeface="Times New Roman"/>
              </a:rPr>
              <a:t>place:</a:t>
            </a:r>
            <a:endParaRPr sz="3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30"/>
              </a:spcBef>
            </a:pPr>
            <a:r>
              <a:rPr sz="3600" spc="-10" dirty="0">
                <a:latin typeface="Times New Roman"/>
                <a:cs typeface="Times New Roman"/>
              </a:rPr>
              <a:t>int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i;</a:t>
            </a:r>
            <a:endParaRPr sz="3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630"/>
              </a:spcBef>
            </a:pPr>
            <a:r>
              <a:rPr sz="3600" spc="-5" dirty="0">
                <a:latin typeface="Times New Roman"/>
                <a:cs typeface="Times New Roman"/>
              </a:rPr>
              <a:t>float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293" y="9292580"/>
            <a:ext cx="194563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72.99f;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136;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2806" y="9368780"/>
            <a:ext cx="3578860" cy="12827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72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136.0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62" y="1252568"/>
            <a:ext cx="17164050" cy="98742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30"/>
              </a:spcBef>
            </a:pPr>
            <a:r>
              <a:rPr sz="3600" b="1" spc="-5" dirty="0">
                <a:latin typeface="Times New Roman"/>
                <a:cs typeface="Times New Roman"/>
              </a:rPr>
              <a:t>Simple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Assignment</a:t>
            </a:r>
            <a:endParaRPr sz="3600">
              <a:latin typeface="Times New Roman"/>
              <a:cs typeface="Times New Roman"/>
            </a:endParaRPr>
          </a:p>
          <a:p>
            <a:pPr marL="172720" marR="5080" indent="-160655">
              <a:lnSpc>
                <a:spcPct val="100699"/>
              </a:lnSpc>
              <a:spcBef>
                <a:spcPts val="1200"/>
              </a:spcBef>
              <a:buSzPct val="97222"/>
              <a:buChar char="•"/>
              <a:tabLst>
                <a:tab pos="173990" algn="l"/>
              </a:tabLst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spc="-10" dirty="0">
                <a:latin typeface="Times New Roman"/>
                <a:cs typeface="Times New Roman"/>
              </a:rPr>
              <a:t>many </a:t>
            </a:r>
            <a:r>
              <a:rPr sz="3600" dirty="0">
                <a:latin typeface="Times New Roman"/>
                <a:cs typeface="Times New Roman"/>
              </a:rPr>
              <a:t>programming </a:t>
            </a:r>
            <a:r>
              <a:rPr sz="3600" spc="-10" dirty="0">
                <a:latin typeface="Times New Roman"/>
                <a:cs typeface="Times New Roman"/>
              </a:rPr>
              <a:t>languages, assignment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statement; in C, </a:t>
            </a:r>
            <a:r>
              <a:rPr sz="3600" dirty="0">
                <a:latin typeface="Times New Roman"/>
                <a:cs typeface="Times New Roman"/>
              </a:rPr>
              <a:t>however, </a:t>
            </a:r>
            <a:r>
              <a:rPr sz="3600" spc="-10" dirty="0">
                <a:latin typeface="Times New Roman"/>
                <a:cs typeface="Times New Roman"/>
              </a:rPr>
              <a:t>assignment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an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just like </a:t>
            </a:r>
            <a:r>
              <a:rPr sz="3600" spc="-5" dirty="0">
                <a:latin typeface="Times New Roman"/>
                <a:cs typeface="Times New Roman"/>
              </a:rPr>
              <a:t>+.</a:t>
            </a:r>
            <a:endParaRPr sz="3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3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 of</a:t>
            </a:r>
            <a:r>
              <a:rPr sz="3600" spc="-5" dirty="0">
                <a:latin typeface="Times New Roman"/>
                <a:cs typeface="Times New Roman"/>
              </a:rPr>
              <a:t> an</a:t>
            </a:r>
            <a:r>
              <a:rPr sz="3600" spc="-10" dirty="0">
                <a:latin typeface="Times New Roman"/>
                <a:cs typeface="Times New Roman"/>
              </a:rPr>
              <a:t> assignment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is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the value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of v</a:t>
            </a:r>
            <a:r>
              <a:rPr sz="3600" i="1" spc="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after 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assignment.</a:t>
            </a:r>
            <a:endParaRPr sz="360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123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72.99f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72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(not </a:t>
            </a:r>
            <a:r>
              <a:rPr sz="3600" dirty="0">
                <a:latin typeface="Times New Roman"/>
                <a:cs typeface="Times New Roman"/>
              </a:rPr>
              <a:t>72.99).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3600" b="1" spc="-5" dirty="0">
                <a:latin typeface="Times New Roman"/>
                <a:cs typeface="Times New Roman"/>
              </a:rPr>
              <a:t>Side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Effects</a:t>
            </a:r>
            <a:endParaRPr sz="3600">
              <a:latin typeface="Times New Roman"/>
              <a:cs typeface="Times New Roman"/>
            </a:endParaRPr>
          </a:p>
          <a:p>
            <a:pPr marL="445134" lvl="1" indent="-205104">
              <a:lnSpc>
                <a:spcPct val="100000"/>
              </a:lnSpc>
              <a:spcBef>
                <a:spcPts val="1230"/>
              </a:spcBef>
              <a:buChar char="•"/>
              <a:tabLst>
                <a:tab pos="445770" algn="l"/>
              </a:tabLst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modifies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its </a:t>
            </a:r>
            <a:r>
              <a:rPr sz="3600" dirty="0">
                <a:latin typeface="Times New Roman"/>
                <a:cs typeface="Times New Roman"/>
              </a:rPr>
              <a:t>operands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said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side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effect.</a:t>
            </a:r>
            <a:endParaRPr sz="3600">
              <a:latin typeface="Times New Roman"/>
              <a:cs typeface="Times New Roman"/>
            </a:endParaRPr>
          </a:p>
          <a:p>
            <a:pPr marL="445134" lvl="1" indent="-205104">
              <a:lnSpc>
                <a:spcPct val="100000"/>
              </a:lnSpc>
              <a:spcBef>
                <a:spcPts val="1235"/>
              </a:spcBef>
              <a:buChar char="•"/>
              <a:tabLst>
                <a:tab pos="4457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simple </a:t>
            </a:r>
            <a:r>
              <a:rPr sz="3600" spc="-10" dirty="0">
                <a:latin typeface="Times New Roman"/>
                <a:cs typeface="Times New Roman"/>
              </a:rPr>
              <a:t>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 has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side</a:t>
            </a:r>
            <a:r>
              <a:rPr sz="3600" spc="-10" dirty="0">
                <a:latin typeface="Times New Roman"/>
                <a:cs typeface="Times New Roman"/>
              </a:rPr>
              <a:t> effect: </a:t>
            </a:r>
            <a:r>
              <a:rPr sz="3600" spc="-5" dirty="0">
                <a:latin typeface="Times New Roman"/>
                <a:cs typeface="Times New Roman"/>
              </a:rPr>
              <a:t>it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modifies its left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operand.</a:t>
            </a:r>
            <a:endParaRPr sz="360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409"/>
              </a:spcBef>
              <a:buSzPct val="97222"/>
              <a:buChar char="•"/>
              <a:tabLst>
                <a:tab pos="173990" algn="l"/>
              </a:tabLst>
            </a:pPr>
            <a:r>
              <a:rPr sz="3600" spc="-10" dirty="0">
                <a:latin typeface="Times New Roman"/>
                <a:cs typeface="Times New Roman"/>
              </a:rPr>
              <a:t>Evaluating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expression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produces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result </a:t>
            </a:r>
            <a:r>
              <a:rPr sz="3600" dirty="0">
                <a:latin typeface="Times New Roman"/>
                <a:cs typeface="Times New Roman"/>
              </a:rPr>
              <a:t>0 </a:t>
            </a:r>
            <a:r>
              <a:rPr sz="3600" spc="-10" dirty="0">
                <a:latin typeface="Times New Roman"/>
                <a:cs typeface="Times New Roman"/>
              </a:rPr>
              <a:t>and—as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side </a:t>
            </a:r>
            <a:r>
              <a:rPr sz="3600" spc="-10" dirty="0">
                <a:latin typeface="Times New Roman"/>
                <a:cs typeface="Times New Roman"/>
              </a:rPr>
              <a:t>effect—assigns 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" dirty="0">
                <a:latin typeface="Times New Roman"/>
                <a:cs typeface="Times New Roman"/>
              </a:rPr>
              <a:t> to</a:t>
            </a:r>
            <a:r>
              <a:rPr sz="3600" spc="-10" dirty="0">
                <a:latin typeface="Times New Roman"/>
                <a:cs typeface="Times New Roman"/>
              </a:rPr>
              <a:t> i.</a:t>
            </a:r>
            <a:endParaRPr sz="360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spcBef>
                <a:spcPts val="2270"/>
              </a:spcBef>
            </a:pPr>
            <a:r>
              <a:rPr sz="3600" spc="-5" dirty="0">
                <a:latin typeface="Times New Roman"/>
                <a:cs typeface="Times New Roman"/>
              </a:rPr>
              <a:t>Since</a:t>
            </a:r>
            <a:r>
              <a:rPr sz="3600" spc="-10" dirty="0">
                <a:latin typeface="Times New Roman"/>
                <a:cs typeface="Times New Roman"/>
              </a:rPr>
              <a:t> 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operator,</a:t>
            </a:r>
            <a:r>
              <a:rPr sz="3600" spc="-5" dirty="0">
                <a:latin typeface="Times New Roman"/>
                <a:cs typeface="Times New Roman"/>
              </a:rPr>
              <a:t> several</a:t>
            </a:r>
            <a:r>
              <a:rPr sz="3600" spc="-10" dirty="0">
                <a:latin typeface="Times New Roman"/>
                <a:cs typeface="Times New Roman"/>
              </a:rPr>
              <a:t> assignments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 </a:t>
            </a:r>
            <a:r>
              <a:rPr sz="3600" spc="-10" dirty="0">
                <a:latin typeface="Times New Roman"/>
                <a:cs typeface="Times New Roman"/>
              </a:rPr>
              <a:t>chained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together:</a:t>
            </a:r>
            <a:endParaRPr sz="3600">
              <a:latin typeface="Times New Roman"/>
              <a:cs typeface="Times New Roman"/>
            </a:endParaRPr>
          </a:p>
          <a:p>
            <a:pPr marL="1087120">
              <a:lnSpc>
                <a:spcPts val="4305"/>
              </a:lnSpc>
              <a:spcBef>
                <a:spcPts val="3095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0;</a:t>
            </a:r>
            <a:endParaRPr sz="3600">
              <a:latin typeface="Times New Roman"/>
              <a:cs typeface="Times New Roman"/>
            </a:endParaRPr>
          </a:p>
          <a:p>
            <a:pPr marL="445770" lvl="1" indent="-217804">
              <a:lnSpc>
                <a:spcPts val="4305"/>
              </a:lnSpc>
              <a:buChar char="•"/>
              <a:tabLst>
                <a:tab pos="44640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right </a:t>
            </a:r>
            <a:r>
              <a:rPr sz="3600" spc="-10" dirty="0">
                <a:latin typeface="Times New Roman"/>
                <a:cs typeface="Times New Roman"/>
              </a:rPr>
              <a:t>associative, </a:t>
            </a:r>
            <a:r>
              <a:rPr sz="3600" spc="-5" dirty="0">
                <a:latin typeface="Times New Roman"/>
                <a:cs typeface="Times New Roman"/>
              </a:rPr>
              <a:t>so</a:t>
            </a:r>
            <a:r>
              <a:rPr sz="3600" spc="-10" dirty="0">
                <a:latin typeface="Times New Roman"/>
                <a:cs typeface="Times New Roman"/>
              </a:rPr>
              <a:t> this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marL="445770">
              <a:lnSpc>
                <a:spcPct val="100000"/>
              </a:lnSpc>
              <a:spcBef>
                <a:spcPts val="123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(k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0));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567" y="1522821"/>
            <a:ext cx="16707485" cy="908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Side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Effects</a:t>
            </a:r>
            <a:endParaRPr sz="3600">
              <a:latin typeface="Times New Roman"/>
              <a:cs typeface="Times New Roman"/>
            </a:endParaRPr>
          </a:p>
          <a:p>
            <a:pPr marL="285750" indent="-217804">
              <a:lnSpc>
                <a:spcPct val="100000"/>
              </a:lnSpc>
              <a:spcBef>
                <a:spcPts val="30"/>
              </a:spcBef>
              <a:buChar char="•"/>
              <a:tabLst>
                <a:tab pos="285750" algn="l"/>
              </a:tabLst>
            </a:pPr>
            <a:r>
              <a:rPr sz="3600" spc="-10" dirty="0">
                <a:latin typeface="Times New Roman"/>
                <a:cs typeface="Times New Roman"/>
              </a:rPr>
              <a:t>Watch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out</a:t>
            </a:r>
            <a:r>
              <a:rPr sz="3600" spc="-5" dirty="0">
                <a:latin typeface="Times New Roman"/>
                <a:cs typeface="Times New Roman"/>
              </a:rPr>
              <a:t> for</a:t>
            </a:r>
            <a:r>
              <a:rPr sz="3600" dirty="0">
                <a:latin typeface="Times New Roman"/>
                <a:cs typeface="Times New Roman"/>
              </a:rPr>
              <a:t> unexpected</a:t>
            </a:r>
            <a:r>
              <a:rPr sz="3600" spc="-5" dirty="0">
                <a:latin typeface="Times New Roman"/>
                <a:cs typeface="Times New Roman"/>
              </a:rPr>
              <a:t> results in</a:t>
            </a:r>
            <a:r>
              <a:rPr sz="3600" spc="-10" dirty="0">
                <a:latin typeface="Times New Roman"/>
                <a:cs typeface="Times New Roman"/>
              </a:rPr>
              <a:t> chained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result</a:t>
            </a:r>
            <a:r>
              <a:rPr sz="3600" dirty="0">
                <a:latin typeface="Times New Roman"/>
                <a:cs typeface="Times New Roman"/>
              </a:rPr>
              <a:t> 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type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conversion:</a:t>
            </a:r>
            <a:endParaRPr sz="36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1230"/>
              </a:spcBef>
            </a:pPr>
            <a:r>
              <a:rPr sz="3600" spc="-10" dirty="0">
                <a:latin typeface="Times New Roman"/>
                <a:cs typeface="Times New Roman"/>
              </a:rPr>
              <a:t>int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i;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30"/>
              </a:spcBef>
            </a:pPr>
            <a:r>
              <a:rPr sz="3600" spc="-5" dirty="0">
                <a:latin typeface="Times New Roman"/>
                <a:cs typeface="Times New Roman"/>
              </a:rPr>
              <a:t>float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f;</a:t>
            </a:r>
            <a:endParaRPr sz="3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230"/>
              </a:spcBef>
              <a:tabLst>
                <a:tab pos="4571365" algn="l"/>
                <a:tab pos="5028565" algn="l"/>
              </a:tabLst>
            </a:pPr>
            <a:r>
              <a:rPr sz="3600" dirty="0">
                <a:latin typeface="Times New Roman"/>
                <a:cs typeface="Times New Roman"/>
              </a:rPr>
              <a:t>f 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33.3f;	</a:t>
            </a:r>
            <a:r>
              <a:rPr sz="3600" spc="-5" dirty="0">
                <a:latin typeface="Times New Roman"/>
                <a:cs typeface="Times New Roman"/>
              </a:rPr>
              <a:t>//	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33, </a:t>
            </a:r>
            <a:r>
              <a:rPr sz="3600" spc="-10" dirty="0">
                <a:latin typeface="Times New Roman"/>
                <a:cs typeface="Times New Roman"/>
              </a:rPr>
              <a:t>then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33.0</a:t>
            </a:r>
            <a:r>
              <a:rPr sz="3600" spc="-5" dirty="0">
                <a:latin typeface="Times New Roman"/>
                <a:cs typeface="Times New Roman"/>
              </a:rPr>
              <a:t> (not</a:t>
            </a:r>
            <a:r>
              <a:rPr sz="3600" dirty="0">
                <a:latin typeface="Times New Roman"/>
                <a:cs typeface="Times New Roman"/>
              </a:rPr>
              <a:t> 33.3).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0" dirty="0">
                <a:latin typeface="Times New Roman"/>
                <a:cs typeface="Times New Roman"/>
              </a:rPr>
              <a:t> assignment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form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is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allowed</a:t>
            </a:r>
            <a:r>
              <a:rPr sz="3600" i="1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wherever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type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would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be permitted: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25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1;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0"/>
              </a:spcBef>
            </a:pP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(j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i);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0"/>
              </a:spcBef>
            </a:pPr>
            <a:r>
              <a:rPr sz="3600" dirty="0">
                <a:latin typeface="Times New Roman"/>
                <a:cs typeface="Times New Roman"/>
              </a:rPr>
              <a:t>printf("%d </a:t>
            </a:r>
            <a:r>
              <a:rPr sz="3600" spc="-5" dirty="0">
                <a:latin typeface="Times New Roman"/>
                <a:cs typeface="Times New Roman"/>
              </a:rPr>
              <a:t>%</a:t>
            </a:r>
            <a:r>
              <a:rPr sz="3600" dirty="0">
                <a:latin typeface="Times New Roman"/>
                <a:cs typeface="Times New Roman"/>
              </a:rPr>
              <a:t>d </a:t>
            </a:r>
            <a:r>
              <a:rPr sz="3600" spc="-5" dirty="0">
                <a:latin typeface="Times New Roman"/>
                <a:cs typeface="Times New Roman"/>
              </a:rPr>
              <a:t>%d\n"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spc="-10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0" dirty="0">
                <a:latin typeface="Times New Roman"/>
                <a:cs typeface="Times New Roman"/>
              </a:rPr>
              <a:t> j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k);</a:t>
            </a:r>
            <a:r>
              <a:rPr sz="3600" spc="-3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/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prints </a:t>
            </a:r>
            <a:r>
              <a:rPr sz="3600" spc="-5" dirty="0">
                <a:latin typeface="Times New Roman"/>
                <a:cs typeface="Times New Roman"/>
              </a:rPr>
              <a:t>"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 2" */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285115" indent="-205104">
              <a:lnSpc>
                <a:spcPct val="100000"/>
              </a:lnSpc>
              <a:spcBef>
                <a:spcPts val="2410"/>
              </a:spcBef>
              <a:buChar char="•"/>
              <a:tabLst>
                <a:tab pos="285115" algn="l"/>
              </a:tabLst>
            </a:pPr>
            <a:r>
              <a:rPr sz="3600" spc="-10" dirty="0">
                <a:latin typeface="Times New Roman"/>
                <a:cs typeface="Times New Roman"/>
              </a:rPr>
              <a:t>“Embedded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assignments”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can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make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hard</a:t>
            </a:r>
            <a:r>
              <a:rPr sz="3600" spc="-5" dirty="0">
                <a:latin typeface="Times New Roman"/>
                <a:cs typeface="Times New Roman"/>
              </a:rPr>
              <a:t> 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read.</a:t>
            </a:r>
            <a:endParaRPr sz="3600">
              <a:latin typeface="Times New Roman"/>
              <a:cs typeface="Times New Roman"/>
            </a:endParaRPr>
          </a:p>
          <a:p>
            <a:pPr marL="285115" indent="-205104">
              <a:lnSpc>
                <a:spcPct val="100000"/>
              </a:lnSpc>
              <a:spcBef>
                <a:spcPts val="1225"/>
              </a:spcBef>
              <a:buChar char="•"/>
              <a:tabLst>
                <a:tab pos="28511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They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also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source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subtle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bugs.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143" y="1955748"/>
            <a:ext cx="7340600" cy="6593840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229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Arithmetic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9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Relational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Logical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Assignment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Increment</a:t>
            </a:r>
            <a:r>
              <a:rPr sz="3600" b="1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3600" b="1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decrement</a:t>
            </a:r>
            <a:r>
              <a:rPr sz="3600" b="1" i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Conditional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Bit-wise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98611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</a:t>
            </a:r>
            <a:r>
              <a:rPr sz="3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6FC0"/>
                </a:solidFill>
                <a:latin typeface="Times New Roman"/>
                <a:cs typeface="Times New Roman"/>
              </a:rPr>
              <a:t>operators.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22" y="1526398"/>
            <a:ext cx="17429480" cy="861758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35"/>
              </a:spcBef>
            </a:pPr>
            <a:r>
              <a:rPr sz="3600" b="1" spc="-5" dirty="0">
                <a:latin typeface="Times New Roman"/>
                <a:cs typeface="Times New Roman"/>
              </a:rPr>
              <a:t>Lvalues</a:t>
            </a:r>
            <a:endParaRPr sz="3600">
              <a:latin typeface="Times New Roman"/>
              <a:cs typeface="Times New Roman"/>
            </a:endParaRPr>
          </a:p>
          <a:p>
            <a:pPr marL="445134" indent="-205104">
              <a:lnSpc>
                <a:spcPct val="100000"/>
              </a:lnSpc>
              <a:spcBef>
                <a:spcPts val="1235"/>
              </a:spcBef>
              <a:buChar char="•"/>
              <a:tabLst>
                <a:tab pos="4457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5" dirty="0">
                <a:latin typeface="Times New Roman"/>
                <a:cs typeface="Times New Roman"/>
              </a:rPr>
              <a:t> requires an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lvalue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as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its</a:t>
            </a:r>
            <a:r>
              <a:rPr sz="3600" b="1" i="1" spc="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left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operand.</a:t>
            </a:r>
            <a:endParaRPr sz="360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409"/>
              </a:spcBef>
              <a:buSzPct val="97222"/>
              <a:buChar char="•"/>
              <a:tabLst>
                <a:tab pos="173990" algn="l"/>
              </a:tabLst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0" dirty="0">
                <a:latin typeface="Times New Roman"/>
                <a:cs typeface="Times New Roman"/>
              </a:rPr>
              <a:t> lvalue </a:t>
            </a:r>
            <a:r>
              <a:rPr sz="3600" spc="-5" dirty="0">
                <a:latin typeface="Times New Roman"/>
                <a:cs typeface="Times New Roman"/>
              </a:rPr>
              <a:t>represents an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 </a:t>
            </a:r>
            <a:r>
              <a:rPr sz="3600" spc="-5" dirty="0">
                <a:latin typeface="Times New Roman"/>
                <a:cs typeface="Times New Roman"/>
              </a:rPr>
              <a:t>stored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computer memory,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not a</a:t>
            </a:r>
            <a:r>
              <a:rPr sz="3600" spc="-10" dirty="0">
                <a:latin typeface="Times New Roman"/>
                <a:cs typeface="Times New Roman"/>
              </a:rPr>
              <a:t> constant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result </a:t>
            </a:r>
            <a:r>
              <a:rPr sz="3600" dirty="0">
                <a:latin typeface="Times New Roman"/>
                <a:cs typeface="Times New Roman"/>
              </a:rPr>
              <a:t>of a</a:t>
            </a:r>
            <a:endParaRPr sz="360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spcBef>
                <a:spcPts val="2270"/>
              </a:spcBef>
            </a:pPr>
            <a:r>
              <a:rPr sz="3600" spc="-5" dirty="0">
                <a:latin typeface="Times New Roman"/>
                <a:cs typeface="Times New Roman"/>
              </a:rPr>
              <a:t>computation.</a:t>
            </a:r>
            <a:endParaRPr sz="3600">
              <a:latin typeface="Times New Roman"/>
              <a:cs typeface="Times New Roman"/>
            </a:endParaRPr>
          </a:p>
          <a:p>
            <a:pPr marL="445134" lvl="1" indent="-205104">
              <a:lnSpc>
                <a:spcPct val="100000"/>
              </a:lnSpc>
              <a:spcBef>
                <a:spcPts val="3095"/>
              </a:spcBef>
              <a:buChar char="•"/>
              <a:tabLst>
                <a:tab pos="445770" algn="l"/>
              </a:tabLst>
            </a:pPr>
            <a:r>
              <a:rPr sz="3600" spc="-5" dirty="0">
                <a:latin typeface="Times New Roman"/>
                <a:cs typeface="Times New Roman"/>
              </a:rPr>
              <a:t>Variables</a:t>
            </a:r>
            <a:r>
              <a:rPr sz="3600" spc="-10" dirty="0">
                <a:latin typeface="Times New Roman"/>
                <a:cs typeface="Times New Roman"/>
              </a:rPr>
              <a:t> 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lvalues;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expressions </a:t>
            </a:r>
            <a:r>
              <a:rPr sz="3600" spc="-5" dirty="0">
                <a:latin typeface="Times New Roman"/>
                <a:cs typeface="Times New Roman"/>
              </a:rPr>
              <a:t>such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 2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 </a:t>
            </a:r>
            <a:r>
              <a:rPr sz="3600" dirty="0">
                <a:latin typeface="Times New Roman"/>
                <a:cs typeface="Times New Roman"/>
              </a:rPr>
              <a:t>not.</a:t>
            </a:r>
            <a:endParaRPr sz="3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172720" marR="5080">
              <a:lnSpc>
                <a:spcPct val="100699"/>
              </a:lnSpc>
              <a:spcBef>
                <a:spcPts val="2310"/>
              </a:spcBef>
            </a:pPr>
            <a:r>
              <a:rPr sz="3600" spc="-5" dirty="0">
                <a:latin typeface="Times New Roman"/>
                <a:cs typeface="Times New Roman"/>
              </a:rPr>
              <a:t>Since </a:t>
            </a:r>
            <a:r>
              <a:rPr sz="3600" spc="-10" dirty="0">
                <a:latin typeface="Times New Roman"/>
                <a:cs typeface="Times New Roman"/>
              </a:rPr>
              <a:t>the assignment </a:t>
            </a:r>
            <a:r>
              <a:rPr sz="3600" dirty="0">
                <a:latin typeface="Times New Roman"/>
                <a:cs typeface="Times New Roman"/>
              </a:rPr>
              <a:t>operator </a:t>
            </a:r>
            <a:r>
              <a:rPr sz="3600" spc="-5" dirty="0">
                <a:latin typeface="Times New Roman"/>
                <a:cs typeface="Times New Roman"/>
              </a:rPr>
              <a:t>requires an </a:t>
            </a:r>
            <a:r>
              <a:rPr sz="3600" spc="-10" dirty="0">
                <a:latin typeface="Times New Roman"/>
                <a:cs typeface="Times New Roman"/>
              </a:rPr>
              <a:t>lvalue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spc="-10" dirty="0">
                <a:latin typeface="Times New Roman"/>
                <a:cs typeface="Times New Roman"/>
              </a:rPr>
              <a:t>its left </a:t>
            </a:r>
            <a:r>
              <a:rPr sz="3600" dirty="0">
                <a:latin typeface="Times New Roman"/>
                <a:cs typeface="Times New Roman"/>
              </a:rPr>
              <a:t>operand, </a:t>
            </a:r>
            <a:r>
              <a:rPr sz="3600" spc="-10" dirty="0">
                <a:latin typeface="Times New Roman"/>
                <a:cs typeface="Times New Roman"/>
              </a:rPr>
              <a:t>it’s illegal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put </a:t>
            </a:r>
            <a:r>
              <a:rPr sz="3600" spc="-10" dirty="0">
                <a:latin typeface="Times New Roman"/>
                <a:cs typeface="Times New Roman"/>
              </a:rPr>
              <a:t>any </a:t>
            </a:r>
            <a:r>
              <a:rPr sz="3600" dirty="0">
                <a:latin typeface="Times New Roman"/>
                <a:cs typeface="Times New Roman"/>
              </a:rPr>
              <a:t>other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kind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expression </a:t>
            </a:r>
            <a:r>
              <a:rPr sz="3600" dirty="0">
                <a:latin typeface="Times New Roman"/>
                <a:cs typeface="Times New Roman"/>
              </a:rPr>
              <a:t>on </a:t>
            </a:r>
            <a:r>
              <a:rPr sz="3600" spc="-10" dirty="0">
                <a:latin typeface="Times New Roman"/>
                <a:cs typeface="Times New Roman"/>
              </a:rPr>
              <a:t>the left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side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0" dirty="0">
                <a:latin typeface="Times New Roman"/>
                <a:cs typeface="Times New Roman"/>
              </a:rPr>
              <a:t> assignment </a:t>
            </a:r>
            <a:r>
              <a:rPr sz="3600" spc="-5" dirty="0">
                <a:latin typeface="Times New Roman"/>
                <a:cs typeface="Times New Roman"/>
              </a:rPr>
              <a:t>expression:</a:t>
            </a:r>
            <a:endParaRPr sz="3600">
              <a:latin typeface="Times New Roman"/>
              <a:cs typeface="Times New Roman"/>
            </a:endParaRPr>
          </a:p>
          <a:p>
            <a:pPr marL="2001520">
              <a:lnSpc>
                <a:spcPct val="100000"/>
              </a:lnSpc>
              <a:spcBef>
                <a:spcPts val="1235"/>
              </a:spcBef>
            </a:pPr>
            <a:r>
              <a:rPr sz="3600" dirty="0">
                <a:latin typeface="Times New Roman"/>
                <a:cs typeface="Times New Roman"/>
              </a:rPr>
              <a:t>12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i;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/***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WRONG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***/</a:t>
            </a:r>
            <a:endParaRPr sz="3600">
              <a:latin typeface="Times New Roman"/>
              <a:cs typeface="Times New Roman"/>
            </a:endParaRPr>
          </a:p>
          <a:p>
            <a:pPr marL="2001520">
              <a:lnSpc>
                <a:spcPct val="100000"/>
              </a:lnSpc>
              <a:spcBef>
                <a:spcPts val="1225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0;</a:t>
            </a:r>
            <a:r>
              <a:rPr sz="3600" spc="-10" dirty="0">
                <a:latin typeface="Times New Roman"/>
                <a:cs typeface="Times New Roman"/>
              </a:rPr>
              <a:t> /***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WRONG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***/</a:t>
            </a:r>
            <a:endParaRPr sz="3600">
              <a:latin typeface="Times New Roman"/>
              <a:cs typeface="Times New Roman"/>
            </a:endParaRPr>
          </a:p>
          <a:p>
            <a:pPr marL="2001520">
              <a:lnSpc>
                <a:spcPct val="100000"/>
              </a:lnSpc>
              <a:spcBef>
                <a:spcPts val="1230"/>
              </a:spcBef>
            </a:pPr>
            <a:r>
              <a:rPr sz="3600" spc="-5" dirty="0">
                <a:latin typeface="Times New Roman"/>
                <a:cs typeface="Times New Roman"/>
              </a:rPr>
              <a:t>-i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j;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/***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WRONG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***/</a:t>
            </a:r>
            <a:endParaRPr sz="3600">
              <a:latin typeface="Times New Roman"/>
              <a:cs typeface="Times New Roman"/>
            </a:endParaRPr>
          </a:p>
          <a:p>
            <a:pPr marL="445134" lvl="1" indent="-205104">
              <a:lnSpc>
                <a:spcPct val="100000"/>
              </a:lnSpc>
              <a:spcBef>
                <a:spcPts val="1230"/>
              </a:spcBef>
              <a:buChar char="•"/>
              <a:tabLst>
                <a:tab pos="445770" algn="l"/>
                <a:tab pos="1204658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compiler</a:t>
            </a:r>
            <a:r>
              <a:rPr sz="3600" spc="-5" dirty="0">
                <a:latin typeface="Times New Roman"/>
                <a:cs typeface="Times New Roman"/>
              </a:rPr>
              <a:t> will</a:t>
            </a:r>
            <a:r>
              <a:rPr sz="3600" dirty="0">
                <a:latin typeface="Times New Roman"/>
                <a:cs typeface="Times New Roman"/>
              </a:rPr>
              <a:t> produce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 </a:t>
            </a:r>
            <a:r>
              <a:rPr sz="3600" spc="-10" dirty="0">
                <a:latin typeface="Times New Roman"/>
                <a:cs typeface="Times New Roman"/>
              </a:rPr>
              <a:t>error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message</a:t>
            </a:r>
            <a:r>
              <a:rPr sz="3600" spc="-5" dirty="0">
                <a:latin typeface="Times New Roman"/>
                <a:cs typeface="Times New Roman"/>
              </a:rPr>
              <a:t> such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17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“invalid	</a:t>
            </a:r>
            <a:r>
              <a:rPr sz="3600" i="1" spc="-10" dirty="0">
                <a:latin typeface="Times New Roman"/>
                <a:cs typeface="Times New Roman"/>
              </a:rPr>
              <a:t>lvalue</a:t>
            </a:r>
            <a:r>
              <a:rPr sz="3600" i="1" spc="-3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in</a:t>
            </a:r>
            <a:r>
              <a:rPr sz="3600" i="1" spc="-3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assignment.”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07" y="1238624"/>
            <a:ext cx="16222980" cy="989393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3600" b="1" spc="-5" dirty="0">
                <a:latin typeface="Times New Roman"/>
                <a:cs typeface="Times New Roman"/>
              </a:rPr>
              <a:t>Compound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Assignment</a:t>
            </a:r>
            <a:endParaRPr sz="3600">
              <a:latin typeface="Times New Roman"/>
              <a:cs typeface="Times New Roman"/>
            </a:endParaRPr>
          </a:p>
          <a:p>
            <a:pPr marL="285115" indent="-205104">
              <a:lnSpc>
                <a:spcPct val="100000"/>
              </a:lnSpc>
              <a:spcBef>
                <a:spcPts val="1235"/>
              </a:spcBef>
              <a:buChar char="•"/>
              <a:tabLst>
                <a:tab pos="285115" algn="l"/>
              </a:tabLst>
            </a:pPr>
            <a:r>
              <a:rPr sz="3600" spc="-5" dirty="0">
                <a:latin typeface="Times New Roman"/>
                <a:cs typeface="Times New Roman"/>
              </a:rPr>
              <a:t>Assignments</a:t>
            </a:r>
            <a:r>
              <a:rPr sz="3600" spc="-10" dirty="0">
                <a:latin typeface="Times New Roman"/>
                <a:cs typeface="Times New Roman"/>
              </a:rPr>
              <a:t> that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old 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</a:t>
            </a:r>
            <a:r>
              <a:rPr sz="3600" spc="-5" dirty="0">
                <a:latin typeface="Times New Roman"/>
                <a:cs typeface="Times New Roman"/>
              </a:rPr>
              <a:t> to</a:t>
            </a:r>
            <a:r>
              <a:rPr sz="3600" spc="-10" dirty="0">
                <a:latin typeface="Times New Roman"/>
                <a:cs typeface="Times New Roman"/>
              </a:rPr>
              <a:t> compute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its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new 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common.</a:t>
            </a:r>
            <a:endParaRPr sz="3600">
              <a:latin typeface="Times New Roman"/>
              <a:cs typeface="Times New Roman"/>
            </a:endParaRPr>
          </a:p>
          <a:p>
            <a:pPr marL="285115" indent="-205104">
              <a:lnSpc>
                <a:spcPct val="100000"/>
              </a:lnSpc>
              <a:spcBef>
                <a:spcPts val="1225"/>
              </a:spcBef>
              <a:buChar char="•"/>
              <a:tabLst>
                <a:tab pos="285115" algn="l"/>
              </a:tabLst>
            </a:pPr>
            <a:r>
              <a:rPr sz="3600" spc="-5" dirty="0">
                <a:latin typeface="Times New Roman"/>
                <a:cs typeface="Times New Roman"/>
              </a:rPr>
              <a:t>Example: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2;</a:t>
            </a:r>
            <a:endParaRPr sz="3600">
              <a:latin typeface="Times New Roman"/>
              <a:cs typeface="Times New Roman"/>
            </a:endParaRPr>
          </a:p>
          <a:p>
            <a:pPr marL="285750" indent="-217804">
              <a:lnSpc>
                <a:spcPct val="100000"/>
              </a:lnSpc>
              <a:spcBef>
                <a:spcPts val="30"/>
              </a:spcBef>
              <a:buChar char="•"/>
              <a:tabLst>
                <a:tab pos="285750" algn="l"/>
              </a:tabLst>
            </a:pPr>
            <a:r>
              <a:rPr sz="3600" spc="-5" dirty="0">
                <a:latin typeface="Times New Roman"/>
                <a:cs typeface="Times New Roman"/>
              </a:rPr>
              <a:t>Using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+=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compound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simply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write:</a:t>
            </a:r>
            <a:endParaRPr sz="36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1230"/>
              </a:spcBef>
              <a:tabLst>
                <a:tab pos="1828164" algn="l"/>
              </a:tabLst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+=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2;	</a:t>
            </a:r>
            <a:r>
              <a:rPr sz="3600" spc="-5" dirty="0">
                <a:latin typeface="Times New Roman"/>
                <a:cs typeface="Times New Roman"/>
              </a:rPr>
              <a:t>/*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same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2;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*/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3600" spc="-10" dirty="0">
                <a:latin typeface="Times New Roman"/>
                <a:cs typeface="Times New Roman"/>
              </a:rPr>
              <a:t>There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nine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compound 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including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following: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0"/>
              </a:spcBef>
            </a:pPr>
            <a:r>
              <a:rPr sz="3600" spc="-5" dirty="0">
                <a:latin typeface="Times New Roman"/>
                <a:cs typeface="Times New Roman"/>
              </a:rPr>
              <a:t>-=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*=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/=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%=</a:t>
            </a:r>
            <a:endParaRPr sz="3600">
              <a:latin typeface="Times New Roman"/>
              <a:cs typeface="Times New Roman"/>
            </a:endParaRPr>
          </a:p>
          <a:p>
            <a:pPr marL="285115" indent="-205104">
              <a:lnSpc>
                <a:spcPct val="100000"/>
              </a:lnSpc>
              <a:spcBef>
                <a:spcPts val="1230"/>
              </a:spcBef>
              <a:buChar char="•"/>
              <a:tabLst>
                <a:tab pos="285115" algn="l"/>
              </a:tabLst>
            </a:pP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spc="-10" dirty="0">
                <a:latin typeface="Times New Roman"/>
                <a:cs typeface="Times New Roman"/>
              </a:rPr>
              <a:t> compound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5" dirty="0">
                <a:latin typeface="Times New Roman"/>
                <a:cs typeface="Times New Roman"/>
              </a:rPr>
              <a:t> work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much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same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way: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30"/>
              </a:spcBef>
            </a:pP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+=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adds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to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e,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storing</a:t>
            </a:r>
            <a:r>
              <a:rPr sz="3600" i="1" spc="-10" dirty="0">
                <a:latin typeface="Times New Roman"/>
                <a:cs typeface="Times New Roman"/>
              </a:rPr>
              <a:t> the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result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in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-=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subtracts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from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v,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storing</a:t>
            </a:r>
            <a:r>
              <a:rPr sz="3600" i="1" spc="-10" dirty="0">
                <a:latin typeface="Times New Roman"/>
                <a:cs typeface="Times New Roman"/>
              </a:rPr>
              <a:t> the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result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in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  <a:p>
            <a:pPr marL="927100" marR="6889115">
              <a:lnSpc>
                <a:spcPts val="5550"/>
              </a:lnSpc>
              <a:spcBef>
                <a:spcPts val="385"/>
              </a:spcBef>
            </a:pPr>
            <a:r>
              <a:rPr sz="3600" i="1" dirty="0">
                <a:latin typeface="Times New Roman"/>
                <a:cs typeface="Times New Roman"/>
              </a:rPr>
              <a:t>v *= e </a:t>
            </a:r>
            <a:r>
              <a:rPr sz="3600" i="1" spc="-5" dirty="0">
                <a:latin typeface="Times New Roman"/>
                <a:cs typeface="Times New Roman"/>
              </a:rPr>
              <a:t>multiplies </a:t>
            </a:r>
            <a:r>
              <a:rPr sz="3600" i="1" dirty="0">
                <a:latin typeface="Times New Roman"/>
                <a:cs typeface="Times New Roman"/>
              </a:rPr>
              <a:t>v by </a:t>
            </a:r>
            <a:r>
              <a:rPr sz="3600" i="1" spc="-5" dirty="0">
                <a:latin typeface="Times New Roman"/>
                <a:cs typeface="Times New Roman"/>
              </a:rPr>
              <a:t>e, storing </a:t>
            </a:r>
            <a:r>
              <a:rPr sz="3600" i="1" spc="-10" dirty="0">
                <a:latin typeface="Times New Roman"/>
                <a:cs typeface="Times New Roman"/>
              </a:rPr>
              <a:t>the </a:t>
            </a:r>
            <a:r>
              <a:rPr sz="3600" i="1" spc="-5" dirty="0">
                <a:latin typeface="Times New Roman"/>
                <a:cs typeface="Times New Roman"/>
              </a:rPr>
              <a:t>result in </a:t>
            </a:r>
            <a:r>
              <a:rPr sz="3600" i="1" dirty="0">
                <a:latin typeface="Times New Roman"/>
                <a:cs typeface="Times New Roman"/>
              </a:rPr>
              <a:t>v </a:t>
            </a:r>
            <a:r>
              <a:rPr sz="3600" i="1" spc="-88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/=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divides</a:t>
            </a:r>
            <a:r>
              <a:rPr sz="3600" i="1" spc="-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by</a:t>
            </a:r>
            <a:r>
              <a:rPr sz="3600" i="1" spc="-5" dirty="0">
                <a:latin typeface="Times New Roman"/>
                <a:cs typeface="Times New Roman"/>
              </a:rPr>
              <a:t> e,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storing</a:t>
            </a:r>
            <a:r>
              <a:rPr sz="3600" i="1" spc="-10" dirty="0">
                <a:latin typeface="Times New Roman"/>
                <a:cs typeface="Times New Roman"/>
              </a:rPr>
              <a:t> the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result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in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39"/>
              </a:spcBef>
            </a:pP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%=</a:t>
            </a:r>
            <a:r>
              <a:rPr sz="3600" i="1" dirty="0">
                <a:latin typeface="Times New Roman"/>
                <a:cs typeface="Times New Roman"/>
              </a:rPr>
              <a:t> 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computes the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remainder </a:t>
            </a:r>
            <a:r>
              <a:rPr sz="3600" i="1" spc="-10" dirty="0">
                <a:latin typeface="Times New Roman"/>
                <a:cs typeface="Times New Roman"/>
              </a:rPr>
              <a:t>when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is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divided by</a:t>
            </a:r>
            <a:r>
              <a:rPr sz="3600" i="1" spc="-5" dirty="0">
                <a:latin typeface="Times New Roman"/>
                <a:cs typeface="Times New Roman"/>
              </a:rPr>
              <a:t> e,</a:t>
            </a:r>
            <a:r>
              <a:rPr sz="3600" i="1" spc="1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storing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result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62" y="1454493"/>
            <a:ext cx="18157825" cy="778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+=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isn’t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“equivalent”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to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=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+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e.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445134" indent="-205104">
              <a:lnSpc>
                <a:spcPct val="100000"/>
              </a:lnSpc>
              <a:buChar char="•"/>
              <a:tabLst>
                <a:tab pos="445770" algn="l"/>
              </a:tabLst>
            </a:pPr>
            <a:r>
              <a:rPr sz="3600" spc="-5" dirty="0">
                <a:latin typeface="Times New Roman"/>
                <a:cs typeface="Times New Roman"/>
              </a:rPr>
              <a:t>One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problem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precedence: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*=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isn’t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same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 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k.</a:t>
            </a:r>
            <a:endParaRPr sz="3600">
              <a:latin typeface="Times New Roman"/>
              <a:cs typeface="Times New Roman"/>
            </a:endParaRPr>
          </a:p>
          <a:p>
            <a:pPr marL="445134" indent="-205104">
              <a:lnSpc>
                <a:spcPct val="100000"/>
              </a:lnSpc>
              <a:spcBef>
                <a:spcPts val="2190"/>
              </a:spcBef>
              <a:buChar char="•"/>
              <a:tabLst>
                <a:tab pos="4457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 also </a:t>
            </a:r>
            <a:r>
              <a:rPr sz="3600" spc="-5" dirty="0">
                <a:latin typeface="Times New Roman"/>
                <a:cs typeface="Times New Roman"/>
              </a:rPr>
              <a:t>rare </a:t>
            </a:r>
            <a:r>
              <a:rPr sz="3600" spc="-10" dirty="0">
                <a:latin typeface="Times New Roman"/>
                <a:cs typeface="Times New Roman"/>
              </a:rPr>
              <a:t>cases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which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+=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differs</a:t>
            </a:r>
            <a:r>
              <a:rPr sz="3600" i="1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from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=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+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e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because v</a:t>
            </a:r>
            <a:r>
              <a:rPr sz="3600" i="1" spc="-10" dirty="0">
                <a:latin typeface="Times New Roman"/>
                <a:cs typeface="Times New Roman"/>
              </a:rPr>
              <a:t> itself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has a </a:t>
            </a:r>
            <a:r>
              <a:rPr sz="3600" i="1" spc="-5" dirty="0">
                <a:latin typeface="Times New Roman"/>
                <a:cs typeface="Times New Roman"/>
              </a:rPr>
              <a:t>side effect.</a:t>
            </a:r>
            <a:endParaRPr sz="3600">
              <a:latin typeface="Times New Roman"/>
              <a:cs typeface="Times New Roman"/>
            </a:endParaRPr>
          </a:p>
          <a:p>
            <a:pPr marL="445134" indent="-205104">
              <a:lnSpc>
                <a:spcPct val="100000"/>
              </a:lnSpc>
              <a:spcBef>
                <a:spcPts val="2130"/>
              </a:spcBef>
              <a:buChar char="•"/>
              <a:tabLst>
                <a:tab pos="445770" algn="l"/>
              </a:tabLst>
            </a:pPr>
            <a:r>
              <a:rPr sz="3600" spc="-5" dirty="0">
                <a:latin typeface="Times New Roman"/>
                <a:cs typeface="Times New Roman"/>
              </a:rPr>
              <a:t>Similar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remarks </a:t>
            </a:r>
            <a:r>
              <a:rPr sz="3600" spc="-10" dirty="0">
                <a:latin typeface="Times New Roman"/>
                <a:cs typeface="Times New Roman"/>
              </a:rPr>
              <a:t>apply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compound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assignment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Times New Roman"/>
              <a:cs typeface="Times New Roman"/>
            </a:endParaRPr>
          </a:p>
          <a:p>
            <a:pPr marL="172720" marR="358775">
              <a:lnSpc>
                <a:spcPct val="150900"/>
              </a:lnSpc>
              <a:spcBef>
                <a:spcPts val="5"/>
              </a:spcBef>
            </a:pPr>
            <a:r>
              <a:rPr sz="3600" spc="-10" dirty="0">
                <a:latin typeface="Times New Roman"/>
                <a:cs typeface="Times New Roman"/>
              </a:rPr>
              <a:t>When </a:t>
            </a:r>
            <a:r>
              <a:rPr sz="3600" dirty="0">
                <a:latin typeface="Times New Roman"/>
                <a:cs typeface="Times New Roman"/>
              </a:rPr>
              <a:t>using </a:t>
            </a:r>
            <a:r>
              <a:rPr sz="3600" spc="-10" dirty="0">
                <a:latin typeface="Times New Roman"/>
                <a:cs typeface="Times New Roman"/>
              </a:rPr>
              <a:t>the compound assignment </a:t>
            </a:r>
            <a:r>
              <a:rPr sz="3600" dirty="0">
                <a:latin typeface="Times New Roman"/>
                <a:cs typeface="Times New Roman"/>
              </a:rPr>
              <a:t>operators, be </a:t>
            </a:r>
            <a:r>
              <a:rPr sz="3600" spc="-10" dirty="0">
                <a:latin typeface="Times New Roman"/>
                <a:cs typeface="Times New Roman"/>
              </a:rPr>
              <a:t>careful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to switch </a:t>
            </a:r>
            <a:r>
              <a:rPr sz="3600" spc="-10" dirty="0">
                <a:latin typeface="Times New Roman"/>
                <a:cs typeface="Times New Roman"/>
              </a:rPr>
              <a:t>the two characters 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make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up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operator.</a:t>
            </a:r>
            <a:endParaRPr sz="3600">
              <a:latin typeface="Times New Roman"/>
              <a:cs typeface="Times New Roman"/>
            </a:endParaRPr>
          </a:p>
          <a:p>
            <a:pPr marL="172720" marR="1428750" indent="-160655">
              <a:lnSpc>
                <a:spcPct val="149300"/>
              </a:lnSpc>
              <a:buSzPct val="97222"/>
              <a:buChar char="•"/>
              <a:tabLst>
                <a:tab pos="173990" algn="l"/>
              </a:tabLst>
            </a:pPr>
            <a:r>
              <a:rPr sz="3600" spc="-5" dirty="0">
                <a:latin typeface="Times New Roman"/>
                <a:cs typeface="Times New Roman"/>
              </a:rPr>
              <a:t>Although </a:t>
            </a:r>
            <a:r>
              <a:rPr sz="3600" dirty="0">
                <a:latin typeface="Times New Roman"/>
                <a:cs typeface="Times New Roman"/>
              </a:rPr>
              <a:t>i </a:t>
            </a:r>
            <a:r>
              <a:rPr sz="3600" spc="-5" dirty="0">
                <a:latin typeface="Times New Roman"/>
                <a:cs typeface="Times New Roman"/>
              </a:rPr>
              <a:t>=+ </a:t>
            </a:r>
            <a:r>
              <a:rPr sz="3600" dirty="0">
                <a:latin typeface="Times New Roman"/>
                <a:cs typeface="Times New Roman"/>
              </a:rPr>
              <a:t>j </a:t>
            </a:r>
            <a:r>
              <a:rPr sz="3600" spc="-5" dirty="0">
                <a:latin typeface="Times New Roman"/>
                <a:cs typeface="Times New Roman"/>
              </a:rPr>
              <a:t>will </a:t>
            </a:r>
            <a:r>
              <a:rPr sz="3600" spc="-10" dirty="0">
                <a:latin typeface="Times New Roman"/>
                <a:cs typeface="Times New Roman"/>
              </a:rPr>
              <a:t>compile, </a:t>
            </a:r>
            <a:r>
              <a:rPr sz="3600" spc="-5" dirty="0">
                <a:latin typeface="Times New Roman"/>
                <a:cs typeface="Times New Roman"/>
              </a:rPr>
              <a:t>it is </a:t>
            </a:r>
            <a:r>
              <a:rPr sz="3600" spc="-10" dirty="0">
                <a:latin typeface="Times New Roman"/>
                <a:cs typeface="Times New Roman"/>
              </a:rPr>
              <a:t>equivalent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i = </a:t>
            </a:r>
            <a:r>
              <a:rPr sz="3600" spc="-5" dirty="0">
                <a:latin typeface="Times New Roman"/>
                <a:cs typeface="Times New Roman"/>
              </a:rPr>
              <a:t>(+j), which </a:t>
            </a:r>
            <a:r>
              <a:rPr sz="3600" spc="-10" dirty="0">
                <a:latin typeface="Times New Roman"/>
                <a:cs typeface="Times New Roman"/>
              </a:rPr>
              <a:t>merely copies the </a:t>
            </a:r>
            <a:r>
              <a:rPr sz="3600" dirty="0">
                <a:latin typeface="Times New Roman"/>
                <a:cs typeface="Times New Roman"/>
              </a:rPr>
              <a:t>value of j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1125" y="276217"/>
            <a:ext cx="6130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40" y="1386058"/>
            <a:ext cx="168357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 marR="5080" indent="-430530">
              <a:lnSpc>
                <a:spcPct val="150000"/>
              </a:lnSpc>
              <a:spcBef>
                <a:spcPts val="100"/>
              </a:spcBef>
              <a:buSzPct val="95000"/>
              <a:buFont typeface="Yu Gothic UI"/>
              <a:buChar char="❖"/>
              <a:tabLst>
                <a:tab pos="443865" algn="l"/>
                <a:tab pos="1344295" algn="l"/>
              </a:tabLst>
            </a:pPr>
            <a:r>
              <a:rPr sz="4000" spc="-5" dirty="0">
                <a:latin typeface="Times New Roman"/>
                <a:cs typeface="Times New Roman"/>
              </a:rPr>
              <a:t>An	</a:t>
            </a:r>
            <a:r>
              <a:rPr sz="4000" dirty="0">
                <a:latin typeface="Times New Roman"/>
                <a:cs typeface="Times New Roman"/>
              </a:rPr>
              <a:t>operator </a:t>
            </a:r>
            <a:r>
              <a:rPr sz="4000" spc="-5" dirty="0">
                <a:latin typeface="Times New Roman"/>
                <a:cs typeface="Times New Roman"/>
              </a:rPr>
              <a:t>is </a:t>
            </a:r>
            <a:r>
              <a:rPr sz="4000" dirty="0">
                <a:latin typeface="Times New Roman"/>
                <a:cs typeface="Times New Roman"/>
              </a:rPr>
              <a:t>a </a:t>
            </a:r>
            <a:r>
              <a:rPr sz="4000" spc="-5" dirty="0">
                <a:latin typeface="Times New Roman"/>
                <a:cs typeface="Times New Roman"/>
              </a:rPr>
              <a:t>symbol, which </a:t>
            </a:r>
            <a:r>
              <a:rPr sz="4000" dirty="0">
                <a:latin typeface="Times New Roman"/>
                <a:cs typeface="Times New Roman"/>
              </a:rPr>
              <a:t>helps </a:t>
            </a:r>
            <a:r>
              <a:rPr sz="4000" spc="-10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user </a:t>
            </a:r>
            <a:r>
              <a:rPr sz="4000" spc="-5" dirty="0">
                <a:latin typeface="Times New Roman"/>
                <a:cs typeface="Times New Roman"/>
              </a:rPr>
              <a:t>to </a:t>
            </a:r>
            <a:r>
              <a:rPr sz="4000" spc="-10" dirty="0">
                <a:latin typeface="Times New Roman"/>
                <a:cs typeface="Times New Roman"/>
              </a:rPr>
              <a:t>command the computer </a:t>
            </a:r>
            <a:r>
              <a:rPr sz="4000" spc="-5" dirty="0">
                <a:latin typeface="Times New Roman"/>
                <a:cs typeface="Times New Roman"/>
              </a:rPr>
              <a:t>to </a:t>
            </a:r>
            <a:r>
              <a:rPr sz="4000" dirty="0">
                <a:latin typeface="Times New Roman"/>
                <a:cs typeface="Times New Roman"/>
              </a:rPr>
              <a:t>do a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certain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mathematical </a:t>
            </a:r>
            <a:r>
              <a:rPr sz="4000" dirty="0">
                <a:latin typeface="Times New Roman"/>
                <a:cs typeface="Times New Roman"/>
              </a:rPr>
              <a:t>or </a:t>
            </a:r>
            <a:r>
              <a:rPr sz="4000" spc="-10" dirty="0">
                <a:latin typeface="Times New Roman"/>
                <a:cs typeface="Times New Roman"/>
              </a:rPr>
              <a:t>logical </a:t>
            </a:r>
            <a:r>
              <a:rPr sz="4000" spc="-5" dirty="0">
                <a:latin typeface="Times New Roman"/>
                <a:cs typeface="Times New Roman"/>
              </a:rPr>
              <a:t>manipulations.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Yu Gothic UI"/>
              <a:buChar char="❖"/>
            </a:pPr>
            <a:endParaRPr sz="4150">
              <a:latin typeface="Times New Roman"/>
              <a:cs typeface="Times New Roman"/>
            </a:endParaRPr>
          </a:p>
          <a:p>
            <a:pPr marL="895350" lvl="1" indent="-636270">
              <a:lnSpc>
                <a:spcPct val="100000"/>
              </a:lnSpc>
              <a:buSzPct val="97500"/>
              <a:buFont typeface="Yu Gothic UI"/>
              <a:buChar char="❖"/>
              <a:tabLst>
                <a:tab pos="895350" algn="l"/>
                <a:tab pos="895985" algn="l"/>
              </a:tabLst>
            </a:pPr>
            <a:r>
              <a:rPr sz="4000" spc="-5" dirty="0">
                <a:latin typeface="Times New Roman"/>
                <a:cs typeface="Times New Roman"/>
              </a:rPr>
              <a:t>Operators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used</a:t>
            </a:r>
            <a:r>
              <a:rPr sz="4000" spc="-5" dirty="0">
                <a:latin typeface="Times New Roman"/>
                <a:cs typeface="Times New Roman"/>
              </a:rPr>
              <a:t> 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programming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operate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and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variables.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94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987" y="1635062"/>
            <a:ext cx="9308465" cy="8233409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2295"/>
              </a:spcBef>
              <a:buSzPct val="97222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dirty="0">
                <a:latin typeface="Times New Roman"/>
                <a:cs typeface="Times New Roman"/>
              </a:rPr>
              <a:t>C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five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arithmetic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operators: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95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+	</a:t>
            </a:r>
            <a:r>
              <a:rPr sz="3600" spc="-5" dirty="0">
                <a:latin typeface="Times New Roman"/>
                <a:cs typeface="Times New Roman"/>
              </a:rPr>
              <a:t>addition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25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-	</a:t>
            </a:r>
            <a:r>
              <a:rPr sz="3600" spc="-5" dirty="0">
                <a:latin typeface="Times New Roman"/>
                <a:cs typeface="Times New Roman"/>
              </a:rPr>
              <a:t>subtraction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30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*	</a:t>
            </a:r>
            <a:r>
              <a:rPr sz="3600" spc="-5" dirty="0">
                <a:latin typeface="Times New Roman"/>
                <a:cs typeface="Times New Roman"/>
              </a:rPr>
              <a:t>multiplication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30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/	division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30"/>
              </a:spcBef>
            </a:pPr>
            <a:r>
              <a:rPr sz="3600" dirty="0">
                <a:latin typeface="Times New Roman"/>
                <a:cs typeface="Times New Roman"/>
              </a:rPr>
              <a:t>%</a:t>
            </a:r>
            <a:r>
              <a:rPr sz="3600" spc="-3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remainder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35"/>
              </a:spcBef>
              <a:buSzPct val="97222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b="1" i="1" dirty="0">
                <a:latin typeface="Times New Roman"/>
                <a:cs typeface="Times New Roman"/>
              </a:rPr>
              <a:t>binary</a:t>
            </a:r>
            <a:r>
              <a:rPr sz="3600" b="1" i="1" spc="-5" dirty="0">
                <a:latin typeface="Times New Roman"/>
                <a:cs typeface="Times New Roman"/>
              </a:rPr>
              <a:t> if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it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has</a:t>
            </a:r>
            <a:r>
              <a:rPr sz="3600" b="1" i="1" spc="-10" dirty="0">
                <a:latin typeface="Times New Roman"/>
                <a:cs typeface="Times New Roman"/>
              </a:rPr>
              <a:t> two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operands.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2120"/>
              </a:spcBef>
              <a:buSzPct val="97222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There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also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two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unary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arithmetic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operators: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35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+	unary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plus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2135"/>
              </a:spcBef>
              <a:tabLst>
                <a:tab pos="1535430" algn="l"/>
              </a:tabLst>
            </a:pPr>
            <a:r>
              <a:rPr sz="3600" dirty="0">
                <a:latin typeface="Times New Roman"/>
                <a:cs typeface="Times New Roman"/>
              </a:rPr>
              <a:t>-	unary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minus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08605" y="274693"/>
            <a:ext cx="62007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73" y="1321295"/>
            <a:ext cx="17633950" cy="554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 marR="9241790" indent="-585470">
              <a:lnSpc>
                <a:spcPct val="128499"/>
              </a:lnSpc>
              <a:spcBef>
                <a:spcPts val="95"/>
              </a:spcBef>
              <a:buSzPct val="97222"/>
              <a:buFont typeface="Yu Gothic UI"/>
              <a:buChar char="❖"/>
              <a:tabLst>
                <a:tab pos="807085" algn="l"/>
                <a:tab pos="80772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unary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require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operand: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+1;</a:t>
            </a:r>
            <a:endParaRPr sz="3600">
              <a:latin typeface="Times New Roman"/>
              <a:cs typeface="Times New Roman"/>
            </a:endParaRPr>
          </a:p>
          <a:p>
            <a:pPr marL="1311910">
              <a:lnSpc>
                <a:spcPct val="100000"/>
              </a:lnSpc>
              <a:spcBef>
                <a:spcPts val="2430"/>
              </a:spcBef>
            </a:pP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=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-i;</a:t>
            </a:r>
            <a:endParaRPr sz="3600">
              <a:latin typeface="Times New Roman"/>
              <a:cs typeface="Times New Roman"/>
            </a:endParaRPr>
          </a:p>
          <a:p>
            <a:pPr marL="398145" marR="5080" indent="-386080">
              <a:lnSpc>
                <a:spcPct val="100699"/>
              </a:lnSpc>
              <a:spcBef>
                <a:spcPts val="1200"/>
              </a:spcBef>
              <a:buSzPct val="94444"/>
              <a:buFont typeface="Yu Gothic UI"/>
              <a:buChar char="❖"/>
              <a:tabLst>
                <a:tab pos="39941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unary + operator does nothing. </a:t>
            </a:r>
            <a:r>
              <a:rPr sz="3600" spc="-5" dirty="0">
                <a:latin typeface="Times New Roman"/>
                <a:cs typeface="Times New Roman"/>
              </a:rPr>
              <a:t>It’s </a:t>
            </a:r>
            <a:r>
              <a:rPr sz="3600" dirty="0">
                <a:latin typeface="Times New Roman"/>
                <a:cs typeface="Times New Roman"/>
              </a:rPr>
              <a:t>used primarily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10" dirty="0">
                <a:latin typeface="Times New Roman"/>
                <a:cs typeface="Times New Roman"/>
              </a:rPr>
              <a:t>emphasize that </a:t>
            </a:r>
            <a:r>
              <a:rPr sz="3600" dirty="0">
                <a:latin typeface="Times New Roman"/>
                <a:cs typeface="Times New Roman"/>
              </a:rPr>
              <a:t>a numeric </a:t>
            </a:r>
            <a:r>
              <a:rPr sz="3600" spc="-10" dirty="0">
                <a:latin typeface="Times New Roman"/>
                <a:cs typeface="Times New Roman"/>
              </a:rPr>
              <a:t>constant 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positive.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Yu Gothic UI"/>
              <a:buChar char="❖"/>
            </a:pPr>
            <a:endParaRPr sz="3950">
              <a:latin typeface="Times New Roman"/>
              <a:cs typeface="Times New Roman"/>
            </a:endParaRPr>
          </a:p>
          <a:p>
            <a:pPr marL="807085" marR="6304915" lvl="1" indent="-585470">
              <a:lnSpc>
                <a:spcPct val="128499"/>
              </a:lnSpc>
              <a:buSzPct val="97222"/>
              <a:buFont typeface="Yu Gothic UI"/>
              <a:buChar char="❖"/>
              <a:tabLst>
                <a:tab pos="807085" algn="l"/>
                <a:tab pos="807720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value of i % j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remainder when </a:t>
            </a:r>
            <a:r>
              <a:rPr sz="3600" dirty="0">
                <a:latin typeface="Times New Roman"/>
                <a:cs typeface="Times New Roman"/>
              </a:rPr>
              <a:t>i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divided by </a:t>
            </a:r>
            <a:r>
              <a:rPr sz="3600" spc="-10" dirty="0">
                <a:latin typeface="Times New Roman"/>
                <a:cs typeface="Times New Roman"/>
              </a:rPr>
              <a:t>j.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10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 has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12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 4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3885" y="7145515"/>
            <a:ext cx="106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either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5485" y="7145515"/>
            <a:ext cx="436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intege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3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floating-point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373" y="7145515"/>
            <a:ext cx="12518390" cy="25641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8145" marR="212090" indent="-386080">
              <a:lnSpc>
                <a:spcPct val="100600"/>
              </a:lnSpc>
              <a:spcBef>
                <a:spcPts val="75"/>
              </a:spcBef>
              <a:buSzPct val="94444"/>
              <a:buFont typeface="Yu Gothic UI"/>
              <a:buChar char="❖"/>
              <a:tabLst>
                <a:tab pos="399415" algn="l"/>
                <a:tab pos="4043045" algn="l"/>
                <a:tab pos="7243445" algn="l"/>
                <a:tab pos="8157845" algn="l"/>
              </a:tabLst>
            </a:pPr>
            <a:r>
              <a:rPr sz="3600" spc="-5" dirty="0">
                <a:latin typeface="Times New Roman"/>
                <a:cs typeface="Times New Roman"/>
              </a:rPr>
              <a:t>Binar</a:t>
            </a:r>
            <a:r>
              <a:rPr sz="3600" dirty="0">
                <a:latin typeface="Times New Roman"/>
                <a:cs typeface="Times New Roman"/>
              </a:rPr>
              <a:t>y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arithmeti</a:t>
            </a:r>
            <a:r>
              <a:rPr sz="3600" dirty="0">
                <a:latin typeface="Times New Roman"/>
                <a:cs typeface="Times New Roman"/>
              </a:rPr>
              <a:t>c	operators—with	</a:t>
            </a:r>
            <a:r>
              <a:rPr sz="3600" spc="-5" dirty="0">
                <a:latin typeface="Times New Roman"/>
                <a:cs typeface="Times New Roman"/>
              </a:rPr>
              <a:t>th</a:t>
            </a:r>
            <a:r>
              <a:rPr sz="3600" dirty="0">
                <a:latin typeface="Times New Roman"/>
                <a:cs typeface="Times New Roman"/>
              </a:rPr>
              <a:t>e	</a:t>
            </a:r>
            <a:r>
              <a:rPr sz="3600" spc="-5" dirty="0">
                <a:latin typeface="Times New Roman"/>
                <a:cs typeface="Times New Roman"/>
              </a:rPr>
              <a:t>exceptio</a:t>
            </a:r>
            <a:r>
              <a:rPr sz="3600" dirty="0">
                <a:latin typeface="Times New Roman"/>
                <a:cs typeface="Times New Roman"/>
              </a:rPr>
              <a:t>n</a:t>
            </a:r>
            <a:r>
              <a:rPr sz="3600" spc="-4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3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%—allow  operands,</a:t>
            </a:r>
            <a:r>
              <a:rPr sz="3600" spc="-5" dirty="0">
                <a:latin typeface="Times New Roman"/>
                <a:cs typeface="Times New Roman"/>
              </a:rPr>
              <a:t> with </a:t>
            </a:r>
            <a:r>
              <a:rPr sz="3600" spc="-10" dirty="0">
                <a:latin typeface="Times New Roman"/>
                <a:cs typeface="Times New Roman"/>
              </a:rPr>
              <a:t>mixing </a:t>
            </a:r>
            <a:r>
              <a:rPr sz="3600" spc="-5" dirty="0">
                <a:latin typeface="Times New Roman"/>
                <a:cs typeface="Times New Roman"/>
              </a:rPr>
              <a:t>allowed.</a:t>
            </a:r>
            <a:endParaRPr sz="3600">
              <a:latin typeface="Times New Roman"/>
              <a:cs typeface="Times New Roman"/>
            </a:endParaRPr>
          </a:p>
          <a:p>
            <a:pPr marL="807085" lvl="1" indent="-586105">
              <a:lnSpc>
                <a:spcPct val="100000"/>
              </a:lnSpc>
              <a:spcBef>
                <a:spcPts val="414"/>
              </a:spcBef>
              <a:buSzPct val="97222"/>
              <a:buFont typeface="Yu Gothic UI"/>
              <a:buChar char="❖"/>
              <a:tabLst>
                <a:tab pos="807085" algn="l"/>
                <a:tab pos="807720" algn="l"/>
              </a:tabLst>
            </a:pPr>
            <a:r>
              <a:rPr sz="3600" spc="-10" dirty="0">
                <a:latin typeface="Times New Roman"/>
                <a:cs typeface="Times New Roman"/>
              </a:rPr>
              <a:t>When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 and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float</a:t>
            </a:r>
            <a:r>
              <a:rPr sz="3600" dirty="0">
                <a:latin typeface="Times New Roman"/>
                <a:cs typeface="Times New Roman"/>
              </a:rPr>
              <a:t> operands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mixed, the </a:t>
            </a:r>
            <a:r>
              <a:rPr sz="3600" spc="-5" dirty="0">
                <a:latin typeface="Times New Roman"/>
                <a:cs typeface="Times New Roman"/>
              </a:rPr>
              <a:t>result </a:t>
            </a:r>
            <a:r>
              <a:rPr sz="3600" dirty="0">
                <a:latin typeface="Times New Roman"/>
                <a:cs typeface="Times New Roman"/>
              </a:rPr>
              <a:t>has </a:t>
            </a:r>
            <a:r>
              <a:rPr sz="3600" spc="-10" dirty="0">
                <a:latin typeface="Times New Roman"/>
                <a:cs typeface="Times New Roman"/>
              </a:rPr>
              <a:t>type </a:t>
            </a:r>
            <a:r>
              <a:rPr sz="3600" spc="-5" dirty="0">
                <a:latin typeface="Times New Roman"/>
                <a:cs typeface="Times New Roman"/>
              </a:rPr>
              <a:t>float.</a:t>
            </a:r>
            <a:endParaRPr sz="3600">
              <a:latin typeface="Times New Roman"/>
              <a:cs typeface="Times New Roman"/>
            </a:endParaRPr>
          </a:p>
          <a:p>
            <a:pPr marL="807085">
              <a:lnSpc>
                <a:spcPct val="100000"/>
              </a:lnSpc>
              <a:spcBef>
                <a:spcPts val="2270"/>
              </a:spcBef>
            </a:pPr>
            <a:r>
              <a:rPr sz="3600" dirty="0">
                <a:latin typeface="Times New Roman"/>
                <a:cs typeface="Times New Roman"/>
              </a:rPr>
              <a:t>9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2.5f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11.5,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6.7f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has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3.35.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0009" y="274693"/>
            <a:ext cx="113855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Unary</a:t>
            </a:r>
            <a:r>
              <a:rPr spc="-30" dirty="0"/>
              <a:t> </a:t>
            </a:r>
            <a:r>
              <a:rPr spc="-10" dirty="0"/>
              <a:t>and</a:t>
            </a:r>
            <a:r>
              <a:rPr spc="-25" dirty="0"/>
              <a:t> </a:t>
            </a:r>
            <a:r>
              <a:rPr spc="-5" dirty="0"/>
              <a:t>Binary</a:t>
            </a:r>
            <a:r>
              <a:rPr spc="-25" dirty="0"/>
              <a:t> </a:t>
            </a:r>
            <a:r>
              <a:rPr spc="-5" dirty="0"/>
              <a:t>Arithmetic</a:t>
            </a:r>
            <a:r>
              <a:rPr spc="-20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905" y="1501870"/>
            <a:ext cx="7849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require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special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care: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092" y="1783810"/>
            <a:ext cx="1672463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085" marR="5472430" indent="-585470">
              <a:lnSpc>
                <a:spcPct val="149300"/>
              </a:lnSpc>
              <a:spcBef>
                <a:spcPts val="100"/>
              </a:spcBef>
              <a:buSzPct val="97222"/>
              <a:buFont typeface="Yu Gothic UI"/>
              <a:buChar char="❖"/>
              <a:tabLst>
                <a:tab pos="807085" algn="l"/>
                <a:tab pos="807720" algn="l"/>
              </a:tabLst>
            </a:pPr>
            <a:r>
              <a:rPr sz="3600" spc="-10" dirty="0">
                <a:latin typeface="Times New Roman"/>
                <a:cs typeface="Times New Roman"/>
              </a:rPr>
              <a:t>When </a:t>
            </a:r>
            <a:r>
              <a:rPr sz="3600" dirty="0">
                <a:latin typeface="Times New Roman"/>
                <a:cs typeface="Times New Roman"/>
              </a:rPr>
              <a:t>both operands </a:t>
            </a:r>
            <a:r>
              <a:rPr sz="3600" spc="-10" dirty="0">
                <a:latin typeface="Times New Roman"/>
                <a:cs typeface="Times New Roman"/>
              </a:rPr>
              <a:t>are integers, </a:t>
            </a:r>
            <a:r>
              <a:rPr sz="3600" dirty="0">
                <a:latin typeface="Times New Roman"/>
                <a:cs typeface="Times New Roman"/>
              </a:rPr>
              <a:t>/ </a:t>
            </a:r>
            <a:r>
              <a:rPr sz="3600" spc="-10" dirty="0">
                <a:latin typeface="Times New Roman"/>
                <a:cs typeface="Times New Roman"/>
              </a:rPr>
              <a:t>“truncates” the </a:t>
            </a:r>
            <a:r>
              <a:rPr sz="3600" spc="-5" dirty="0">
                <a:latin typeface="Times New Roman"/>
                <a:cs typeface="Times New Roman"/>
              </a:rPr>
              <a:t>result.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value of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 /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0, not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0.5.</a:t>
            </a:r>
          </a:p>
          <a:p>
            <a:pPr marL="398145" marR="5080" indent="-386080">
              <a:lnSpc>
                <a:spcPct val="149300"/>
              </a:lnSpc>
              <a:buSzPct val="94444"/>
              <a:buFont typeface="Yu Gothic UI"/>
              <a:buChar char="❖"/>
              <a:tabLst>
                <a:tab pos="39941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% operator </a:t>
            </a:r>
            <a:r>
              <a:rPr sz="3600" spc="-5" dirty="0">
                <a:latin typeface="Times New Roman"/>
                <a:cs typeface="Times New Roman"/>
              </a:rPr>
              <a:t>requires </a:t>
            </a:r>
            <a:r>
              <a:rPr sz="3600" spc="-10" dirty="0">
                <a:latin typeface="Times New Roman"/>
                <a:cs typeface="Times New Roman"/>
              </a:rPr>
              <a:t>integer </a:t>
            </a:r>
            <a:r>
              <a:rPr sz="3600" dirty="0">
                <a:latin typeface="Times New Roman"/>
                <a:cs typeface="Times New Roman"/>
              </a:rPr>
              <a:t>operands; </a:t>
            </a:r>
            <a:r>
              <a:rPr sz="3600" spc="-5" dirty="0">
                <a:latin typeface="Times New Roman"/>
                <a:cs typeface="Times New Roman"/>
              </a:rPr>
              <a:t>if </a:t>
            </a:r>
            <a:r>
              <a:rPr sz="3600" spc="-10" dirty="0">
                <a:latin typeface="Times New Roman"/>
                <a:cs typeface="Times New Roman"/>
              </a:rPr>
              <a:t>either </a:t>
            </a:r>
            <a:r>
              <a:rPr sz="3600" dirty="0">
                <a:latin typeface="Times New Roman"/>
                <a:cs typeface="Times New Roman"/>
              </a:rPr>
              <a:t>operand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an </a:t>
            </a:r>
            <a:r>
              <a:rPr sz="3600" spc="-10" dirty="0">
                <a:latin typeface="Times New Roman"/>
                <a:cs typeface="Times New Roman"/>
              </a:rPr>
              <a:t>integer, the </a:t>
            </a:r>
            <a:r>
              <a:rPr sz="3600" dirty="0">
                <a:latin typeface="Times New Roman"/>
                <a:cs typeface="Times New Roman"/>
              </a:rPr>
              <a:t>program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won’t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compile.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092" y="5535389"/>
            <a:ext cx="16937355" cy="42271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806450" indent="-573405">
              <a:lnSpc>
                <a:spcPct val="100000"/>
              </a:lnSpc>
              <a:spcBef>
                <a:spcPts val="650"/>
              </a:spcBef>
              <a:buSzPct val="97222"/>
              <a:buFont typeface="Yu Gothic UI"/>
              <a:buChar char="❖"/>
              <a:tabLst>
                <a:tab pos="806450" algn="l"/>
                <a:tab pos="807085" algn="l"/>
              </a:tabLst>
            </a:pPr>
            <a:r>
              <a:rPr sz="3600" spc="-5" dirty="0">
                <a:latin typeface="Times New Roman"/>
                <a:cs typeface="Times New Roman"/>
              </a:rPr>
              <a:t>Using</a:t>
            </a:r>
            <a:r>
              <a:rPr sz="3600" spc="-10" dirty="0">
                <a:latin typeface="Times New Roman"/>
                <a:cs typeface="Times New Roman"/>
              </a:rPr>
              <a:t> zero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right </a:t>
            </a:r>
            <a:r>
              <a:rPr sz="3600" dirty="0">
                <a:latin typeface="Times New Roman"/>
                <a:cs typeface="Times New Roman"/>
              </a:rPr>
              <a:t>operand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either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 %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causes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undefined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behavior.</a:t>
            </a:r>
            <a:endParaRPr sz="3600">
              <a:latin typeface="Times New Roman"/>
              <a:cs typeface="Times New Roman"/>
            </a:endParaRPr>
          </a:p>
          <a:p>
            <a:pPr marL="398780" indent="-386715">
              <a:lnSpc>
                <a:spcPct val="100000"/>
              </a:lnSpc>
              <a:spcBef>
                <a:spcPts val="550"/>
              </a:spcBef>
              <a:buSzPct val="94444"/>
              <a:buFont typeface="Yu Gothic UI"/>
              <a:buChar char="❖"/>
              <a:tabLst>
                <a:tab pos="39941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behavior</a:t>
            </a:r>
            <a:r>
              <a:rPr sz="3600" spc="-5" dirty="0">
                <a:latin typeface="Times New Roman"/>
                <a:cs typeface="Times New Roman"/>
              </a:rPr>
              <a:t> when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10" dirty="0">
                <a:latin typeface="Times New Roman"/>
                <a:cs typeface="Times New Roman"/>
              </a:rPr>
              <a:t> and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 </a:t>
            </a:r>
            <a:r>
              <a:rPr sz="3600" spc="-5" dirty="0">
                <a:latin typeface="Times New Roman"/>
                <a:cs typeface="Times New Roman"/>
              </a:rPr>
              <a:t>with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negative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operands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implementation-defined in</a:t>
            </a:r>
            <a:endParaRPr sz="36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342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C89.</a:t>
            </a:r>
            <a:endParaRPr sz="3600">
              <a:latin typeface="Times New Roman"/>
              <a:cs typeface="Times New Roman"/>
            </a:endParaRPr>
          </a:p>
          <a:p>
            <a:pPr marL="398145" marR="338455" indent="-386080">
              <a:lnSpc>
                <a:spcPts val="7800"/>
              </a:lnSpc>
              <a:spcBef>
                <a:spcPts val="640"/>
              </a:spcBef>
              <a:buSzPct val="94444"/>
              <a:buFont typeface="Yu Gothic UI"/>
              <a:buChar char="❖"/>
              <a:tabLst>
                <a:tab pos="399415" algn="l"/>
              </a:tabLst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spc="-10" dirty="0">
                <a:latin typeface="Times New Roman"/>
                <a:cs typeface="Times New Roman"/>
              </a:rPr>
              <a:t>C99, the </a:t>
            </a:r>
            <a:r>
              <a:rPr sz="3600" spc="-5" dirty="0">
                <a:latin typeface="Times New Roman"/>
                <a:cs typeface="Times New Roman"/>
              </a:rPr>
              <a:t>result </a:t>
            </a:r>
            <a:r>
              <a:rPr sz="3600" dirty="0">
                <a:latin typeface="Times New Roman"/>
                <a:cs typeface="Times New Roman"/>
              </a:rPr>
              <a:t>of a division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always truncated toward zero and the </a:t>
            </a:r>
            <a:r>
              <a:rPr sz="3600" dirty="0">
                <a:latin typeface="Times New Roman"/>
                <a:cs typeface="Times New Roman"/>
              </a:rPr>
              <a:t>value of i % j has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same sign as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13591" y="276217"/>
            <a:ext cx="34175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40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dirty="0"/>
              <a:t>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65067" y="301554"/>
            <a:ext cx="29127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5" dirty="0">
                <a:solidFill>
                  <a:srgbClr val="006FC0"/>
                </a:solidFill>
                <a:latin typeface="Trebuchet MS"/>
                <a:cs typeface="Trebuchet MS"/>
              </a:rPr>
              <a:t>Operators</a:t>
            </a:r>
            <a:endParaRPr sz="4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054" y="5108285"/>
            <a:ext cx="157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Highest: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6414" y="5028275"/>
            <a:ext cx="1894839" cy="12827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-(unary)</a:t>
            </a:r>
            <a:endParaRPr sz="36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630"/>
              </a:spcBef>
            </a:pP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%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15" y="6209375"/>
            <a:ext cx="7882890" cy="332168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090295">
              <a:lnSpc>
                <a:spcPct val="100000"/>
              </a:lnSpc>
              <a:spcBef>
                <a:spcPts val="1330"/>
              </a:spcBef>
            </a:pPr>
            <a:r>
              <a:rPr sz="3600" spc="-10" dirty="0">
                <a:latin typeface="Times New Roman"/>
                <a:cs typeface="Times New Roman"/>
              </a:rPr>
              <a:t>Lowest: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-(binary)</a:t>
            </a:r>
            <a:endParaRPr sz="3600">
              <a:latin typeface="Times New Roman"/>
              <a:cs typeface="Times New Roman"/>
            </a:endParaRPr>
          </a:p>
          <a:p>
            <a:pPr marL="584835" indent="-572770">
              <a:lnSpc>
                <a:spcPct val="100000"/>
              </a:lnSpc>
              <a:spcBef>
                <a:spcPts val="1230"/>
              </a:spcBef>
              <a:buSzPct val="97222"/>
              <a:buFont typeface="Yu Gothic UI"/>
              <a:buChar char="❖"/>
              <a:tabLst>
                <a:tab pos="584835" algn="l"/>
                <a:tab pos="585470" algn="l"/>
              </a:tabLst>
            </a:pPr>
            <a:r>
              <a:rPr sz="3600" spc="-5" dirty="0">
                <a:latin typeface="Times New Roman"/>
                <a:cs typeface="Times New Roman"/>
              </a:rPr>
              <a:t>Examples: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63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(j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k)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630"/>
              </a:spcBef>
            </a:pPr>
            <a:r>
              <a:rPr sz="3600" spc="-5" dirty="0">
                <a:latin typeface="Times New Roman"/>
                <a:cs typeface="Times New Roman"/>
              </a:rPr>
              <a:t>-i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-j is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(-i)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(-j)</a:t>
            </a:r>
            <a:endParaRPr sz="3600">
              <a:latin typeface="Times New Roman"/>
              <a:cs typeface="Times New Roman"/>
            </a:endParaRPr>
          </a:p>
          <a:p>
            <a:pPr marL="1090295">
              <a:lnSpc>
                <a:spcPct val="100000"/>
              </a:lnSpc>
              <a:spcBef>
                <a:spcPts val="635"/>
              </a:spcBef>
            </a:pPr>
            <a:r>
              <a:rPr sz="3600" spc="-5" dirty="0">
                <a:latin typeface="Times New Roman"/>
                <a:cs typeface="Times New Roman"/>
              </a:rPr>
              <a:t>+i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(+i)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(j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49224" y="276217"/>
            <a:ext cx="6703226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Operator</a:t>
            </a:r>
            <a:r>
              <a:rPr lang="en-US" spc="-5" dirty="0" smtClean="0"/>
              <a:t> precedence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78115" y="1240676"/>
            <a:ext cx="18643600" cy="36599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5635" indent="-572770">
              <a:spcBef>
                <a:spcPts val="600"/>
              </a:spcBef>
              <a:buSzPct val="97222"/>
              <a:buFont typeface="Yu Gothic UI"/>
              <a:buChar char="❖"/>
              <a:tabLst>
                <a:tab pos="635635" algn="l"/>
                <a:tab pos="636270" algn="l"/>
              </a:tabLst>
            </a:pPr>
            <a:r>
              <a:rPr lang="en-US" sz="3600" smtClean="0">
                <a:latin typeface="Times New Roman"/>
                <a:cs typeface="Times New Roman"/>
              </a:rPr>
              <a:t>Does </a:t>
            </a:r>
            <a:r>
              <a:rPr lang="en-US" sz="3600" dirty="0" err="1" smtClean="0">
                <a:latin typeface="Times New Roman"/>
                <a:cs typeface="Times New Roman"/>
              </a:rPr>
              <a:t>i+j</a:t>
            </a:r>
            <a:r>
              <a:rPr lang="en-US" sz="3600" dirty="0" smtClean="0">
                <a:latin typeface="Times New Roman"/>
                <a:cs typeface="Times New Roman"/>
              </a:rPr>
              <a:t>*k mean “ add </a:t>
            </a:r>
            <a:r>
              <a:rPr lang="en-US" sz="3600" dirty="0" err="1" smtClean="0">
                <a:latin typeface="Times New Roman"/>
                <a:cs typeface="Times New Roman"/>
              </a:rPr>
              <a:t>i</a:t>
            </a:r>
            <a:r>
              <a:rPr lang="en-US" sz="3600" dirty="0" smtClean="0">
                <a:latin typeface="Times New Roman"/>
                <a:cs typeface="Times New Roman"/>
              </a:rPr>
              <a:t> and </a:t>
            </a:r>
            <a:r>
              <a:rPr lang="en-US" sz="3600" dirty="0" err="1" smtClean="0">
                <a:latin typeface="Times New Roman"/>
                <a:cs typeface="Times New Roman"/>
              </a:rPr>
              <a:t>j,then</a:t>
            </a:r>
            <a:r>
              <a:rPr lang="en-US" sz="3600" dirty="0" smtClean="0">
                <a:latin typeface="Times New Roman"/>
                <a:cs typeface="Times New Roman"/>
              </a:rPr>
              <a:t> multiply the result by k” or “</a:t>
            </a:r>
            <a:r>
              <a:rPr lang="en-US" sz="3600" spc="-10" dirty="0" smtClean="0">
                <a:latin typeface="Times New Roman"/>
                <a:cs typeface="Times New Roman"/>
              </a:rPr>
              <a:t>multiply </a:t>
            </a:r>
            <a:r>
              <a:rPr lang="en-US" sz="3600" dirty="0" smtClean="0">
                <a:latin typeface="Times New Roman"/>
                <a:cs typeface="Times New Roman"/>
              </a:rPr>
              <a:t>j</a:t>
            </a:r>
            <a:r>
              <a:rPr lang="en-US" sz="3600" spc="-10" dirty="0" smtClean="0">
                <a:latin typeface="Times New Roman"/>
                <a:cs typeface="Times New Roman"/>
              </a:rPr>
              <a:t> and</a:t>
            </a:r>
            <a:r>
              <a:rPr lang="en-US" sz="3600" spc="-5" dirty="0" smtClean="0"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latin typeface="Times New Roman"/>
                <a:cs typeface="Times New Roman"/>
              </a:rPr>
              <a:t>k, </a:t>
            </a:r>
            <a:r>
              <a:rPr lang="en-US" sz="3600" spc="-10" dirty="0" smtClean="0">
                <a:latin typeface="Times New Roman"/>
                <a:cs typeface="Times New Roman"/>
              </a:rPr>
              <a:t>then add </a:t>
            </a:r>
            <a:r>
              <a:rPr lang="en-US" sz="3600" spc="-5" dirty="0" err="1" smtClean="0">
                <a:latin typeface="Times New Roman"/>
                <a:cs typeface="Times New Roman"/>
              </a:rPr>
              <a:t>i</a:t>
            </a:r>
            <a:r>
              <a:rPr lang="en-US" sz="3600" spc="-5" dirty="0" smtClean="0">
                <a:latin typeface="Times New Roman"/>
                <a:cs typeface="Times New Roman"/>
              </a:rPr>
              <a:t>”?</a:t>
            </a:r>
          </a:p>
          <a:p>
            <a:pPr marL="635635" indent="-572770">
              <a:lnSpc>
                <a:spcPct val="100000"/>
              </a:lnSpc>
              <a:spcBef>
                <a:spcPts val="370"/>
              </a:spcBef>
              <a:buSzPct val="97222"/>
              <a:buFont typeface="Yu Gothic UI"/>
              <a:buChar char="❖"/>
              <a:tabLst>
                <a:tab pos="635635" algn="l"/>
                <a:tab pos="636270" algn="l"/>
              </a:tabLst>
            </a:pPr>
            <a:r>
              <a:rPr sz="3600" spc="-5" dirty="0" smtClean="0">
                <a:latin typeface="Times New Roman"/>
                <a:cs typeface="Times New Roman"/>
              </a:rPr>
              <a:t>One</a:t>
            </a:r>
            <a:r>
              <a:rPr sz="3600" spc="-10" dirty="0" smtClean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solution 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this </a:t>
            </a:r>
            <a:r>
              <a:rPr sz="3600" dirty="0">
                <a:latin typeface="Times New Roman"/>
                <a:cs typeface="Times New Roman"/>
              </a:rPr>
              <a:t>problem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add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parentheses, </a:t>
            </a:r>
            <a:r>
              <a:rPr sz="3600" spc="-5" dirty="0">
                <a:latin typeface="Times New Roman"/>
                <a:cs typeface="Times New Roman"/>
              </a:rPr>
              <a:t>writing</a:t>
            </a:r>
            <a:r>
              <a:rPr sz="3600" spc="-10" dirty="0">
                <a:latin typeface="Times New Roman"/>
                <a:cs typeface="Times New Roman"/>
              </a:rPr>
              <a:t> either </a:t>
            </a:r>
            <a:r>
              <a:rPr sz="3600" spc="-5" dirty="0">
                <a:latin typeface="Times New Roman"/>
                <a:cs typeface="Times New Roman"/>
              </a:rPr>
              <a:t>(i</a:t>
            </a:r>
            <a:r>
              <a:rPr sz="3600" dirty="0">
                <a:latin typeface="Times New Roman"/>
                <a:cs typeface="Times New Roman"/>
              </a:rPr>
              <a:t> +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j)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 or i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(j </a:t>
            </a:r>
            <a:r>
              <a:rPr sz="3600" dirty="0">
                <a:latin typeface="Times New Roman"/>
                <a:cs typeface="Times New Roman"/>
              </a:rPr>
              <a:t>* k).</a:t>
            </a:r>
          </a:p>
          <a:p>
            <a:pPr marL="635635" indent="-572770">
              <a:lnSpc>
                <a:spcPct val="100000"/>
              </a:lnSpc>
              <a:spcBef>
                <a:spcPts val="630"/>
              </a:spcBef>
              <a:buSzPct val="97222"/>
              <a:buFont typeface="Yu Gothic UI"/>
              <a:buChar char="❖"/>
              <a:tabLst>
                <a:tab pos="635635" algn="l"/>
                <a:tab pos="636270" algn="l"/>
              </a:tabLst>
            </a:pPr>
            <a:r>
              <a:rPr sz="3600" spc="-5" dirty="0">
                <a:latin typeface="Times New Roman"/>
                <a:cs typeface="Times New Roman"/>
              </a:rPr>
              <a:t>If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parentheses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omitted,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uses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operator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precedence </a:t>
            </a:r>
            <a:r>
              <a:rPr sz="3600" b="1" i="1" spc="-5" dirty="0">
                <a:latin typeface="Times New Roman"/>
                <a:cs typeface="Times New Roman"/>
              </a:rPr>
              <a:t>rules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to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determine </a:t>
            </a:r>
            <a:r>
              <a:rPr sz="3600" b="1" i="1" spc="-10" dirty="0">
                <a:latin typeface="Times New Roman"/>
                <a:cs typeface="Times New Roman"/>
              </a:rPr>
              <a:t>the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meaning </a:t>
            </a:r>
            <a:r>
              <a:rPr sz="3600" b="1" i="1" dirty="0">
                <a:latin typeface="Times New Roman"/>
                <a:cs typeface="Times New Roman"/>
              </a:rPr>
              <a:t>of</a:t>
            </a:r>
            <a:r>
              <a:rPr sz="3600" b="1" i="1" spc="-5" dirty="0">
                <a:latin typeface="Times New Roman"/>
                <a:cs typeface="Times New Roman"/>
              </a:rPr>
              <a:t> the</a:t>
            </a:r>
            <a:endParaRPr sz="3600" dirty="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30"/>
              </a:spcBef>
            </a:pPr>
            <a:r>
              <a:rPr sz="3600" spc="-5" dirty="0">
                <a:latin typeface="Times New Roman"/>
                <a:cs typeface="Times New Roman"/>
              </a:rPr>
              <a:t>expression.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636270" indent="-586105">
              <a:lnSpc>
                <a:spcPct val="100000"/>
              </a:lnSpc>
              <a:buSzPct val="97222"/>
              <a:buFont typeface="Yu Gothic UI"/>
              <a:buChar char="❖"/>
              <a:tabLst>
                <a:tab pos="636270" algn="l"/>
                <a:tab pos="63690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arithmetic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following relative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precedence: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99050" y="301554"/>
            <a:ext cx="80772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Operator</a:t>
            </a:r>
            <a:r>
              <a:rPr lang="en-US" spc="-5" dirty="0" smtClean="0"/>
              <a:t> and Associativity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43801" y="852079"/>
            <a:ext cx="17602200" cy="789639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  <a:buFont typeface="Yu Gothic UI"/>
              <a:buChar char="❖"/>
            </a:pPr>
            <a:endParaRPr lang="en-US" sz="37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Yu Gothic UI"/>
              <a:buChar char="❖"/>
            </a:pPr>
            <a:endParaRPr lang="en-US"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Yu Gothic UI"/>
              <a:buChar char="❖"/>
            </a:pPr>
            <a:r>
              <a:rPr lang="en-US" sz="3700" dirty="0" smtClean="0">
                <a:latin typeface="Times New Roman"/>
                <a:cs typeface="Times New Roman"/>
              </a:rPr>
              <a:t>  Associativity Comes into play when an expression contain two or more operators with    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700" dirty="0">
                <a:latin typeface="Times New Roman"/>
                <a:cs typeface="Times New Roman"/>
              </a:rPr>
              <a:t> </a:t>
            </a:r>
            <a:r>
              <a:rPr lang="en-US" sz="3700" dirty="0" smtClean="0">
                <a:latin typeface="Times New Roman"/>
                <a:cs typeface="Times New Roman"/>
              </a:rPr>
              <a:t>      equal precedence.</a:t>
            </a:r>
            <a:endParaRPr sz="3700" dirty="0">
              <a:latin typeface="Times New Roman"/>
              <a:cs typeface="Times New Roman"/>
            </a:endParaRPr>
          </a:p>
          <a:p>
            <a:pPr marL="869950" lvl="1" indent="-573405">
              <a:lnSpc>
                <a:spcPts val="4305"/>
              </a:lnSpc>
              <a:buSzPct val="97222"/>
              <a:buFont typeface="Yu Gothic UI"/>
              <a:buChar char="❖"/>
              <a:tabLst>
                <a:tab pos="869950" algn="l"/>
                <a:tab pos="870585" algn="l"/>
              </a:tabLst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said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left </a:t>
            </a:r>
            <a:r>
              <a:rPr sz="3600" b="1" i="1" dirty="0">
                <a:latin typeface="Times New Roman"/>
                <a:cs typeface="Times New Roman"/>
              </a:rPr>
              <a:t>associative</a:t>
            </a:r>
            <a:r>
              <a:rPr sz="3600" b="1" i="1" spc="-5" dirty="0">
                <a:latin typeface="Times New Roman"/>
                <a:cs typeface="Times New Roman"/>
              </a:rPr>
              <a:t> if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it</a:t>
            </a:r>
            <a:r>
              <a:rPr sz="3600" b="1" i="1" spc="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groups</a:t>
            </a:r>
            <a:r>
              <a:rPr sz="3600" spc="-5" dirty="0">
                <a:latin typeface="Times New Roman"/>
                <a:cs typeface="Times New Roman"/>
              </a:rPr>
              <a:t> from </a:t>
            </a:r>
            <a:r>
              <a:rPr sz="3600" spc="-10" dirty="0">
                <a:latin typeface="Times New Roman"/>
                <a:cs typeface="Times New Roman"/>
              </a:rPr>
              <a:t>left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right.</a:t>
            </a:r>
          </a:p>
          <a:p>
            <a:pPr marL="870585" lvl="1" indent="-586105">
              <a:lnSpc>
                <a:spcPts val="4305"/>
              </a:lnSpc>
              <a:buSzPct val="97222"/>
              <a:buFont typeface="Yu Gothic UI"/>
              <a:buChar char="❖"/>
              <a:tabLst>
                <a:tab pos="870585" algn="l"/>
                <a:tab pos="871219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 </a:t>
            </a:r>
            <a:r>
              <a:rPr sz="3600" spc="-10" dirty="0">
                <a:latin typeface="Times New Roman"/>
                <a:cs typeface="Times New Roman"/>
              </a:rPr>
              <a:t>arithmetic </a:t>
            </a:r>
            <a:r>
              <a:rPr sz="3600" dirty="0">
                <a:latin typeface="Times New Roman"/>
                <a:cs typeface="Times New Roman"/>
              </a:rPr>
              <a:t>operators </a:t>
            </a:r>
            <a:r>
              <a:rPr sz="3600" spc="-5" dirty="0">
                <a:latin typeface="Times New Roman"/>
                <a:cs typeface="Times New Roman"/>
              </a:rPr>
              <a:t>(*,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/,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%,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+,</a:t>
            </a:r>
            <a:r>
              <a:rPr sz="3600" spc="-10" dirty="0">
                <a:latin typeface="Times New Roman"/>
                <a:cs typeface="Times New Roman"/>
              </a:rPr>
              <a:t> and </a:t>
            </a:r>
            <a:r>
              <a:rPr sz="3600" spc="-5" dirty="0">
                <a:latin typeface="Times New Roman"/>
                <a:cs typeface="Times New Roman"/>
              </a:rPr>
              <a:t>-)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all left associative, </a:t>
            </a:r>
            <a:r>
              <a:rPr sz="3600" spc="-5" dirty="0">
                <a:latin typeface="Times New Roman"/>
                <a:cs typeface="Times New Roman"/>
              </a:rPr>
              <a:t>so</a:t>
            </a:r>
            <a:endParaRPr sz="3600" dirty="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2130"/>
              </a:spcBef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(i 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5" dirty="0">
                <a:latin typeface="Times New Roman"/>
                <a:cs typeface="Times New Roman"/>
              </a:rPr>
              <a:t> j)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37541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(i </a:t>
            </a:r>
            <a:r>
              <a:rPr sz="3600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 j)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/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</a:t>
            </a:r>
          </a:p>
          <a:p>
            <a:pPr marL="869950" lvl="1" indent="-573405">
              <a:lnSpc>
                <a:spcPct val="100000"/>
              </a:lnSpc>
              <a:spcBef>
                <a:spcPts val="2130"/>
              </a:spcBef>
              <a:buSzPct val="97222"/>
              <a:buFont typeface="Yu Gothic UI"/>
              <a:buChar char="❖"/>
              <a:tabLst>
                <a:tab pos="869950" algn="l"/>
                <a:tab pos="870585" algn="l"/>
              </a:tabLst>
            </a:pPr>
            <a:r>
              <a:rPr sz="3600" spc="-5" dirty="0">
                <a:latin typeface="Times New Roman"/>
                <a:cs typeface="Times New Roman"/>
              </a:rPr>
              <a:t>An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operator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right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associative</a:t>
            </a:r>
            <a:r>
              <a:rPr sz="3600" b="1" i="1" spc="-5" dirty="0">
                <a:latin typeface="Times New Roman"/>
                <a:cs typeface="Times New Roman"/>
              </a:rPr>
              <a:t> if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it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groups</a:t>
            </a:r>
            <a:r>
              <a:rPr sz="3600" b="1" i="1" spc="-5" dirty="0">
                <a:latin typeface="Times New Roman"/>
                <a:cs typeface="Times New Roman"/>
              </a:rPr>
              <a:t> from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right 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left.</a:t>
            </a:r>
            <a:endParaRPr sz="3600" dirty="0">
              <a:latin typeface="Times New Roman"/>
              <a:cs typeface="Times New Roman"/>
            </a:endParaRPr>
          </a:p>
          <a:p>
            <a:pPr marL="869950" lvl="1" indent="-573405">
              <a:lnSpc>
                <a:spcPct val="100000"/>
              </a:lnSpc>
              <a:spcBef>
                <a:spcPts val="2135"/>
              </a:spcBef>
              <a:buSzPct val="97222"/>
              <a:buFont typeface="Yu Gothic UI"/>
              <a:buChar char="❖"/>
              <a:tabLst>
                <a:tab pos="869950" algn="l"/>
                <a:tab pos="870585" algn="l"/>
              </a:tabLst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unary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arithmetic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5" dirty="0">
                <a:latin typeface="Times New Roman"/>
                <a:cs typeface="Times New Roman"/>
              </a:rPr>
              <a:t> (+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-)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</a:t>
            </a:r>
            <a:r>
              <a:rPr sz="3600" spc="-5" dirty="0">
                <a:latin typeface="Times New Roman"/>
                <a:cs typeface="Times New Roman"/>
              </a:rPr>
              <a:t> right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associative,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</a:t>
            </a:r>
            <a:endParaRPr sz="3600" dirty="0">
              <a:latin typeface="Times New Roman"/>
              <a:cs typeface="Times New Roman"/>
            </a:endParaRPr>
          </a:p>
          <a:p>
            <a:pPr marL="1375410">
              <a:lnSpc>
                <a:spcPct val="100000"/>
              </a:lnSpc>
              <a:spcBef>
                <a:spcPts val="2125"/>
              </a:spcBef>
            </a:pP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+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equivalent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-(+i)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99515" y="276217"/>
            <a:ext cx="60096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Relational</a:t>
            </a:r>
            <a:r>
              <a:rPr spc="-9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/>
          <p:nvPr/>
        </p:nvSpPr>
        <p:spPr>
          <a:xfrm>
            <a:off x="8137953" y="3497491"/>
            <a:ext cx="11064240" cy="6332220"/>
          </a:xfrm>
          <a:custGeom>
            <a:avLst/>
            <a:gdLst/>
            <a:ahLst/>
            <a:cxnLst/>
            <a:rect l="l" t="t" r="r" b="b"/>
            <a:pathLst>
              <a:path w="11064240" h="6332220">
                <a:moveTo>
                  <a:pt x="0" y="6332059"/>
                </a:moveTo>
                <a:lnTo>
                  <a:pt x="11063958" y="6332059"/>
                </a:lnTo>
                <a:lnTo>
                  <a:pt x="11063958" y="0"/>
                </a:lnTo>
                <a:lnTo>
                  <a:pt x="0" y="0"/>
                </a:lnTo>
                <a:lnTo>
                  <a:pt x="0" y="63320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2289" y="1208195"/>
            <a:ext cx="16119475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Relational</a:t>
            </a:r>
            <a:r>
              <a:rPr sz="3600" b="1" spc="-10" dirty="0">
                <a:latin typeface="Times New Roman"/>
                <a:cs typeface="Times New Roman"/>
              </a:rPr>
              <a:t> expressions</a:t>
            </a:r>
            <a:r>
              <a:rPr sz="3600" b="1" spc="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evaluate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integer </a:t>
            </a:r>
            <a:r>
              <a:rPr sz="3600" dirty="0">
                <a:latin typeface="Times New Roman"/>
                <a:cs typeface="Times New Roman"/>
              </a:rPr>
              <a:t>values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" dirty="0">
                <a:latin typeface="Times New Roman"/>
                <a:cs typeface="Times New Roman"/>
              </a:rPr>
              <a:t> (true)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 (false).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these </a:t>
            </a:r>
            <a:r>
              <a:rPr sz="3600" dirty="0">
                <a:latin typeface="Times New Roman"/>
                <a:cs typeface="Times New Roman"/>
              </a:rPr>
              <a:t>operators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are called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binary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operators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because </a:t>
            </a:r>
            <a:r>
              <a:rPr sz="3600" spc="-10" dirty="0">
                <a:latin typeface="Times New Roman"/>
                <a:cs typeface="Times New Roman"/>
              </a:rPr>
              <a:t>they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take two expressions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b="1" dirty="0">
                <a:latin typeface="Times New Roman"/>
                <a:cs typeface="Times New Roman"/>
              </a:rPr>
              <a:t>operands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884" y="4136560"/>
            <a:ext cx="5458460" cy="36302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&lt;</a:t>
            </a:r>
            <a:r>
              <a:rPr sz="3600" b="1" spc="-3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les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than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&gt;</a:t>
            </a:r>
            <a:r>
              <a:rPr sz="3600" b="1" spc="-3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greater than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801370" algn="l"/>
              </a:tabLst>
            </a:pP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&lt;=	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less</a:t>
            </a:r>
            <a:r>
              <a:rPr sz="36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than</a:t>
            </a:r>
            <a:r>
              <a:rPr sz="36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or</a:t>
            </a:r>
            <a:r>
              <a:rPr sz="36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equal</a:t>
            </a:r>
            <a:r>
              <a:rPr sz="36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801370" algn="l"/>
              </a:tabLst>
            </a:pP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&gt;=	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greater</a:t>
            </a:r>
            <a:r>
              <a:rPr sz="36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than</a:t>
            </a:r>
            <a:r>
              <a:rPr sz="36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or</a:t>
            </a:r>
            <a:r>
              <a:rPr sz="36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equal</a:t>
            </a:r>
            <a:r>
              <a:rPr sz="36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801370" algn="l"/>
              </a:tabLst>
            </a:pP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==	is</a:t>
            </a:r>
            <a:r>
              <a:rPr sz="3600" b="1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equal</a:t>
            </a:r>
            <a:r>
              <a:rPr sz="3600" b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801370" algn="l"/>
              </a:tabLst>
            </a:pP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!=	</a:t>
            </a: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is</a:t>
            </a:r>
            <a:r>
              <a:rPr sz="36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not</a:t>
            </a:r>
            <a:r>
              <a:rPr sz="36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equal</a:t>
            </a:r>
            <a:r>
              <a:rPr sz="36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3169" y="3584364"/>
            <a:ext cx="7210425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Example:</a:t>
            </a:r>
            <a:r>
              <a:rPr sz="3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3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1,</a:t>
            </a:r>
            <a:r>
              <a:rPr sz="3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3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2,</a:t>
            </a:r>
            <a:r>
              <a:rPr sz="3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sz="3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56230" algn="l"/>
                <a:tab pos="5041900" algn="l"/>
              </a:tabLst>
            </a:pP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Expressio</a:t>
            </a: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n	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Valu</a:t>
            </a: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e	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Expression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7031" y="4795778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Value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654576" y="5574886"/>
          <a:ext cx="9054463" cy="4100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470"/>
                <a:gridCol w="2064384"/>
                <a:gridCol w="3549650"/>
                <a:gridCol w="1203959"/>
              </a:tblGrid>
              <a:tr h="694056">
                <a:tc>
                  <a:txBody>
                    <a:bodyPr/>
                    <a:lstStyle/>
                    <a:p>
                      <a:pPr marL="31750">
                        <a:lnSpc>
                          <a:spcPts val="3929"/>
                        </a:lnSpc>
                        <a:tabLst>
                          <a:tab pos="456565" algn="l"/>
                          <a:tab pos="913765" algn="l"/>
                        </a:tabLst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	&lt;	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1840" algn="r">
                        <a:lnSpc>
                          <a:spcPts val="3929"/>
                        </a:lnSpc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9460">
                        <a:lnSpc>
                          <a:spcPts val="3929"/>
                        </a:lnSpc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600" b="1" spc="-3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6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sz="36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929"/>
                        </a:lnSpc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222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600" b="1" spc="-3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3600" b="1" spc="-4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R="75184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7594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600" b="1" spc="-3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6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36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</a:tr>
              <a:tr h="919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b="1" spc="-4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3600" b="1" spc="-4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 marR="777875" algn="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 marL="75946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spc="-3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3600" b="1" spc="-3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/>
                </a:tc>
              </a:tr>
              <a:tr h="8749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spc="-3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3600" b="1" spc="-3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R="777875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7594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6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600" b="1" spc="-3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6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36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/>
                </a:tc>
              </a:tr>
              <a:tr h="690294">
                <a:tc>
                  <a:txBody>
                    <a:bodyPr/>
                    <a:lstStyle/>
                    <a:p>
                      <a:pPr marL="31750">
                        <a:lnSpc>
                          <a:spcPts val="4280"/>
                        </a:lnSpc>
                        <a:spcBef>
                          <a:spcPts val="105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600" b="1" spc="-3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sz="3600" b="1" spc="-4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777875" algn="r">
                        <a:lnSpc>
                          <a:spcPts val="4280"/>
                        </a:lnSpc>
                        <a:spcBef>
                          <a:spcPts val="1055"/>
                        </a:spcBef>
                      </a:pPr>
                      <a:r>
                        <a:rPr sz="36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1726</Words>
  <Application>Microsoft Office PowerPoint</Application>
  <PresentationFormat>Custom</PresentationFormat>
  <Paragraphs>320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Introduction</vt:lpstr>
      <vt:lpstr>Introduction</vt:lpstr>
      <vt:lpstr>Arithmetic Operators</vt:lpstr>
      <vt:lpstr>Unary and Binary Arithmetic Operators</vt:lpstr>
      <vt:lpstr>The / and %</vt:lpstr>
      <vt:lpstr>Operator precedence</vt:lpstr>
      <vt:lpstr>Operator and Associativity</vt:lpstr>
      <vt:lpstr>Relational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Assignment Operator</vt:lpstr>
      <vt:lpstr>Assignment Operator</vt:lpstr>
      <vt:lpstr>Assignment Operator</vt:lpstr>
      <vt:lpstr>Assignment Operator</vt:lpstr>
      <vt:lpstr>Assignment Operator</vt:lpstr>
      <vt:lpstr>Assignment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2023-06-12T04:23:20Z</dcterms:created>
  <dcterms:modified xsi:type="dcterms:W3CDTF">2023-06-12T05:38:39Z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