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jHc1Fpe1sg+adjh3t442utBeGp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txBox="1"/>
          <p:nvPr>
            <p:ph type="ctrTitle"/>
          </p:nvPr>
        </p:nvSpPr>
        <p:spPr>
          <a:xfrm>
            <a:off x="1113810" y="3023754"/>
            <a:ext cx="4900144" cy="273696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Types of Errors </a:t>
            </a:r>
            <a:endParaRPr/>
          </a:p>
        </p:txBody>
      </p:sp>
      <p:grpSp>
        <p:nvGrpSpPr>
          <p:cNvPr id="86" name="Google Shape;86;p1"/>
          <p:cNvGrpSpPr/>
          <p:nvPr/>
        </p:nvGrpSpPr>
        <p:grpSpPr>
          <a:xfrm>
            <a:off x="0" y="3048031"/>
            <a:ext cx="731521" cy="673460"/>
            <a:chOff x="3940602" y="308034"/>
            <a:chExt cx="2116791" cy="3428999"/>
          </a:xfrm>
        </p:grpSpPr>
        <p:sp>
          <p:nvSpPr>
            <p:cNvPr id="87" name="Google Shape;87;p1"/>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0" name="Google Shape;90;p1"/>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a:off x="6858000" y="257770"/>
            <a:ext cx="4837176" cy="2979964"/>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a:off x="6858000" y="3462252"/>
            <a:ext cx="4837176" cy="2979964"/>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diagram of error&#10;&#10;Description automatically generated with low confidence" id="93" name="Google Shape;93;p1"/>
          <p:cNvPicPr preferRelativeResize="0"/>
          <p:nvPr/>
        </p:nvPicPr>
        <p:blipFill rotWithShape="1">
          <a:blip r:embed="rId3">
            <a:alphaModFix/>
          </a:blip>
          <a:srcRect b="476" l="0" r="-1" t="580"/>
          <a:stretch/>
        </p:blipFill>
        <p:spPr>
          <a:xfrm>
            <a:off x="5908432" y="1347742"/>
            <a:ext cx="5786744" cy="4227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5"/>
                                        </p:tgtEl>
                                        <p:attrNameLst>
                                          <p:attrName>style.visibility</p:attrName>
                                        </p:attrNameLst>
                                      </p:cBhvr>
                                      <p:to>
                                        <p:strVal val="visible"/>
                                      </p:to>
                                    </p:set>
                                    <p:animEffect filter="fade" transition="in">
                                      <p:cBhvr>
                                        <p:cTn dur="7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txBox="1"/>
          <p:nvPr>
            <p:ph type="title"/>
          </p:nvPr>
        </p:nvSpPr>
        <p:spPr>
          <a:xfrm>
            <a:off x="838200" y="448721"/>
            <a:ext cx="4707671" cy="12256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800"/>
              <a:buFont typeface="Calibri"/>
              <a:buNone/>
            </a:pPr>
            <a:r>
              <a:rPr lang="en-US" sz="3800">
                <a:solidFill>
                  <a:schemeClr val="lt1"/>
                </a:solidFill>
              </a:rPr>
              <a:t>Syntax Errors </a:t>
            </a:r>
            <a:endParaRPr/>
          </a:p>
        </p:txBody>
      </p:sp>
      <p:cxnSp>
        <p:nvCxnSpPr>
          <p:cNvPr id="100" name="Google Shape;100;p2"/>
          <p:cNvCxnSpPr/>
          <p:nvPr/>
        </p:nvCxnSpPr>
        <p:spPr>
          <a:xfrm rot="10800000">
            <a:off x="831873" y="1749756"/>
            <a:ext cx="4718304" cy="0"/>
          </a:xfrm>
          <a:prstGeom prst="straightConnector1">
            <a:avLst/>
          </a:prstGeom>
          <a:noFill/>
          <a:ln cap="flat" cmpd="sng" w="12700">
            <a:solidFill>
              <a:schemeClr val="accent2"/>
            </a:solidFill>
            <a:prstDash val="solid"/>
            <a:miter lim="800000"/>
            <a:headEnd len="sm" w="sm" type="none"/>
            <a:tailEnd len="sm" w="sm" type="none"/>
          </a:ln>
        </p:spPr>
      </p:cxnSp>
      <p:sp>
        <p:nvSpPr>
          <p:cNvPr id="101" name="Google Shape;101;p2"/>
          <p:cNvSpPr txBox="1"/>
          <p:nvPr>
            <p:ph idx="1" type="body"/>
          </p:nvPr>
        </p:nvSpPr>
        <p:spPr>
          <a:xfrm>
            <a:off x="897769" y="1909192"/>
            <a:ext cx="4586513" cy="36477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400"/>
              <a:buChar char="•"/>
            </a:pPr>
            <a:r>
              <a:rPr lang="en-US" sz="1400">
                <a:solidFill>
                  <a:schemeClr val="lt1"/>
                </a:solidFill>
              </a:rPr>
              <a:t>Syntax errors: Errors that occur when you violate the rules of writing C/C++</a:t>
            </a:r>
            <a:endParaRPr/>
          </a:p>
          <a:p>
            <a:pPr indent="-228600" lvl="0" marL="228600" rtl="0" algn="l">
              <a:lnSpc>
                <a:spcPct val="90000"/>
              </a:lnSpc>
              <a:spcBef>
                <a:spcPts val="1000"/>
              </a:spcBef>
              <a:spcAft>
                <a:spcPts val="0"/>
              </a:spcAft>
              <a:buClr>
                <a:schemeClr val="lt1"/>
              </a:buClr>
              <a:buSzPts val="1400"/>
              <a:buChar char="•"/>
            </a:pPr>
            <a:r>
              <a:rPr lang="en-US" sz="1400">
                <a:solidFill>
                  <a:schemeClr val="lt1"/>
                </a:solidFill>
              </a:rPr>
              <a:t>syntax are known as syntax errors. </a:t>
            </a:r>
            <a:endParaRPr/>
          </a:p>
          <a:p>
            <a:pPr indent="-228600" lvl="0" marL="228600" rtl="0" algn="l">
              <a:lnSpc>
                <a:spcPct val="90000"/>
              </a:lnSpc>
              <a:spcBef>
                <a:spcPts val="1000"/>
              </a:spcBef>
              <a:spcAft>
                <a:spcPts val="0"/>
              </a:spcAft>
              <a:buClr>
                <a:schemeClr val="lt1"/>
              </a:buClr>
              <a:buSzPts val="1400"/>
              <a:buChar char="•"/>
            </a:pPr>
            <a:r>
              <a:rPr lang="en-US" sz="1400">
                <a:solidFill>
                  <a:schemeClr val="lt1"/>
                </a:solidFill>
              </a:rPr>
              <a:t>This compiler error indicates something that must be fixed before the code can be compiled. All these errors are detected by</a:t>
            </a:r>
            <a:endParaRPr/>
          </a:p>
          <a:p>
            <a:pPr indent="-228600" lvl="0" marL="228600" rtl="0" algn="l">
              <a:lnSpc>
                <a:spcPct val="90000"/>
              </a:lnSpc>
              <a:spcBef>
                <a:spcPts val="1000"/>
              </a:spcBef>
              <a:spcAft>
                <a:spcPts val="0"/>
              </a:spcAft>
              <a:buClr>
                <a:schemeClr val="lt1"/>
              </a:buClr>
              <a:buSzPts val="1400"/>
              <a:buChar char="•"/>
            </a:pPr>
            <a:r>
              <a:rPr lang="en-US" sz="1400">
                <a:solidFill>
                  <a:schemeClr val="lt1"/>
                </a:solidFill>
              </a:rPr>
              <a:t>compiler and thus are known as compile-time errors.</a:t>
            </a:r>
            <a:endParaRPr/>
          </a:p>
          <a:p>
            <a:pPr indent="-228600" lvl="0" marL="228600" rtl="0" algn="l">
              <a:lnSpc>
                <a:spcPct val="90000"/>
              </a:lnSpc>
              <a:spcBef>
                <a:spcPts val="1000"/>
              </a:spcBef>
              <a:spcAft>
                <a:spcPts val="0"/>
              </a:spcAft>
              <a:buClr>
                <a:schemeClr val="lt1"/>
              </a:buClr>
              <a:buSzPts val="1400"/>
              <a:buChar char="•"/>
            </a:pPr>
            <a:r>
              <a:rPr lang="en-US" sz="1400">
                <a:solidFill>
                  <a:schemeClr val="lt1"/>
                </a:solidFill>
              </a:rPr>
              <a:t>Most frequent syntax errors are:</a:t>
            </a:r>
            <a:endParaRPr/>
          </a:p>
          <a:p>
            <a:pPr indent="-228600" lvl="0" marL="228600" rtl="0" algn="l">
              <a:lnSpc>
                <a:spcPct val="90000"/>
              </a:lnSpc>
              <a:spcBef>
                <a:spcPts val="1000"/>
              </a:spcBef>
              <a:spcAft>
                <a:spcPts val="0"/>
              </a:spcAft>
              <a:buClr>
                <a:schemeClr val="lt1"/>
              </a:buClr>
              <a:buSzPts val="1400"/>
              <a:buChar char="•"/>
            </a:pPr>
            <a:r>
              <a:rPr lang="en-US" sz="1400">
                <a:solidFill>
                  <a:schemeClr val="lt1"/>
                </a:solidFill>
              </a:rPr>
              <a:t> Missing Parenthesis (})</a:t>
            </a:r>
            <a:endParaRPr/>
          </a:p>
          <a:p>
            <a:pPr indent="-228600" lvl="0" marL="228600" rtl="0" algn="l">
              <a:lnSpc>
                <a:spcPct val="90000"/>
              </a:lnSpc>
              <a:spcBef>
                <a:spcPts val="1000"/>
              </a:spcBef>
              <a:spcAft>
                <a:spcPts val="0"/>
              </a:spcAft>
              <a:buClr>
                <a:schemeClr val="lt1"/>
              </a:buClr>
              <a:buSzPts val="1400"/>
              <a:buChar char="•"/>
            </a:pPr>
            <a:r>
              <a:rPr lang="en-US" sz="1400">
                <a:solidFill>
                  <a:schemeClr val="lt1"/>
                </a:solidFill>
              </a:rPr>
              <a:t> Printing the value of variable without declaring it</a:t>
            </a:r>
            <a:endParaRPr/>
          </a:p>
          <a:p>
            <a:pPr indent="-228600" lvl="0" marL="228600" rtl="0" algn="l">
              <a:lnSpc>
                <a:spcPct val="90000"/>
              </a:lnSpc>
              <a:spcBef>
                <a:spcPts val="1000"/>
              </a:spcBef>
              <a:spcAft>
                <a:spcPts val="0"/>
              </a:spcAft>
              <a:buClr>
                <a:schemeClr val="lt1"/>
              </a:buClr>
              <a:buSzPts val="1400"/>
              <a:buChar char="•"/>
            </a:pPr>
            <a:r>
              <a:rPr lang="en-US" sz="1400">
                <a:solidFill>
                  <a:schemeClr val="lt1"/>
                </a:solidFill>
              </a:rPr>
              <a:t> Missing semicolon like this</a:t>
            </a:r>
            <a:endParaRPr sz="1400">
              <a:solidFill>
                <a:schemeClr val="lt1"/>
              </a:solidFill>
            </a:endParaRPr>
          </a:p>
        </p:txBody>
      </p:sp>
      <p:cxnSp>
        <p:nvCxnSpPr>
          <p:cNvPr id="102" name="Google Shape;102;p2"/>
          <p:cNvCxnSpPr/>
          <p:nvPr/>
        </p:nvCxnSpPr>
        <p:spPr>
          <a:xfrm rot="10800000">
            <a:off x="834027" y="5707672"/>
            <a:ext cx="4713997" cy="0"/>
          </a:xfrm>
          <a:prstGeom prst="straightConnector1">
            <a:avLst/>
          </a:prstGeom>
          <a:noFill/>
          <a:ln cap="flat" cmpd="sng" w="12700">
            <a:solidFill>
              <a:schemeClr val="accent2"/>
            </a:solidFill>
            <a:prstDash val="solid"/>
            <a:miter lim="800000"/>
            <a:headEnd len="sm" w="sm" type="none"/>
            <a:tailEnd len="sm" w="sm" type="none"/>
          </a:ln>
        </p:spPr>
      </p:cxnSp>
      <p:pic>
        <p:nvPicPr>
          <p:cNvPr descr="Computer script on a screen" id="103" name="Google Shape;103;p2"/>
          <p:cNvPicPr preferRelativeResize="0"/>
          <p:nvPr/>
        </p:nvPicPr>
        <p:blipFill rotWithShape="1">
          <a:blip r:embed="rId3">
            <a:alphaModFix/>
          </a:blip>
          <a:srcRect b="-1" l="2537" r="42309" t="0"/>
          <a:stretch/>
        </p:blipFill>
        <p:spPr>
          <a:xfrm>
            <a:off x="6525453" y="10"/>
            <a:ext cx="5666547" cy="68579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838200" y="365125"/>
            <a:ext cx="10515600" cy="7703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Syntax Errors-Example </a:t>
            </a:r>
            <a:endParaRPr/>
          </a:p>
        </p:txBody>
      </p:sp>
      <p:sp>
        <p:nvSpPr>
          <p:cNvPr id="109" name="Google Shape;109;p3"/>
          <p:cNvSpPr txBox="1"/>
          <p:nvPr>
            <p:ph idx="1" type="body"/>
          </p:nvPr>
        </p:nvSpPr>
        <p:spPr>
          <a:xfrm>
            <a:off x="602226" y="1135463"/>
            <a:ext cx="10515600" cy="5357411"/>
          </a:xfrm>
          <a:prstGeom prst="rect">
            <a:avLst/>
          </a:prstGeom>
          <a:noFill/>
          <a:ln>
            <a:noFill/>
          </a:ln>
        </p:spPr>
        <p:txBody>
          <a:bodyPr anchorCtr="0" anchor="t" bIns="45700" lIns="91425" spcFirstLastPara="1" rIns="91425" wrap="square" tIns="45700">
            <a:normAutofit/>
          </a:bodyPr>
          <a:lstStyle/>
          <a:p>
            <a:pPr indent="-66675" lvl="0" marL="66675" marR="4117975" rtl="0" algn="l">
              <a:lnSpc>
                <a:spcPct val="9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#include&lt;stdio.h&gt; void main()</a:t>
            </a:r>
            <a:endParaRPr b="1" sz="2400">
              <a:latin typeface="Times New Roman"/>
              <a:ea typeface="Times New Roman"/>
              <a:cs typeface="Times New Roman"/>
              <a:sym typeface="Times New Roman"/>
            </a:endParaRPr>
          </a:p>
          <a:p>
            <a:pPr indent="-152400" lvl="0" marL="219075" marR="4340225"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		int x = 10; int y = 15;</a:t>
            </a:r>
            <a:endParaRPr b="1" sz="2400">
              <a:latin typeface="Times New Roman"/>
              <a:ea typeface="Times New Roman"/>
              <a:cs typeface="Times New Roman"/>
              <a:sym typeface="Times New Roman"/>
            </a:endParaRPr>
          </a:p>
          <a:p>
            <a:pPr indent="-219075" lvl="0" marL="219075"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printf("%d", (x, y)) // semicolon missed</a:t>
            </a:r>
            <a:endParaRPr b="1" sz="2400">
              <a:latin typeface="Times New Roman"/>
              <a:ea typeface="Times New Roman"/>
              <a:cs typeface="Times New Roman"/>
              <a:sym typeface="Times New Roman"/>
            </a:endParaRPr>
          </a:p>
          <a:p>
            <a:pPr indent="-66675" lvl="0" marL="66675"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a:t>
            </a:r>
            <a:endParaRPr b="1" sz="2400">
              <a:latin typeface="Times New Roman"/>
              <a:ea typeface="Times New Roman"/>
              <a:cs typeface="Times New Roman"/>
              <a:sym typeface="Times New Roman"/>
            </a:endParaRPr>
          </a:p>
          <a:p>
            <a:pPr indent="-66675" lvl="0" marL="66675"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Error:</a:t>
            </a:r>
            <a:endParaRPr b="1"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b="1" lang="en-US" sz="2400">
                <a:latin typeface="Times New Roman"/>
                <a:ea typeface="Times New Roman"/>
                <a:cs typeface="Times New Roman"/>
                <a:sym typeface="Times New Roman"/>
              </a:rPr>
              <a:t>error: expected ';' before '}' token </a:t>
            </a:r>
            <a:endParaRPr b="1"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4"/>
          <p:cNvSpPr/>
          <p:nvPr/>
        </p:nvSpPr>
        <p:spPr>
          <a:xfrm>
            <a:off x="409575" y="633619"/>
            <a:ext cx="4279383" cy="5495925"/>
          </a:xfrm>
          <a:prstGeom prst="rect">
            <a:avLst/>
          </a:prstGeom>
          <a:solidFill>
            <a:schemeClr val="lt1"/>
          </a:solidFill>
          <a:ln cap="flat" cmpd="sng" w="9525">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6" name="Google Shape;116;p4"/>
          <p:cNvSpPr txBox="1"/>
          <p:nvPr>
            <p:ph type="title"/>
          </p:nvPr>
        </p:nvSpPr>
        <p:spPr>
          <a:xfrm>
            <a:off x="841247" y="978619"/>
            <a:ext cx="3410712" cy="11064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Run-time Errors</a:t>
            </a:r>
            <a:endParaRPr sz="2800"/>
          </a:p>
        </p:txBody>
      </p:sp>
      <p:sp>
        <p:nvSpPr>
          <p:cNvPr id="117" name="Google Shape;117;p4"/>
          <p:cNvSpPr/>
          <p:nvPr/>
        </p:nvSpPr>
        <p:spPr>
          <a:xfrm>
            <a:off x="345567" y="1170432"/>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8" name="Google Shape;118;p4"/>
          <p:cNvSpPr/>
          <p:nvPr/>
        </p:nvSpPr>
        <p:spPr>
          <a:xfrm>
            <a:off x="877459" y="2121408"/>
            <a:ext cx="3328416" cy="9144"/>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9" name="Google Shape;119;p4"/>
          <p:cNvSpPr txBox="1"/>
          <p:nvPr>
            <p:ph idx="1" type="body"/>
          </p:nvPr>
        </p:nvSpPr>
        <p:spPr>
          <a:xfrm>
            <a:off x="841247" y="2359152"/>
            <a:ext cx="3410712" cy="34250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Char char="•"/>
            </a:pPr>
            <a:r>
              <a:rPr b="1" lang="en-US" sz="1700">
                <a:latin typeface="Times New Roman"/>
                <a:ea typeface="Times New Roman"/>
                <a:cs typeface="Times New Roman"/>
                <a:sym typeface="Times New Roman"/>
              </a:rPr>
              <a:t>Errors which occur during program execution(run-time) after successful compilation are called run-time errors. </a:t>
            </a:r>
            <a:endParaRPr/>
          </a:p>
          <a:p>
            <a:pPr indent="-228600" lvl="0" marL="228600" rtl="0" algn="l">
              <a:lnSpc>
                <a:spcPct val="90000"/>
              </a:lnSpc>
              <a:spcBef>
                <a:spcPts val="1000"/>
              </a:spcBef>
              <a:spcAft>
                <a:spcPts val="0"/>
              </a:spcAft>
              <a:buClr>
                <a:schemeClr val="dk1"/>
              </a:buClr>
              <a:buSzPts val="1700"/>
              <a:buChar char="•"/>
            </a:pPr>
            <a:r>
              <a:rPr b="1" lang="en-US" sz="1700">
                <a:latin typeface="Times New Roman"/>
                <a:ea typeface="Times New Roman"/>
                <a:cs typeface="Times New Roman"/>
                <a:sym typeface="Times New Roman"/>
              </a:rPr>
              <a:t>One of the most common run-time error is division by zero also known as Division error. </a:t>
            </a:r>
            <a:endParaRPr/>
          </a:p>
          <a:p>
            <a:pPr indent="-228600" lvl="0" marL="228600" rtl="0" algn="l">
              <a:lnSpc>
                <a:spcPct val="90000"/>
              </a:lnSpc>
              <a:spcBef>
                <a:spcPts val="1000"/>
              </a:spcBef>
              <a:spcAft>
                <a:spcPts val="0"/>
              </a:spcAft>
              <a:buClr>
                <a:schemeClr val="dk1"/>
              </a:buClr>
              <a:buSzPts val="1700"/>
              <a:buChar char="•"/>
            </a:pPr>
            <a:r>
              <a:rPr b="1" lang="en-US" sz="1700">
                <a:latin typeface="Times New Roman"/>
                <a:ea typeface="Times New Roman"/>
                <a:cs typeface="Times New Roman"/>
                <a:sym typeface="Times New Roman"/>
              </a:rPr>
              <a:t>These types of error are hard to find as the compiler doesn’t point to the line at which the error occurs.</a:t>
            </a:r>
            <a:endParaRPr/>
          </a:p>
          <a:p>
            <a:pPr indent="-120650" lvl="0" marL="228600" rtl="0" algn="l">
              <a:lnSpc>
                <a:spcPct val="90000"/>
              </a:lnSpc>
              <a:spcBef>
                <a:spcPts val="1000"/>
              </a:spcBef>
              <a:spcAft>
                <a:spcPts val="0"/>
              </a:spcAft>
              <a:buClr>
                <a:schemeClr val="dk1"/>
              </a:buClr>
              <a:buSzPts val="1700"/>
              <a:buNone/>
            </a:pPr>
            <a:r>
              <a:t/>
            </a:r>
            <a:endParaRPr b="1" sz="1700"/>
          </a:p>
        </p:txBody>
      </p:sp>
      <p:pic>
        <p:nvPicPr>
          <p:cNvPr id="120" name="Google Shape;120;p4"/>
          <p:cNvPicPr preferRelativeResize="0"/>
          <p:nvPr/>
        </p:nvPicPr>
        <p:blipFill rotWithShape="1">
          <a:blip r:embed="rId3">
            <a:alphaModFix/>
          </a:blip>
          <a:srcRect b="3" l="0" r="662" t="0"/>
          <a:stretch/>
        </p:blipFill>
        <p:spPr>
          <a:xfrm>
            <a:off x="5124450" y="634382"/>
            <a:ext cx="6657213" cy="54951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5"/>
          <p:cNvSpPr/>
          <p:nvPr/>
        </p:nvSpPr>
        <p:spPr>
          <a:xfrm flipH="1">
            <a:off x="0" y="0"/>
            <a:ext cx="5962785" cy="68580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7" name="Google Shape;127;p5"/>
          <p:cNvSpPr txBox="1"/>
          <p:nvPr>
            <p:ph type="title"/>
          </p:nvPr>
        </p:nvSpPr>
        <p:spPr>
          <a:xfrm>
            <a:off x="838201" y="643467"/>
            <a:ext cx="3888526" cy="9001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Linker Errors</a:t>
            </a:r>
            <a:endParaRPr/>
          </a:p>
        </p:txBody>
      </p:sp>
      <p:sp>
        <p:nvSpPr>
          <p:cNvPr id="128" name="Google Shape;128;p5"/>
          <p:cNvSpPr txBox="1"/>
          <p:nvPr>
            <p:ph idx="1" type="body"/>
          </p:nvPr>
        </p:nvSpPr>
        <p:spPr>
          <a:xfrm>
            <a:off x="704860" y="2102262"/>
            <a:ext cx="3888528" cy="449518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b="1" lang="en-US" sz="2000">
                <a:latin typeface="Times New Roman"/>
                <a:ea typeface="Times New Roman"/>
                <a:cs typeface="Times New Roman"/>
                <a:sym typeface="Times New Roman"/>
              </a:rPr>
              <a:t>These error occurs when after compilation we link the different object files with main’s object using Ctrl+F9 key(RUN). </a:t>
            </a:r>
            <a:endParaRPr/>
          </a:p>
          <a:p>
            <a:pPr indent="-228600" lvl="0" marL="228600" rtl="0" algn="just">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These are errors generated when the executable of the program cannot be generated. </a:t>
            </a:r>
            <a:endParaRPr/>
          </a:p>
          <a:p>
            <a:pPr indent="-228600" lvl="0" marL="228600" rtl="0" algn="just">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This may be due to wrong function prototyping, incorrect header files. </a:t>
            </a:r>
            <a:endParaRPr/>
          </a:p>
          <a:p>
            <a:pPr indent="-228600" lvl="0" marL="228600" rtl="0" algn="just">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One of the most common linker error is writing Main() instead of main().</a:t>
            </a:r>
            <a:endParaRPr b="1"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129" name="Google Shape;129;p5"/>
          <p:cNvPicPr preferRelativeResize="0"/>
          <p:nvPr/>
        </p:nvPicPr>
        <p:blipFill rotWithShape="1">
          <a:blip r:embed="rId3">
            <a:alphaModFix/>
          </a:blip>
          <a:srcRect b="0" l="0" r="0" t="0"/>
          <a:stretch/>
        </p:blipFill>
        <p:spPr>
          <a:xfrm>
            <a:off x="6800986" y="2102262"/>
            <a:ext cx="4747547" cy="26818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6"/>
          <p:cNvSpPr/>
          <p:nvPr/>
        </p:nvSpPr>
        <p:spPr>
          <a:xfrm>
            <a:off x="0" y="0"/>
            <a:ext cx="6741994" cy="6858000"/>
          </a:xfrm>
          <a:custGeom>
            <a:rect b="b" l="l" r="r" t="t"/>
            <a:pathLst>
              <a:path extrusionOk="0" h="6858000" w="6568309">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6"/>
          <p:cNvSpPr txBox="1"/>
          <p:nvPr>
            <p:ph type="title"/>
          </p:nvPr>
        </p:nvSpPr>
        <p:spPr>
          <a:xfrm>
            <a:off x="1137034" y="609600"/>
            <a:ext cx="4784796" cy="13308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Logical Errors</a:t>
            </a:r>
            <a:endParaRPr/>
          </a:p>
        </p:txBody>
      </p:sp>
      <p:sp>
        <p:nvSpPr>
          <p:cNvPr id="137" name="Google Shape;137;p6"/>
          <p:cNvSpPr txBox="1"/>
          <p:nvPr>
            <p:ph idx="1" type="body"/>
          </p:nvPr>
        </p:nvSpPr>
        <p:spPr>
          <a:xfrm>
            <a:off x="998418" y="1751974"/>
            <a:ext cx="4438036" cy="5106026"/>
          </a:xfrm>
          <a:prstGeom prst="rect">
            <a:avLst/>
          </a:prstGeom>
          <a:noFill/>
          <a:ln>
            <a:noFill/>
          </a:ln>
        </p:spPr>
        <p:txBody>
          <a:bodyPr anchorCtr="0" anchor="t" bIns="45700" lIns="91425" spcFirstLastPara="1" rIns="91425" wrap="square" tIns="45700">
            <a:normAutofit/>
          </a:bodyPr>
          <a:lstStyle/>
          <a:p>
            <a:pPr indent="-228600" lvl="0" marL="228600" marR="59055" rtl="0" algn="just">
              <a:lnSpc>
                <a:spcPct val="90000"/>
              </a:lnSpc>
              <a:spcBef>
                <a:spcPts val="0"/>
              </a:spcBef>
              <a:spcAft>
                <a:spcPts val="0"/>
              </a:spcAft>
              <a:buClr>
                <a:schemeClr val="dk1"/>
              </a:buClr>
              <a:buSzPts val="1200"/>
              <a:buChar char="•"/>
            </a:pPr>
            <a:r>
              <a:rPr lang="en-US" sz="2000">
                <a:latin typeface="Times New Roman"/>
                <a:ea typeface="Times New Roman"/>
                <a:cs typeface="Times New Roman"/>
                <a:sym typeface="Times New Roman"/>
              </a:rPr>
              <a:t>On compilation and execution of a program, desired output is not obtained when certain input values are given.</a:t>
            </a:r>
            <a:endParaRPr/>
          </a:p>
          <a:p>
            <a:pPr indent="-228600" lvl="0" marL="228600" marR="59055" rtl="0" algn="just">
              <a:lnSpc>
                <a:spcPct val="90000"/>
              </a:lnSpc>
              <a:spcBef>
                <a:spcPts val="1000"/>
              </a:spcBef>
              <a:spcAft>
                <a:spcPts val="0"/>
              </a:spcAft>
              <a:buClr>
                <a:schemeClr val="dk1"/>
              </a:buClr>
              <a:buSzPts val="1200"/>
              <a:buChar char="•"/>
            </a:pPr>
            <a:r>
              <a:rPr lang="en-US" sz="2000">
                <a:latin typeface="Times New Roman"/>
                <a:ea typeface="Times New Roman"/>
                <a:cs typeface="Times New Roman"/>
                <a:sym typeface="Times New Roman"/>
              </a:rPr>
              <a:t> These types of errors which provide incorrect output but appears to be error free are called logical errors. </a:t>
            </a:r>
            <a:endParaRPr/>
          </a:p>
          <a:p>
            <a:pPr indent="-228600" lvl="0" marL="228600" marR="59055" rtl="0" algn="just">
              <a:lnSpc>
                <a:spcPct val="90000"/>
              </a:lnSpc>
              <a:spcBef>
                <a:spcPts val="1000"/>
              </a:spcBef>
              <a:spcAft>
                <a:spcPts val="0"/>
              </a:spcAft>
              <a:buClr>
                <a:schemeClr val="dk1"/>
              </a:buClr>
              <a:buSzPts val="1200"/>
              <a:buChar char="•"/>
            </a:pPr>
            <a:r>
              <a:rPr lang="en-US" sz="2000">
                <a:latin typeface="Times New Roman"/>
                <a:ea typeface="Times New Roman"/>
                <a:cs typeface="Times New Roman"/>
                <a:sym typeface="Times New Roman"/>
              </a:rPr>
              <a:t>These are one of the most common errors done by beginners of programming.</a:t>
            </a:r>
            <a:endParaRPr sz="2000">
              <a:latin typeface="Times New Roman"/>
              <a:ea typeface="Times New Roman"/>
              <a:cs typeface="Times New Roman"/>
              <a:sym typeface="Times New Roman"/>
            </a:endParaRPr>
          </a:p>
          <a:p>
            <a:pPr indent="-228600" lvl="0" marL="228600" marR="59055" rtl="0" algn="just">
              <a:lnSpc>
                <a:spcPct val="90000"/>
              </a:lnSpc>
              <a:spcBef>
                <a:spcPts val="1000"/>
              </a:spcBef>
              <a:spcAft>
                <a:spcPts val="0"/>
              </a:spcAft>
              <a:buClr>
                <a:schemeClr val="dk1"/>
              </a:buClr>
              <a:buSzPts val="1200"/>
              <a:buChar char="•"/>
            </a:pPr>
            <a:r>
              <a:rPr lang="en-US" sz="2000">
                <a:latin typeface="Times New Roman"/>
                <a:ea typeface="Times New Roman"/>
                <a:cs typeface="Times New Roman"/>
                <a:sym typeface="Times New Roman"/>
              </a:rPr>
              <a:t>These errors solely depend on the logical thinking of the programmer and are easy to detect if we follow the line of execution and determine why the program takes that path of execution</a:t>
            </a:r>
            <a:endParaRPr sz="2000"/>
          </a:p>
        </p:txBody>
      </p:sp>
      <p:pic>
        <p:nvPicPr>
          <p:cNvPr id="138" name="Google Shape;138;p6"/>
          <p:cNvPicPr preferRelativeResize="0"/>
          <p:nvPr/>
        </p:nvPicPr>
        <p:blipFill rotWithShape="1">
          <a:blip r:embed="rId3">
            <a:alphaModFix/>
          </a:blip>
          <a:srcRect b="0" l="0" r="0" t="0"/>
          <a:stretch/>
        </p:blipFill>
        <p:spPr>
          <a:xfrm>
            <a:off x="6880610" y="1561153"/>
            <a:ext cx="4737650" cy="3757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7"/>
          <p:cNvSpPr txBox="1"/>
          <p:nvPr>
            <p:ph type="title"/>
          </p:nvPr>
        </p:nvSpPr>
        <p:spPr>
          <a:xfrm>
            <a:off x="411480" y="991443"/>
            <a:ext cx="4443154" cy="108781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Times New Roman"/>
              <a:buNone/>
            </a:pPr>
            <a:r>
              <a:rPr lang="en-US" sz="3400">
                <a:latin typeface="Times New Roman"/>
                <a:ea typeface="Times New Roman"/>
                <a:cs typeface="Times New Roman"/>
                <a:sym typeface="Times New Roman"/>
              </a:rPr>
              <a:t>Semantic errors</a:t>
            </a:r>
            <a:endParaRPr sz="3400"/>
          </a:p>
        </p:txBody>
      </p:sp>
      <p:sp>
        <p:nvSpPr>
          <p:cNvPr id="145" name="Google Shape;145;p7"/>
          <p:cNvSpPr/>
          <p:nvPr/>
        </p:nvSpPr>
        <p:spPr>
          <a:xfrm rot="5400000">
            <a:off x="649223" y="387939"/>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6" name="Google Shape;146;p7"/>
          <p:cNvSpPr/>
          <p:nvPr/>
        </p:nvSpPr>
        <p:spPr>
          <a:xfrm>
            <a:off x="411480" y="2285541"/>
            <a:ext cx="438912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7" name="Google Shape;147;p7"/>
          <p:cNvSpPr txBox="1"/>
          <p:nvPr>
            <p:ph idx="1" type="body"/>
          </p:nvPr>
        </p:nvSpPr>
        <p:spPr>
          <a:xfrm>
            <a:off x="411480" y="2684095"/>
            <a:ext cx="4443154" cy="34928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This error occurs when the statements written in the program are</a:t>
            </a:r>
            <a:endParaRPr/>
          </a:p>
          <a:p>
            <a:pPr indent="0" lvl="0" marL="0" rtl="0" algn="l">
              <a:lnSpc>
                <a:spcPct val="90000"/>
              </a:lnSpc>
              <a:spcBef>
                <a:spcPts val="1000"/>
              </a:spcBef>
              <a:spcAft>
                <a:spcPts val="0"/>
              </a:spcAft>
              <a:buClr>
                <a:schemeClr val="dk1"/>
              </a:buClr>
              <a:buSzPts val="1800"/>
              <a:buNone/>
            </a:pPr>
            <a:r>
              <a:rPr lang="en-US" sz="1800"/>
              <a:t>not meaningful to the compiler.</a:t>
            </a:r>
            <a:endParaRPr/>
          </a:p>
          <a:p>
            <a:pPr indent="0" lvl="0" marL="0" rtl="0" algn="l">
              <a:lnSpc>
                <a:spcPct val="90000"/>
              </a:lnSpc>
              <a:spcBef>
                <a:spcPts val="1000"/>
              </a:spcBef>
              <a:spcAft>
                <a:spcPts val="0"/>
              </a:spcAft>
              <a:buClr>
                <a:schemeClr val="dk1"/>
              </a:buClr>
              <a:buSzPts val="1800"/>
              <a:buNone/>
            </a:pPr>
            <a:r>
              <a:t/>
            </a:r>
            <a:endParaRPr sz="1800"/>
          </a:p>
        </p:txBody>
      </p:sp>
      <p:pic>
        <p:nvPicPr>
          <p:cNvPr id="148" name="Google Shape;148;p7"/>
          <p:cNvPicPr preferRelativeResize="0"/>
          <p:nvPr/>
        </p:nvPicPr>
        <p:blipFill rotWithShape="1">
          <a:blip r:embed="rId3">
            <a:alphaModFix/>
          </a:blip>
          <a:srcRect b="0" l="0" r="0" t="0"/>
          <a:stretch/>
        </p:blipFill>
        <p:spPr>
          <a:xfrm>
            <a:off x="4978524" y="1760612"/>
            <a:ext cx="6440424" cy="44163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2023-07-03T16:52:42Z</dcterms:created>
  <dc:creator>Somesh Nandi</dc:creator>
</cp:coreProperties>
</file>