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7772400" cx="100584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000000"/>
          </p15:clr>
        </p15:guide>
        <p15:guide id="2" pos="3168">
          <p15:clr>
            <a:srgbClr val="000000"/>
          </p15:clr>
        </p15:guide>
      </p15:sldGuideLst>
    </p:ext>
    <p:ext uri="{2D200454-40CA-4A62-9FC3-DE9A4176ACB9}">
      <p15:notes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5180012" y="6515100"/>
            <a:ext cx="39671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550" spcFirstLastPara="1" rIns="185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-4762" y="-3175"/>
            <a:ext cx="39671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550" spcFirstLastPara="1" rIns="185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5180012" y="-3175"/>
            <a:ext cx="39671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550" spcFirstLastPara="1" rIns="185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-4762" y="6515100"/>
            <a:ext cx="39671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550" spcFirstLastPara="1" rIns="185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sldNum"/>
          </p:nvPr>
        </p:nvSpPr>
        <p:spPr>
          <a:xfrm>
            <a:off x="5180012" y="6515100"/>
            <a:ext cx="39671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550" spcFirstLastPara="1" rIns="185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/>
          <p:nvPr>
            <p:ph idx="4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1216025" y="3254375"/>
            <a:ext cx="6707187" cy="3087687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2908300" y="512762"/>
            <a:ext cx="3330575" cy="2573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6632575"/>
            <a:ext cx="10064750" cy="1157287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900C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0" y="6570662"/>
            <a:ext cx="10066337" cy="1219200"/>
            <a:chOff x="0" y="4139"/>
            <a:chExt cx="6341" cy="768"/>
          </a:xfrm>
        </p:grpSpPr>
        <p:sp>
          <p:nvSpPr>
            <p:cNvPr id="17" name="Google Shape;17;p2"/>
            <p:cNvSpPr/>
            <p:nvPr/>
          </p:nvSpPr>
          <p:spPr>
            <a:xfrm>
              <a:off x="0" y="4139"/>
              <a:ext cx="636" cy="768"/>
            </a:xfrm>
            <a:custGeom>
              <a:rect b="b" l="l" r="r" t="t"/>
              <a:pathLst>
                <a:path extrusionOk="0" h="768" w="636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6" y="4139"/>
              <a:ext cx="636" cy="768"/>
            </a:xfrm>
            <a:custGeom>
              <a:rect b="b" l="l" r="r" t="t"/>
              <a:pathLst>
                <a:path extrusionOk="0" h="768" w="636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66" y="4139"/>
              <a:ext cx="635" cy="768"/>
            </a:xfrm>
            <a:custGeom>
              <a:rect b="b" l="l" r="r" t="t"/>
              <a:pathLst>
                <a:path extrusionOk="0" h="768" w="635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55" y="4139"/>
              <a:ext cx="636" cy="768"/>
            </a:xfrm>
            <a:custGeom>
              <a:rect b="b" l="l" r="r" t="t"/>
              <a:pathLst>
                <a:path extrusionOk="0" h="768" w="636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45" y="4139"/>
              <a:ext cx="635" cy="768"/>
            </a:xfrm>
            <a:custGeom>
              <a:rect b="b" l="l" r="r" t="t"/>
              <a:pathLst>
                <a:path extrusionOk="0" h="768" w="635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34" y="4139"/>
              <a:ext cx="636" cy="768"/>
            </a:xfrm>
            <a:custGeom>
              <a:rect b="b" l="l" r="r" t="t"/>
              <a:pathLst>
                <a:path extrusionOk="0" h="768" w="636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1" y="4139"/>
              <a:ext cx="635" cy="768"/>
            </a:xfrm>
            <a:custGeom>
              <a:rect b="b" l="l" r="r" t="t"/>
              <a:pathLst>
                <a:path extrusionOk="0" h="768" w="635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9" y="4139"/>
              <a:ext cx="637" cy="768"/>
            </a:xfrm>
            <a:custGeom>
              <a:rect b="b" l="l" r="r" t="t"/>
              <a:pathLst>
                <a:path extrusionOk="0" h="768" w="637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02" y="4139"/>
              <a:ext cx="637" cy="768"/>
            </a:xfrm>
            <a:custGeom>
              <a:rect b="b" l="l" r="r" t="t"/>
              <a:pathLst>
                <a:path extrusionOk="0" h="768" w="637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04" y="4139"/>
              <a:ext cx="637" cy="768"/>
            </a:xfrm>
            <a:custGeom>
              <a:rect b="b" l="l" r="r" t="t"/>
              <a:pathLst>
                <a:path extrusionOk="0" h="768" w="637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20" y="4139"/>
              <a:ext cx="637" cy="768"/>
            </a:xfrm>
            <a:custGeom>
              <a:rect b="b" l="l" r="r" t="t"/>
              <a:pathLst>
                <a:path extrusionOk="0" h="768" w="637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23" y="4139"/>
              <a:ext cx="636" cy="768"/>
            </a:xfrm>
            <a:custGeom>
              <a:rect b="b" l="l" r="r" t="t"/>
              <a:pathLst>
                <a:path extrusionOk="0" h="768" w="636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43" y="4335"/>
              <a:ext cx="398" cy="572"/>
            </a:xfrm>
            <a:custGeom>
              <a:rect b="b" l="l" r="r" t="t"/>
              <a:pathLst>
                <a:path extrusionOk="0" h="572" w="398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0" y="3128962"/>
            <a:ext cx="900112" cy="1641475"/>
          </a:xfrm>
          <a:custGeom>
            <a:rect b="b" l="l" r="r" t="t"/>
            <a:pathLst>
              <a:path extrusionOk="0" h="1034" w="567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9900CC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754062" y="2590800"/>
            <a:ext cx="85502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754062" y="7081837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436937" y="7081837"/>
            <a:ext cx="31845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7208837" y="7081837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381000" y="1066800"/>
            <a:ext cx="9296400" cy="762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9900CC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ctrTitle"/>
          </p:nvPr>
        </p:nvSpPr>
        <p:spPr>
          <a:xfrm>
            <a:off x="754062" y="2590800"/>
            <a:ext cx="85502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data 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float amount;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char  fname[30];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char lname[30];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 rec;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 () 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data rec;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 ("Enter the donor's first and last names, \n");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 ("separated by a space: ");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scanf  ("%s %s", rec.fname, rec.lname);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 ("\nEnter the donation amount: ");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scanf  ("%f", &amp;rec.amount);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 ("\nDonor %s %s gave $%.2f.\n",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  rec.fname,rec.lname,rec.amount);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Structures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converse of a structure with arrays: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 entry {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 fname [10]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 lname [12]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phone [8]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entry list [1000];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creates a list of 1000 identical entry(s).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Assignments: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list [1] = list [6];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strcpy (list[1].phone, list[6].phone);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list[6].phone[1] = list[3].phone[4] 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/>
          </a:p>
        </p:txBody>
      </p: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381000" y="1143000"/>
            <a:ext cx="457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entry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char fname [20];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char lname [20];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char phone [10];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2635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3581400" y="1143000"/>
            <a:ext cx="6477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struct entry list[4];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int i;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for (i=0; i &lt; 4; i++)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printf ("\nEnter first name: 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scanf  ("%s", list[i].fname);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printf ("Enter last name: 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scanf  ("%s", list[i].lname);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printf ("Enter phone in 123-4567 format: 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scanf  ("%s", list[i].phone);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printf ("\n\n");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for (i=0; i &lt; 4; i++)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printf ("Name: %s %s", list[i].fname, list[i].lname);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printf ("\t\tPhone: %s\n", list[i].phone);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2575" lvl="0" marL="3778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3352800" y="1143000"/>
            <a:ext cx="0" cy="59436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Structures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example: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sale {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 customer [20]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 item [20]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amount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sale mysale = { "Acme Industries",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	            "Zorgle blaster",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			            1000 } ;</a:t>
            </a:r>
            <a:endParaRPr/>
          </a:p>
          <a:p>
            <a:pPr indent="-24447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Structures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Structures within structures: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 customer {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firm [20]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contact [25]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sale {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customer buyer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item [20]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amount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mysale = 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 { "Acme Industries", "George Adams"} ,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 "Zorgle Blaster",  1000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Structures</a:t>
            </a:r>
            <a:endParaRPr/>
          </a:p>
        </p:txBody>
      </p: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152400" y="1143000"/>
            <a:ext cx="4800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 of structures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customer {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firm [20]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contact [25]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sale {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customer buyer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item [20]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amount 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5105400" y="1143000"/>
            <a:ext cx="457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sale y1990 [100] =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{  { "Acme Industries", "George Adams"} ,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"Left-handed Idiots" , 1000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},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{  { "Wilson &amp; Co.", 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  "Ed Wilson"} ,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"Thingamabob" , 290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Structures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81000" y="1143000"/>
            <a:ext cx="9677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4" lvl="1" marL="817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part {</a:t>
            </a:r>
            <a:b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float price ;</a:t>
            </a:r>
            <a:b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char name [10] 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part *p , thing;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 = &amp;thing;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/* The following three statements are equivalent */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thing.price = 50;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(*p).price = 50;   /* () around *p is needed */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 -&gt; price = 50;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Structures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set to point to the first byte of the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2662237" y="1951037"/>
            <a:ext cx="882650" cy="366712"/>
            <a:chOff x="1642" y="1170"/>
            <a:chExt cx="544" cy="220"/>
          </a:xfrm>
        </p:grpSpPr>
        <p:sp>
          <p:nvSpPr>
            <p:cNvPr id="170" name="Google Shape;170;p21"/>
            <p:cNvSpPr/>
            <p:nvPr/>
          </p:nvSpPr>
          <p:spPr>
            <a:xfrm>
              <a:off x="1642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918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2" name="Google Shape;172;p21"/>
          <p:cNvGrpSpPr/>
          <p:nvPr/>
        </p:nvGrpSpPr>
        <p:grpSpPr>
          <a:xfrm>
            <a:off x="3557587" y="1951037"/>
            <a:ext cx="881062" cy="366712"/>
            <a:chOff x="2194" y="1170"/>
            <a:chExt cx="544" cy="220"/>
          </a:xfrm>
        </p:grpSpPr>
        <p:sp>
          <p:nvSpPr>
            <p:cNvPr id="173" name="Google Shape;173;p21"/>
            <p:cNvSpPr/>
            <p:nvPr/>
          </p:nvSpPr>
          <p:spPr>
            <a:xfrm>
              <a:off x="2194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470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4451350" y="1951037"/>
            <a:ext cx="882650" cy="366712"/>
            <a:chOff x="2746" y="1170"/>
            <a:chExt cx="544" cy="220"/>
          </a:xfrm>
        </p:grpSpPr>
        <p:sp>
          <p:nvSpPr>
            <p:cNvPr id="176" name="Google Shape;176;p21"/>
            <p:cNvSpPr/>
            <p:nvPr/>
          </p:nvSpPr>
          <p:spPr>
            <a:xfrm>
              <a:off x="2746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022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5346700" y="1951037"/>
            <a:ext cx="882650" cy="366712"/>
            <a:chOff x="3298" y="1170"/>
            <a:chExt cx="544" cy="220"/>
          </a:xfrm>
        </p:grpSpPr>
        <p:sp>
          <p:nvSpPr>
            <p:cNvPr id="179" name="Google Shape;179;p21"/>
            <p:cNvSpPr/>
            <p:nvPr/>
          </p:nvSpPr>
          <p:spPr>
            <a:xfrm>
              <a:off x="3298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3574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6242050" y="1951037"/>
            <a:ext cx="881062" cy="366712"/>
            <a:chOff x="3850" y="1170"/>
            <a:chExt cx="544" cy="220"/>
          </a:xfrm>
        </p:grpSpPr>
        <p:sp>
          <p:nvSpPr>
            <p:cNvPr id="182" name="Google Shape;182;p21"/>
            <p:cNvSpPr/>
            <p:nvPr/>
          </p:nvSpPr>
          <p:spPr>
            <a:xfrm>
              <a:off x="3850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126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7134225" y="1951037"/>
            <a:ext cx="881062" cy="366712"/>
            <a:chOff x="4402" y="1170"/>
            <a:chExt cx="544" cy="220"/>
          </a:xfrm>
        </p:grpSpPr>
        <p:sp>
          <p:nvSpPr>
            <p:cNvPr id="185" name="Google Shape;185;p21"/>
            <p:cNvSpPr/>
            <p:nvPr/>
          </p:nvSpPr>
          <p:spPr>
            <a:xfrm>
              <a:off x="4402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678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7" name="Google Shape;187;p21"/>
          <p:cNvSpPr txBox="1"/>
          <p:nvPr/>
        </p:nvSpPr>
        <p:spPr>
          <a:xfrm>
            <a:off x="1590675" y="1185862"/>
            <a:ext cx="1811337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3525" spcFirstLastPara="1" rIns="93525" wrap="square" tIns="459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thing.price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549775" y="1185862"/>
            <a:ext cx="2271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3525" spcFirstLastPara="1" rIns="93525" wrap="square" tIns="459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thing.name [ ]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2641600" y="1641475"/>
            <a:ext cx="0" cy="2460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3757612" y="1544637"/>
            <a:ext cx="79216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3763962" y="1550987"/>
            <a:ext cx="0" cy="3476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6261100" y="1565275"/>
            <a:ext cx="154305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7812087" y="1571625"/>
            <a:ext cx="0" cy="3460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 txBox="1"/>
          <p:nvPr/>
        </p:nvSpPr>
        <p:spPr>
          <a:xfrm>
            <a:off x="4392612" y="2724150"/>
            <a:ext cx="3810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3525" spcFirstLastPara="1" rIns="93525" wrap="square" tIns="459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402012" y="2711450"/>
            <a:ext cx="920750" cy="34766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 rot="10800000">
            <a:off x="1447800" y="2886075"/>
            <a:ext cx="195421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 flipH="1" rot="10800000">
            <a:off x="1447800" y="2133600"/>
            <a:ext cx="279400" cy="7175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98" name="Google Shape;198;p21"/>
          <p:cNvGrpSpPr/>
          <p:nvPr/>
        </p:nvGrpSpPr>
        <p:grpSpPr>
          <a:xfrm>
            <a:off x="1779587" y="1951037"/>
            <a:ext cx="882650" cy="366712"/>
            <a:chOff x="1642" y="1170"/>
            <a:chExt cx="544" cy="220"/>
          </a:xfrm>
        </p:grpSpPr>
        <p:sp>
          <p:nvSpPr>
            <p:cNvPr id="199" name="Google Shape;199;p21"/>
            <p:cNvSpPr/>
            <p:nvPr/>
          </p:nvSpPr>
          <p:spPr>
            <a:xfrm>
              <a:off x="1642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18" y="1170"/>
              <a:ext cx="268" cy="220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1" name="Google Shape;201;p21"/>
          <p:cNvCxnSpPr/>
          <p:nvPr/>
        </p:nvCxnSpPr>
        <p:spPr>
          <a:xfrm>
            <a:off x="3557587" y="1951037"/>
            <a:ext cx="0" cy="366712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Structures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4" lvl="1" marL="817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part * p, *q;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 = (struct part *) malloc( sizeof(struct part) );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 = (struct part *) malloc( sizeof(struct part) );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 -&gt; price = 199.99 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strcpy( p -&gt; name, "hard disk" );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(*q) = (*p);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 = p;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free(p);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free(q); /* This statement causes a problem !!!           </a:t>
            </a:r>
            <a:b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       Why? */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Structures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allocate a structure array as well: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part *ptr;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ptr = (struct part *) malloc(10 * sizeof(struct part) 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for( i=0; i&lt; 10; i++)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ptr[ i ].price = 10.0 * i;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sprintf( ptr[ i ].name, "part %d", i 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……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free(ptr);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(1)</a:t>
            </a:r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Structures are C’s way of grouping collections of data into a single manageable unit.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also the fundamental element of C upon which most of C++ is built (i.e., classes).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 to Java's classes.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example: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a structure type: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coord {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int x ;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int y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defines a new type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coord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No variable is actually declared or generated.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Structures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81000" y="10668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use pointer arithmetic to access the elements of the array: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part *ptr,  *p;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ptr = (struct part *) malloc(10 * sizeof(struct part) 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for( i=0, p=ptr; i&lt; 10; i++, p++)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p -&gt; price = 10.0 * i;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sprintf( p -&gt; name, "part %d", i 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……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free(ptr);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as Structure Member</a:t>
            </a:r>
            <a:endParaRPr/>
          </a:p>
        </p:txBody>
      </p: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381000" y="1143000"/>
            <a:ext cx="388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node{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data;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node *next;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node a,b,c;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a.next = &amp;b;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b.next = &amp;c;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c.next = NULL;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33400" y="6477000"/>
            <a:ext cx="2590800" cy="6858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962400" y="6477000"/>
            <a:ext cx="2590800" cy="6858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162800" y="6477000"/>
            <a:ext cx="2590800" cy="6858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>
            <a:off x="1828800" y="64770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5257800" y="64770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8459787" y="64770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2743200" y="6858000"/>
            <a:ext cx="12192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5943600" y="6851650"/>
            <a:ext cx="12192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25"/>
          <p:cNvSpPr txBox="1"/>
          <p:nvPr/>
        </p:nvSpPr>
        <p:spPr>
          <a:xfrm>
            <a:off x="8610600" y="6629400"/>
            <a:ext cx="9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651000" y="7062787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5053012" y="7062787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8313737" y="7062787"/>
            <a:ext cx="387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4800600" y="1143000"/>
            <a:ext cx="454818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a.data = 1;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a.next-&gt;data = 2;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/* b.data =2 */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a.next-&gt;next-&gt;data = 3;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/* c.data = 3 */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c.next = (struct node *) malloc(sizeof(struct node));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 vs. memcpy</a:t>
            </a:r>
            <a:endParaRPr/>
          </a:p>
        </p:txBody>
      </p:sp>
      <p:sp>
        <p:nvSpPr>
          <p:cNvPr id="244" name="Google Shape;244;p26"/>
          <p:cNvSpPr txBox="1"/>
          <p:nvPr>
            <p:ph idx="4294967295" type="body"/>
          </p:nvPr>
        </p:nvSpPr>
        <p:spPr>
          <a:xfrm>
            <a:off x="381000" y="11430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assign a struct to another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part a,b;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b.price = 39.99;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b.name = "floppy";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a = 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5" name="Google Shape;245;p26"/>
          <p:cNvSpPr txBox="1"/>
          <p:nvPr>
            <p:ph idx="4294967295" type="body"/>
          </p:nvPr>
        </p:nvSpPr>
        <p:spPr>
          <a:xfrm>
            <a:off x="4572000" y="1143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Equivalently, you can use memcpy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#include &lt;string.h&gt;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part a,b;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b.price = 39.99;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b.name = "floppy";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memcpy(&amp;a,&amp;b,sizeof(part));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4447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Member vs. Pointer Member</a:t>
            </a:r>
            <a:endParaRPr/>
          </a:p>
        </p:txBody>
      </p:sp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381000" y="1143000"/>
            <a:ext cx="335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book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float price;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name[50];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3886200" y="1143000"/>
            <a:ext cx="6172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book a,b;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b.price = 19.99;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strcpy(b.name, "C handbook");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a = 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strcpy(b.name, "Unix handbook");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puts(a.name);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puts(b.name);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Member vs. Pointer Member</a:t>
            </a:r>
            <a:endParaRPr/>
          </a:p>
        </p:txBody>
      </p:sp>
      <p:sp>
        <p:nvSpPr>
          <p:cNvPr id="258" name="Google Shape;258;p28"/>
          <p:cNvSpPr txBox="1"/>
          <p:nvPr>
            <p:ph idx="4294967295" type="body"/>
          </p:nvPr>
        </p:nvSpPr>
        <p:spPr>
          <a:xfrm>
            <a:off x="3429000" y="1143000"/>
            <a:ext cx="6400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book a,b;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b.price = 19.99;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b.name = (char *) malloc(50);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strcpy(b.name, "C handbook");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a = b;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strcpy(b.name, "Unix handbook");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puts(a.name);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puts(b.name);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free(b.name);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9" name="Google Shape;259;p28"/>
          <p:cNvSpPr txBox="1"/>
          <p:nvPr>
            <p:ph idx="4294967295" type="body"/>
          </p:nvPr>
        </p:nvSpPr>
        <p:spPr>
          <a:xfrm>
            <a:off x="381000" y="1143000"/>
            <a:ext cx="2819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book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float price;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*name;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304800" y="5486400"/>
            <a:ext cx="3021012" cy="1609725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 function called</a:t>
            </a:r>
            <a:b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strdup() will do the</a:t>
            </a:r>
            <a:b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malloc() and strcpy()</a:t>
            </a:r>
            <a:b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 one step for you!</a:t>
            </a:r>
            <a:endParaRPr/>
          </a:p>
        </p:txBody>
      </p:sp>
      <p:cxnSp>
        <p:nvCxnSpPr>
          <p:cNvPr id="261" name="Google Shape;261;p28"/>
          <p:cNvCxnSpPr/>
          <p:nvPr/>
        </p:nvCxnSpPr>
        <p:spPr>
          <a:xfrm flipH="1" rot="10800000">
            <a:off x="1600200" y="3886200"/>
            <a:ext cx="2133600" cy="16002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Structures to Functions (1)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Structures are passed by value to functions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parameter variable is a local variable, which will be assigned by the value of the argument passed.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Unlike Java.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means that the structure is copied if it is passed as a parameter.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be inefficient if the structure is big.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case it may be more efficient to pass a pointer to 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also be returned from a function.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Structures to Functions (2)</a:t>
            </a:r>
            <a:endParaRPr/>
          </a:p>
        </p:txBody>
      </p:sp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381000" y="1143000"/>
            <a:ext cx="457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book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float price;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char abstract[5000];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void print_abstract( struct book *p_book)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puts( p_book-&gt;abstract );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4447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>
            <p:ph idx="4294967295" type="body"/>
          </p:nvPr>
        </p:nvSpPr>
        <p:spPr>
          <a:xfrm>
            <a:off x="5105400" y="1143000"/>
            <a:ext cx="4953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pairInt 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min, max;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pairInt min_max(int x,int y)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pairInt pair;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pair.min = (x &gt; y) ? y : x;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pair.max = (x &gt; y) ? x : y;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return pairInt;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pairInt result;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result = min_max( 3, 5 );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printf("%d&lt;=%d", result.min, result.max);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(2)</a:t>
            </a:r>
            <a:endParaRPr/>
          </a:p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381000" y="1066800"/>
            <a:ext cx="9677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coord {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int x,y ;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first, second;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Another Approach: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coord {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int x,y ;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...............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struct coord first, second;  /* declare variables */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struct coord third;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(3)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even use a </a:t>
            </a:r>
            <a:r>
              <a:rPr b="0" i="0" lang="en-US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your don't like having to use the word “</a:t>
            </a:r>
            <a:r>
              <a:rPr b="0" i="0" lang="en-US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typedef struct coord coordinate;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coordinate first, second;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some compilers, and all C++ compilers, you can usually simply say just:</a:t>
            </a:r>
            <a:endParaRPr/>
          </a:p>
          <a:p>
            <a:pPr indent="-314324" lvl="1" marL="8175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coord first, second;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77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(4)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structure variables by the dot (.) operator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Generic form:</a:t>
            </a:r>
            <a:endParaRPr/>
          </a:p>
          <a:p>
            <a:pPr indent="-250825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structure_var.member_name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50825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first.x = 50 ;</a:t>
            </a:r>
            <a:endParaRPr/>
          </a:p>
          <a:p>
            <a:pPr indent="-250825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second.y = 100;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member names are like the public data members of a class in Java (or C++).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equivalent to function members/methods.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struct_var.member_name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used anywhere a variable can be used: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printf ("%d , %d", second.x , second.y );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scanf("%d, %d", &amp;first.x, &amp;first.y);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(5)</a:t>
            </a:r>
            <a:endParaRPr/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assign structures as a unit with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825" lvl="2" marL="1257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first = second;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4" lvl="1" marL="817562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 of writing: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first.x = second.x ;</a:t>
            </a:r>
            <a:b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first.y = second.y 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Although the saving here is not great 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will reduce the likelihood of errors and </a:t>
            </a:r>
            <a:endParaRPr/>
          </a:p>
          <a:p>
            <a:pPr indent="-314324" lvl="1" marL="8175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more convenient with large structures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different from Java where variables are simply references to objects.</a:t>
            </a:r>
            <a:endParaRPr/>
          </a:p>
          <a:p>
            <a:pPr indent="-250825" lvl="2" marL="1257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first = second;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makes first and second refer to the same object.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Containing Structures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“type” of thing can be a member of a structure.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use the coord struct to define a rectangle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rectangle {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coord topleft;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coord bottomrt;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describes a rectangle by using the two points necessary: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rectangle mybox 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Initializing the points: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mybox.topleft.x = 0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mybox.topleft.y = 10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mybox.bottomrt.x = 100 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mybox.bottomrt.y = 200 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4294967295"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/>
          </a:p>
        </p:txBody>
      </p:sp>
      <p:sp>
        <p:nvSpPr>
          <p:cNvPr id="92" name="Google Shape;92;p12"/>
          <p:cNvSpPr txBox="1"/>
          <p:nvPr>
            <p:ph idx="4294967295" type="body"/>
          </p:nvPr>
        </p:nvSpPr>
        <p:spPr>
          <a:xfrm>
            <a:off x="381000" y="1143000"/>
            <a:ext cx="3886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coord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int x;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int y;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rectangle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struct coord topleft;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struct coord bottomrt;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635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idx="4294967295" type="body"/>
          </p:nvPr>
        </p:nvSpPr>
        <p:spPr>
          <a:xfrm>
            <a:off x="4524375" y="1143000"/>
            <a:ext cx="5153025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 main () {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int length, width;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long area;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struct rectangle mybox;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mybox.topleft.x = 0;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mybox.topleft.y = 0;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mybox.bottomrt.x = 100;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mybox.bottomrt.y = 50;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width = mybox.bottomrt.x –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    mybox.topleft.x;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length = mybox.bottomrt.y – 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    mybox.topleft.y;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area   = width * length;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printf ("The area is %ld units.\n", area);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1022350" y="2246312"/>
            <a:ext cx="250666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3525" spcFirstLastPara="1" rIns="93525" wrap="square" tIns="45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4524375" y="1485900"/>
            <a:ext cx="46085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3525" spcFirstLastPara="1" rIns="93525" wrap="square" tIns="45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2"/>
          <p:cNvCxnSpPr/>
          <p:nvPr/>
        </p:nvCxnSpPr>
        <p:spPr>
          <a:xfrm>
            <a:off x="4114800" y="1371600"/>
            <a:ext cx="0" cy="60198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533400" y="258762"/>
            <a:ext cx="8991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Containing Arrays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81000" y="1143000"/>
            <a:ext cx="929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 within structures are the same as any other member element.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struct record {</a:t>
            </a:r>
            <a:b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float  x;</a:t>
            </a:r>
            <a:endParaRPr/>
          </a:p>
          <a:p>
            <a:pPr indent="-250825" lvl="2" marL="12573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      char  y [5] ;</a:t>
            </a:r>
            <a:b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} 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Logical organization: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981200" y="5829300"/>
            <a:ext cx="2133600" cy="4572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114800" y="5829300"/>
            <a:ext cx="2667000" cy="4572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3048000" y="5829300"/>
            <a:ext cx="0" cy="457200"/>
          </a:xfrm>
          <a:prstGeom prst="straightConnector1">
            <a:avLst/>
          </a:prstGeom>
          <a:noFill/>
          <a:ln cap="rnd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3581400" y="5829300"/>
            <a:ext cx="0" cy="457200"/>
          </a:xfrm>
          <a:prstGeom prst="straightConnector1">
            <a:avLst/>
          </a:prstGeom>
          <a:noFill/>
          <a:ln cap="rnd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2514600" y="5829300"/>
            <a:ext cx="0" cy="457200"/>
          </a:xfrm>
          <a:prstGeom prst="straightConnector1">
            <a:avLst/>
          </a:prstGeom>
          <a:noFill/>
          <a:ln cap="rnd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5181600" y="58293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5715000" y="58293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6248400" y="58293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4648200" y="58293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2667000" y="6819900"/>
            <a:ext cx="760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4954587" y="6819900"/>
            <a:ext cx="111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char[5]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-5400000">
            <a:off x="4267200" y="3124200"/>
            <a:ext cx="228600" cy="480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4114800" y="4762500"/>
            <a:ext cx="1049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 rot="-5400000">
            <a:off x="2857500" y="5526087"/>
            <a:ext cx="228600" cy="1981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3"/>
          <p:cNvSpPr/>
          <p:nvPr/>
        </p:nvSpPr>
        <p:spPr>
          <a:xfrm flipH="1" rot="-5400000">
            <a:off x="5410200" y="5259387"/>
            <a:ext cx="228600" cy="251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es On Blue">
  <a:themeElements>
    <a:clrScheme name="default">
      <a:dk1>
        <a:srgbClr val="FFFFFF"/>
      </a:dk1>
      <a:lt1>
        <a:srgbClr val="000000"/>
      </a:lt1>
      <a:dk2>
        <a:srgbClr val="FFFF00"/>
      </a:dk2>
      <a:lt2>
        <a:srgbClr val="000000"/>
      </a:lt2>
      <a:accent1>
        <a:srgbClr val="FF9933"/>
      </a:accent1>
      <a:accent2>
        <a:srgbClr val="0000FF"/>
      </a:accent2>
      <a:accent3>
        <a:srgbClr val="000000"/>
      </a:accent3>
      <a:accent4>
        <a:srgbClr val="FF9933"/>
      </a:accent4>
      <a:accent5>
        <a:srgbClr val="0000FF"/>
      </a:accent5>
      <a:accent6>
        <a:srgbClr val="000000"/>
      </a:accent6>
      <a:hlink>
        <a:srgbClr val="9900CC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