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E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22FBF-461D-4EDA-99C7-44E80F91B2A7}" type="datetimeFigureOut">
              <a:rPr lang="en-IN" smtClean="0"/>
              <a:t>31-05-2020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0D40C-5260-4806-82DC-F89FBF7F0333}" type="slidenum">
              <a:rPr lang="en-IN" smtClean="0"/>
              <a:t>‹#›</a:t>
            </a:fld>
            <a:endParaRPr lang="en-IN"/>
          </a:p>
        </p:txBody>
      </p:sp>
    </p:spTree>
    <p:extLst>
      <p:ext uri="{BB962C8B-B14F-4D97-AF65-F5344CB8AC3E}">
        <p14:creationId xmlns:p14="http://schemas.microsoft.com/office/powerpoint/2010/main" val="380900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US"/>
              <a:t>23-05-2020</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Depatrment of Computer Science &amp;  Engineering</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23-05-2020</a:t>
            </a:r>
            <a:endParaRPr lang="en-US" dirty="0"/>
          </a:p>
        </p:txBody>
      </p:sp>
      <p:sp>
        <p:nvSpPr>
          <p:cNvPr id="6" name="Footer Placeholder 5"/>
          <p:cNvSpPr>
            <a:spLocks noGrp="1"/>
          </p:cNvSpPr>
          <p:nvPr>
            <p:ph type="ftr" sz="quarter" idx="11"/>
          </p:nvPr>
        </p:nvSpPr>
        <p:spPr/>
        <p:txBody>
          <a:bodyPr/>
          <a:lstStyle/>
          <a:p>
            <a:r>
              <a:rPr lang="en-US"/>
              <a:t>Depatrment of Computer Science &amp;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23-05-2020</a:t>
            </a:r>
            <a:endParaRPr lang="en-US" dirty="0"/>
          </a:p>
        </p:txBody>
      </p:sp>
      <p:sp>
        <p:nvSpPr>
          <p:cNvPr id="6" name="Footer Placeholder 5"/>
          <p:cNvSpPr>
            <a:spLocks noGrp="1"/>
          </p:cNvSpPr>
          <p:nvPr>
            <p:ph type="ftr" sz="quarter" idx="11"/>
          </p:nvPr>
        </p:nvSpPr>
        <p:spPr/>
        <p:txBody>
          <a:bodyPr/>
          <a:lstStyle/>
          <a:p>
            <a:r>
              <a:rPr lang="en-US"/>
              <a:t>Depatrment of Computer Science &amp;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23-05-2020</a:t>
            </a:r>
            <a:endParaRPr lang="en-US" dirty="0"/>
          </a:p>
        </p:txBody>
      </p:sp>
      <p:sp>
        <p:nvSpPr>
          <p:cNvPr id="6" name="Footer Placeholder 5"/>
          <p:cNvSpPr>
            <a:spLocks noGrp="1"/>
          </p:cNvSpPr>
          <p:nvPr>
            <p:ph type="ftr" sz="quarter" idx="11"/>
          </p:nvPr>
        </p:nvSpPr>
        <p:spPr/>
        <p:txBody>
          <a:bodyPr/>
          <a:lstStyle/>
          <a:p>
            <a:r>
              <a:rPr lang="en-US"/>
              <a:t>Depatrment of Computer Science &amp;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23-05-2020</a:t>
            </a:r>
            <a:endParaRPr lang="en-US" dirty="0"/>
          </a:p>
        </p:txBody>
      </p:sp>
      <p:sp>
        <p:nvSpPr>
          <p:cNvPr id="6" name="Footer Placeholder 5"/>
          <p:cNvSpPr>
            <a:spLocks noGrp="1"/>
          </p:cNvSpPr>
          <p:nvPr>
            <p:ph type="ftr" sz="quarter" idx="11"/>
          </p:nvPr>
        </p:nvSpPr>
        <p:spPr/>
        <p:txBody>
          <a:bodyPr/>
          <a:lstStyle/>
          <a:p>
            <a:r>
              <a:rPr lang="en-US"/>
              <a:t>Depatrment of Computer Science &amp;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23-05-2020</a:t>
            </a:r>
            <a:endParaRPr lang="en-US" dirty="0"/>
          </a:p>
        </p:txBody>
      </p:sp>
      <p:sp>
        <p:nvSpPr>
          <p:cNvPr id="4" name="Footer Placeholder 3"/>
          <p:cNvSpPr>
            <a:spLocks noGrp="1"/>
          </p:cNvSpPr>
          <p:nvPr>
            <p:ph type="ftr" sz="quarter" idx="11"/>
          </p:nvPr>
        </p:nvSpPr>
        <p:spPr/>
        <p:txBody>
          <a:bodyPr/>
          <a:lstStyle/>
          <a:p>
            <a:r>
              <a:rPr lang="en-US"/>
              <a:t>Depatrment of Computer Science &amp;  Engineering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23-05-2020</a:t>
            </a:r>
            <a:endParaRPr lang="en-US" dirty="0"/>
          </a:p>
        </p:txBody>
      </p:sp>
      <p:sp>
        <p:nvSpPr>
          <p:cNvPr id="4" name="Footer Placeholder 3"/>
          <p:cNvSpPr>
            <a:spLocks noGrp="1"/>
          </p:cNvSpPr>
          <p:nvPr>
            <p:ph type="ftr" sz="quarter" idx="11"/>
          </p:nvPr>
        </p:nvSpPr>
        <p:spPr/>
        <p:txBody>
          <a:bodyPr/>
          <a:lstStyle/>
          <a:p>
            <a:r>
              <a:rPr lang="en-US"/>
              <a:t>Depatrment of Computer Science &amp;  Engineering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23-05-2020</a:t>
            </a:r>
            <a:endParaRPr lang="en-US" dirty="0"/>
          </a:p>
        </p:txBody>
      </p:sp>
      <p:sp>
        <p:nvSpPr>
          <p:cNvPr id="5" name="Footer Placeholder 4"/>
          <p:cNvSpPr>
            <a:spLocks noGrp="1"/>
          </p:cNvSpPr>
          <p:nvPr>
            <p:ph type="ftr" sz="quarter" idx="11"/>
          </p:nvPr>
        </p:nvSpPr>
        <p:spPr/>
        <p:txBody>
          <a:bodyPr/>
          <a:lstStyle/>
          <a:p>
            <a:r>
              <a:rPr lang="en-US"/>
              <a:t>Depatrment of Computer Science &amp;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23-05-2020</a:t>
            </a:r>
            <a:endParaRPr lang="en-US" dirty="0"/>
          </a:p>
        </p:txBody>
      </p:sp>
      <p:sp>
        <p:nvSpPr>
          <p:cNvPr id="5" name="Footer Placeholder 4"/>
          <p:cNvSpPr>
            <a:spLocks noGrp="1"/>
          </p:cNvSpPr>
          <p:nvPr>
            <p:ph type="ftr" sz="quarter" idx="11"/>
          </p:nvPr>
        </p:nvSpPr>
        <p:spPr/>
        <p:txBody>
          <a:bodyPr/>
          <a:lstStyle/>
          <a:p>
            <a:r>
              <a:rPr lang="en-US"/>
              <a:t>Depatrment of Computer Science &amp;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23-05-2020</a:t>
            </a:r>
            <a:endParaRPr lang="en-US" dirty="0"/>
          </a:p>
        </p:txBody>
      </p:sp>
      <p:sp>
        <p:nvSpPr>
          <p:cNvPr id="5" name="Footer Placeholder 4"/>
          <p:cNvSpPr>
            <a:spLocks noGrp="1"/>
          </p:cNvSpPr>
          <p:nvPr>
            <p:ph type="ftr" sz="quarter" idx="11"/>
          </p:nvPr>
        </p:nvSpPr>
        <p:spPr/>
        <p:txBody>
          <a:bodyPr/>
          <a:lstStyle/>
          <a:p>
            <a:r>
              <a:rPr lang="en-US"/>
              <a:t>Depatrment of Computer Science &amp;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23-05-2020</a:t>
            </a:r>
            <a:endParaRPr lang="en-US" dirty="0"/>
          </a:p>
        </p:txBody>
      </p:sp>
      <p:sp>
        <p:nvSpPr>
          <p:cNvPr id="5" name="Footer Placeholder 4"/>
          <p:cNvSpPr>
            <a:spLocks noGrp="1"/>
          </p:cNvSpPr>
          <p:nvPr>
            <p:ph type="ftr" sz="quarter" idx="11"/>
          </p:nvPr>
        </p:nvSpPr>
        <p:spPr/>
        <p:txBody>
          <a:bodyPr/>
          <a:lstStyle/>
          <a:p>
            <a:r>
              <a:rPr lang="en-US"/>
              <a:t>Depatrment of Computer Science &amp;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23-05-2020</a:t>
            </a:r>
            <a:endParaRPr lang="en-US" dirty="0"/>
          </a:p>
        </p:txBody>
      </p:sp>
      <p:sp>
        <p:nvSpPr>
          <p:cNvPr id="6" name="Footer Placeholder 5"/>
          <p:cNvSpPr>
            <a:spLocks noGrp="1"/>
          </p:cNvSpPr>
          <p:nvPr>
            <p:ph type="ftr" sz="quarter" idx="11"/>
          </p:nvPr>
        </p:nvSpPr>
        <p:spPr/>
        <p:txBody>
          <a:bodyPr/>
          <a:lstStyle/>
          <a:p>
            <a:r>
              <a:rPr lang="en-US"/>
              <a:t>Depatrment of Computer Science &amp;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23-05-2020</a:t>
            </a:r>
            <a:endParaRPr lang="en-US" dirty="0"/>
          </a:p>
        </p:txBody>
      </p:sp>
      <p:sp>
        <p:nvSpPr>
          <p:cNvPr id="8" name="Footer Placeholder 7"/>
          <p:cNvSpPr>
            <a:spLocks noGrp="1"/>
          </p:cNvSpPr>
          <p:nvPr>
            <p:ph type="ftr" sz="quarter" idx="11"/>
          </p:nvPr>
        </p:nvSpPr>
        <p:spPr/>
        <p:txBody>
          <a:bodyPr/>
          <a:lstStyle/>
          <a:p>
            <a:r>
              <a:rPr lang="en-US"/>
              <a:t>Depatrment of Computer Science &amp;  Engineering</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23-05-2020</a:t>
            </a:r>
            <a:endParaRPr lang="en-US" dirty="0"/>
          </a:p>
        </p:txBody>
      </p:sp>
      <p:sp>
        <p:nvSpPr>
          <p:cNvPr id="4" name="Footer Placeholder 3"/>
          <p:cNvSpPr>
            <a:spLocks noGrp="1"/>
          </p:cNvSpPr>
          <p:nvPr>
            <p:ph type="ftr" sz="quarter" idx="11"/>
          </p:nvPr>
        </p:nvSpPr>
        <p:spPr/>
        <p:txBody>
          <a:bodyPr/>
          <a:lstStyle/>
          <a:p>
            <a:r>
              <a:rPr lang="en-US"/>
              <a:t>Depatrment of Computer Science &amp;  Engineering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23-05-2020</a:t>
            </a:r>
            <a:endParaRPr lang="en-US" dirty="0"/>
          </a:p>
        </p:txBody>
      </p:sp>
      <p:sp>
        <p:nvSpPr>
          <p:cNvPr id="3" name="Footer Placeholder 2"/>
          <p:cNvSpPr>
            <a:spLocks noGrp="1"/>
          </p:cNvSpPr>
          <p:nvPr>
            <p:ph type="ftr" sz="quarter" idx="11"/>
          </p:nvPr>
        </p:nvSpPr>
        <p:spPr/>
        <p:txBody>
          <a:bodyPr/>
          <a:lstStyle/>
          <a:p>
            <a:r>
              <a:rPr lang="en-US"/>
              <a:t>Depatrment of Computer Science &amp;  Engineering</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23-05-2020</a:t>
            </a:r>
            <a:endParaRPr lang="en-US" dirty="0"/>
          </a:p>
        </p:txBody>
      </p:sp>
      <p:sp>
        <p:nvSpPr>
          <p:cNvPr id="6" name="Footer Placeholder 5"/>
          <p:cNvSpPr>
            <a:spLocks noGrp="1"/>
          </p:cNvSpPr>
          <p:nvPr>
            <p:ph type="ftr" sz="quarter" idx="11"/>
          </p:nvPr>
        </p:nvSpPr>
        <p:spPr/>
        <p:txBody>
          <a:bodyPr/>
          <a:lstStyle/>
          <a:p>
            <a:r>
              <a:rPr lang="en-US"/>
              <a:t>Depatrment of Computer Science &amp;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23-05-2020</a:t>
            </a:r>
            <a:endParaRPr lang="en-US" dirty="0"/>
          </a:p>
        </p:txBody>
      </p:sp>
      <p:sp>
        <p:nvSpPr>
          <p:cNvPr id="6" name="Footer Placeholder 5"/>
          <p:cNvSpPr>
            <a:spLocks noGrp="1"/>
          </p:cNvSpPr>
          <p:nvPr>
            <p:ph type="ftr" sz="quarter" idx="11"/>
          </p:nvPr>
        </p:nvSpPr>
        <p:spPr/>
        <p:txBody>
          <a:bodyPr/>
          <a:lstStyle/>
          <a:p>
            <a:r>
              <a:rPr lang="en-US"/>
              <a:t>Depatrment of Computer Science &amp;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23-05-2020</a:t>
            </a:r>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Depatrment of Computer Science &amp;  Engineering</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7A3E-C54C-43F7-9D2B-2D3E4F10D2F0}"/>
              </a:ext>
            </a:extLst>
          </p:cNvPr>
          <p:cNvSpPr>
            <a:spLocks noGrp="1"/>
          </p:cNvSpPr>
          <p:nvPr>
            <p:ph type="ctrTitle"/>
          </p:nvPr>
        </p:nvSpPr>
        <p:spPr>
          <a:xfrm>
            <a:off x="2107647" y="2067619"/>
            <a:ext cx="7976702" cy="1800809"/>
          </a:xfrm>
        </p:spPr>
        <p:txBody>
          <a:bodyPr>
            <a:normAutofit fontScale="90000"/>
          </a:bodyPr>
          <a:lstStyle/>
          <a:p>
            <a:pPr algn="ctr"/>
            <a:r>
              <a:rPr lang="en-IN" b="1" dirty="0">
                <a:solidFill>
                  <a:schemeClr val="bg1"/>
                </a:solidFill>
                <a:latin typeface="Adobe Garamond Pro Bold" panose="02020702060506020403" pitchFamily="18" charset="0"/>
                <a:ea typeface="Tahoma" panose="020B0604030504040204" pitchFamily="34" charset="0"/>
                <a:cs typeface="Calibri" panose="020F0502020204030204" pitchFamily="34" charset="0"/>
              </a:rPr>
              <a:t>PREDICTIVE MAINTENANCE FOR FAULT DETECTION IN INDUSTRY 4.0</a:t>
            </a:r>
            <a:endParaRPr lang="en-IN" dirty="0">
              <a:solidFill>
                <a:schemeClr val="bg1"/>
              </a:solidFill>
              <a:latin typeface="Adobe Garamond Pro Bold" panose="02020702060506020403" pitchFamily="18" charset="0"/>
              <a:ea typeface="Tahoma" panose="020B0604030504040204" pitchFamily="34" charset="0"/>
              <a:cs typeface="Calibri" panose="020F0502020204030204" pitchFamily="34" charset="0"/>
            </a:endParaRPr>
          </a:p>
        </p:txBody>
      </p:sp>
      <p:sp>
        <p:nvSpPr>
          <p:cNvPr id="4" name="Subtitle 2">
            <a:extLst>
              <a:ext uri="{FF2B5EF4-FFF2-40B4-BE49-F238E27FC236}">
                <a16:creationId xmlns:a16="http://schemas.microsoft.com/office/drawing/2014/main" id="{12C10B07-43B7-41C6-94B7-D76C3C3A598B}"/>
              </a:ext>
            </a:extLst>
          </p:cNvPr>
          <p:cNvSpPr>
            <a:spLocks noGrp="1"/>
          </p:cNvSpPr>
          <p:nvPr>
            <p:ph type="subTitle" idx="1"/>
          </p:nvPr>
        </p:nvSpPr>
        <p:spPr>
          <a:xfrm>
            <a:off x="618549" y="5183132"/>
            <a:ext cx="4054532" cy="1987000"/>
          </a:xfrm>
        </p:spPr>
        <p:txBody>
          <a:bodyPr>
            <a:normAutofit/>
          </a:bodyPr>
          <a:lstStyle/>
          <a:p>
            <a:pPr>
              <a:lnSpc>
                <a:spcPct val="110000"/>
              </a:lnSpc>
            </a:pPr>
            <a:r>
              <a:rPr lang="en-IN" sz="1600" b="1" dirty="0">
                <a:solidFill>
                  <a:schemeClr val="bg1"/>
                </a:solidFill>
                <a:latin typeface="Calibri" panose="020F0502020204030204" pitchFamily="34" charset="0"/>
                <a:ea typeface="Tahoma" panose="020B0604030504040204" pitchFamily="34" charset="0"/>
                <a:cs typeface="Calibri" panose="020F0502020204030204" pitchFamily="34" charset="0"/>
              </a:rPr>
              <a:t>By,</a:t>
            </a:r>
          </a:p>
          <a:p>
            <a:pPr>
              <a:lnSpc>
                <a:spcPct val="110000"/>
              </a:lnSpc>
            </a:pPr>
            <a:r>
              <a:rPr lang="en-IN" sz="1600" b="1" dirty="0">
                <a:solidFill>
                  <a:schemeClr val="bg1"/>
                </a:solidFill>
                <a:latin typeface="Calibri" panose="020F0502020204030204" pitchFamily="34" charset="0"/>
                <a:ea typeface="Tahoma" panose="020B0604030504040204" pitchFamily="34" charset="0"/>
                <a:cs typeface="Calibri" panose="020F0502020204030204" pitchFamily="34" charset="0"/>
              </a:rPr>
              <a:t>     P Vamshi Krishna Reddy  	</a:t>
            </a:r>
          </a:p>
        </p:txBody>
      </p:sp>
      <p:sp>
        <p:nvSpPr>
          <p:cNvPr id="12" name="TextBox 11">
            <a:extLst>
              <a:ext uri="{FF2B5EF4-FFF2-40B4-BE49-F238E27FC236}">
                <a16:creationId xmlns:a16="http://schemas.microsoft.com/office/drawing/2014/main" id="{C3D17CFD-BD6B-4E96-80A9-59A9411FEFFB}"/>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13" name="TextBox 12">
            <a:extLst>
              <a:ext uri="{FF2B5EF4-FFF2-40B4-BE49-F238E27FC236}">
                <a16:creationId xmlns:a16="http://schemas.microsoft.com/office/drawing/2014/main" id="{8B651694-975C-4076-8517-2F3E028FC257}"/>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Tree>
    <p:extLst>
      <p:ext uri="{BB962C8B-B14F-4D97-AF65-F5344CB8AC3E}">
        <p14:creationId xmlns:p14="http://schemas.microsoft.com/office/powerpoint/2010/main" val="266736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EF9B58A-8802-4C64-8EE1-257C86129C28}"/>
              </a:ext>
            </a:extLst>
          </p:cNvPr>
          <p:cNvSpPr/>
          <p:nvPr/>
        </p:nvSpPr>
        <p:spPr>
          <a:xfrm>
            <a:off x="588058" y="246671"/>
            <a:ext cx="5381369" cy="6370975"/>
          </a:xfrm>
          <a:prstGeom prst="rect">
            <a:avLst/>
          </a:prstGeom>
        </p:spPr>
        <p:txBody>
          <a:bodyPr wrap="square">
            <a:spAutoFit/>
          </a:bodyPr>
          <a:lstStyle/>
          <a:p>
            <a:pPr lvl="0" algn="just"/>
            <a:r>
              <a:rPr lang="en-US" sz="2400" dirty="0">
                <a:solidFill>
                  <a:schemeClr val="bg1"/>
                </a:solidFill>
                <a:latin typeface="Calibri" panose="020F0502020204030204" pitchFamily="34" charset="0"/>
                <a:cs typeface="Calibri" panose="020F0502020204030204" pitchFamily="34" charset="0"/>
              </a:rPr>
              <a:t>Hence by reducing the manual time to go work with the engines, so the maintenance service can be placed locally and can manipulate with the data stored in the closed and do predictive maintenance as and when required.</a:t>
            </a:r>
          </a:p>
          <a:p>
            <a:pPr lvl="0" algn="just"/>
            <a:endParaRPr lang="en-US" sz="2400" dirty="0">
              <a:solidFill>
                <a:schemeClr val="bg1"/>
              </a:solidFill>
              <a:latin typeface="Calibri" panose="020F0502020204030204" pitchFamily="34" charset="0"/>
              <a:cs typeface="Calibri" panose="020F0502020204030204" pitchFamily="34" charset="0"/>
            </a:endParaRPr>
          </a:p>
          <a:p>
            <a:pPr lvl="0" algn="just"/>
            <a:r>
              <a:rPr lang="en-IN" sz="2400" dirty="0">
                <a:solidFill>
                  <a:schemeClr val="bg1"/>
                </a:solidFill>
                <a:latin typeface="Calibri" panose="020F0502020204030204" pitchFamily="34" charset="0"/>
                <a:cs typeface="Calibri" panose="020F0502020204030204" pitchFamily="34" charset="0"/>
              </a:rPr>
              <a:t>The deep learning approach of implementing Recurrent neural networks (RNN) and using long short term memory (LSTM) technique makes us predict the data set with time stamps which means the present data looks fifty time stamps in the past to predict the current remaining useful life (RUL) of the Aircraft engine and hence making it to be very accurate.</a:t>
            </a:r>
            <a:endParaRPr lang="en-US" sz="24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4B290CB-3318-4AA2-B4BA-F6D2C72A32E8}"/>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10" name="TextBox 9">
            <a:extLst>
              <a:ext uri="{FF2B5EF4-FFF2-40B4-BE49-F238E27FC236}">
                <a16:creationId xmlns:a16="http://schemas.microsoft.com/office/drawing/2014/main" id="{A74E5353-3404-4A22-8DD3-7553E26D29B7}"/>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11" name="TextBox 10">
            <a:extLst>
              <a:ext uri="{FF2B5EF4-FFF2-40B4-BE49-F238E27FC236}">
                <a16:creationId xmlns:a16="http://schemas.microsoft.com/office/drawing/2014/main" id="{2012937E-4770-4F77-A72A-8BBC17DDA616}"/>
              </a:ext>
            </a:extLst>
          </p:cNvPr>
          <p:cNvSpPr txBox="1"/>
          <p:nvPr/>
        </p:nvSpPr>
        <p:spPr>
          <a:xfrm>
            <a:off x="11225025" y="6486841"/>
            <a:ext cx="667265" cy="261610"/>
          </a:xfrm>
          <a:prstGeom prst="rect">
            <a:avLst/>
          </a:prstGeom>
          <a:noFill/>
        </p:spPr>
        <p:txBody>
          <a:bodyPr wrap="square" rtlCol="0">
            <a:spAutoFit/>
          </a:bodyPr>
          <a:lstStyle/>
          <a:p>
            <a:r>
              <a:rPr lang="en-IN" sz="1100" dirty="0"/>
              <a:t>Slide 08</a:t>
            </a:r>
          </a:p>
        </p:txBody>
      </p:sp>
      <p:pic>
        <p:nvPicPr>
          <p:cNvPr id="2" name="Picture 1">
            <a:extLst>
              <a:ext uri="{FF2B5EF4-FFF2-40B4-BE49-F238E27FC236}">
                <a16:creationId xmlns:a16="http://schemas.microsoft.com/office/drawing/2014/main" id="{9CC503FA-9E92-4B89-B656-5327AB6D55B7}"/>
              </a:ext>
            </a:extLst>
          </p:cNvPr>
          <p:cNvPicPr>
            <a:picLocks noChangeAspect="1"/>
          </p:cNvPicPr>
          <p:nvPr/>
        </p:nvPicPr>
        <p:blipFill>
          <a:blip r:embed="rId2"/>
          <a:stretch>
            <a:fillRect/>
          </a:stretch>
        </p:blipFill>
        <p:spPr>
          <a:xfrm>
            <a:off x="6177290" y="1213021"/>
            <a:ext cx="5715000" cy="3429000"/>
          </a:xfrm>
          <a:prstGeom prst="rect">
            <a:avLst/>
          </a:prstGeom>
        </p:spPr>
      </p:pic>
      <p:sp>
        <p:nvSpPr>
          <p:cNvPr id="3" name="TextBox 2">
            <a:extLst>
              <a:ext uri="{FF2B5EF4-FFF2-40B4-BE49-F238E27FC236}">
                <a16:creationId xmlns:a16="http://schemas.microsoft.com/office/drawing/2014/main" id="{0262F287-9F47-420B-8D76-4A6ED5A4ACC0}"/>
              </a:ext>
            </a:extLst>
          </p:cNvPr>
          <p:cNvSpPr txBox="1"/>
          <p:nvPr/>
        </p:nvSpPr>
        <p:spPr>
          <a:xfrm>
            <a:off x="7611872" y="5010433"/>
            <a:ext cx="2845836" cy="369332"/>
          </a:xfrm>
          <a:prstGeom prst="rect">
            <a:avLst/>
          </a:prstGeom>
          <a:noFill/>
        </p:spPr>
        <p:txBody>
          <a:bodyPr wrap="square" rtlCol="0">
            <a:spAutoFit/>
          </a:bodyPr>
          <a:lstStyle/>
          <a:p>
            <a:r>
              <a:rPr lang="en-US" i="1" u="sng" dirty="0">
                <a:solidFill>
                  <a:schemeClr val="bg1"/>
                </a:solidFill>
                <a:latin typeface="Calibri" panose="020F0502020204030204" pitchFamily="34" charset="0"/>
                <a:cs typeface="Calibri" panose="020F0502020204030204" pitchFamily="34" charset="0"/>
              </a:rPr>
              <a:t>Figure of a turbofan Engine</a:t>
            </a:r>
            <a:endParaRPr lang="en-IN" i="1" u="sng"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677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AEA5C-3625-4753-B97A-97E670E656D9}"/>
              </a:ext>
            </a:extLst>
          </p:cNvPr>
          <p:cNvSpPr>
            <a:spLocks noGrp="1"/>
          </p:cNvSpPr>
          <p:nvPr>
            <p:ph type="ctrTitle"/>
          </p:nvPr>
        </p:nvSpPr>
        <p:spPr>
          <a:xfrm>
            <a:off x="3631941" y="439543"/>
            <a:ext cx="4928118" cy="659784"/>
          </a:xfrm>
        </p:spPr>
        <p:txBody>
          <a:bodyPr>
            <a:noAutofit/>
          </a:bodyPr>
          <a:lstStyle/>
          <a:p>
            <a:pPr algn="ctr"/>
            <a:r>
              <a:rPr lang="en-IN" sz="4400" b="1" dirty="0">
                <a:solidFill>
                  <a:schemeClr val="bg1"/>
                </a:solidFill>
                <a:latin typeface="Calibri" panose="020F0502020204030204" pitchFamily="34" charset="0"/>
                <a:cs typeface="Calibri" panose="020F0502020204030204" pitchFamily="34" charset="0"/>
              </a:rPr>
              <a:t>LITERATURE SURVEY</a:t>
            </a:r>
            <a:endParaRPr lang="en-IN" sz="4400" dirty="0">
              <a:solidFill>
                <a:schemeClr val="bg1"/>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AC26036C-B066-4B0A-A482-89D33DDC5799}"/>
              </a:ext>
            </a:extLst>
          </p:cNvPr>
          <p:cNvSpPr txBox="1">
            <a:spLocks/>
          </p:cNvSpPr>
          <p:nvPr/>
        </p:nvSpPr>
        <p:spPr>
          <a:xfrm>
            <a:off x="1228893" y="1580744"/>
            <a:ext cx="9734213" cy="369651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IN" sz="2400" cap="none" dirty="0">
                <a:solidFill>
                  <a:schemeClr val="bg1"/>
                </a:solidFill>
                <a:latin typeface="Calibri" panose="020F0502020204030204" pitchFamily="34" charset="0"/>
                <a:cs typeface="Calibri" panose="020F0502020204030204" pitchFamily="34" charset="0"/>
              </a:rPr>
              <a:t>The primary goal of predictive maintenance is to reduce the cost of a product or service and to have a competitive advantage in the market to survive. Today business analytics are embedded across predictive maintenance to realize the need for it and to make appropriate decisions. Business analytics can be viewed in three different </a:t>
            </a:r>
            <a:r>
              <a:rPr lang="en-IN" sz="2400" cap="none" dirty="0" err="1">
                <a:solidFill>
                  <a:schemeClr val="bg1"/>
                </a:solidFill>
                <a:latin typeface="Calibri" panose="020F0502020204030204" pitchFamily="34" charset="0"/>
                <a:cs typeface="Calibri" panose="020F0502020204030204" pitchFamily="34" charset="0"/>
              </a:rPr>
              <a:t>prospectives</a:t>
            </a:r>
            <a:endParaRPr lang="en-IN" sz="2400" cap="none" dirty="0">
              <a:solidFill>
                <a:schemeClr val="bg1"/>
              </a:solidFill>
              <a:latin typeface="Calibri" panose="020F0502020204030204" pitchFamily="34" charset="0"/>
              <a:cs typeface="Calibri" panose="020F0502020204030204" pitchFamily="34" charset="0"/>
            </a:endParaRPr>
          </a:p>
          <a:p>
            <a:pPr algn="just">
              <a:lnSpc>
                <a:spcPct val="100000"/>
              </a:lnSpc>
            </a:pPr>
            <a:endParaRPr lang="en-IN" sz="1100" cap="none" dirty="0">
              <a:solidFill>
                <a:schemeClr val="bg1"/>
              </a:solidFill>
              <a:latin typeface="Calibri" panose="020F0502020204030204" pitchFamily="34" charset="0"/>
              <a:cs typeface="Calibri" panose="020F0502020204030204" pitchFamily="34" charset="0"/>
            </a:endParaRPr>
          </a:p>
          <a:p>
            <a:pPr marL="457200" indent="-457200" algn="just">
              <a:lnSpc>
                <a:spcPct val="100000"/>
              </a:lnSpc>
              <a:buFont typeface="Wingdings" panose="05000000000000000000" pitchFamily="2" charset="2"/>
              <a:buChar char="§"/>
            </a:pPr>
            <a:r>
              <a:rPr lang="en-IN" sz="2400" cap="none" dirty="0">
                <a:solidFill>
                  <a:schemeClr val="bg1"/>
                </a:solidFill>
                <a:latin typeface="Calibri" panose="020F0502020204030204" pitchFamily="34" charset="0"/>
                <a:cs typeface="Calibri" panose="020F0502020204030204" pitchFamily="34" charset="0"/>
              </a:rPr>
              <a:t>Descriptive analytics </a:t>
            </a:r>
          </a:p>
          <a:p>
            <a:pPr marL="457200" indent="-457200" algn="just">
              <a:lnSpc>
                <a:spcPct val="100000"/>
              </a:lnSpc>
              <a:buFont typeface="Wingdings" panose="05000000000000000000" pitchFamily="2" charset="2"/>
              <a:buChar char="§"/>
            </a:pPr>
            <a:r>
              <a:rPr lang="en-IN" sz="2400" cap="none" dirty="0">
                <a:solidFill>
                  <a:schemeClr val="bg1"/>
                </a:solidFill>
                <a:latin typeface="Calibri" panose="020F0502020204030204" pitchFamily="34" charset="0"/>
                <a:cs typeface="Calibri" panose="020F0502020204030204" pitchFamily="34" charset="0"/>
              </a:rPr>
              <a:t>Predictive analytics and </a:t>
            </a:r>
          </a:p>
          <a:p>
            <a:pPr marL="457200" indent="-457200" algn="just">
              <a:lnSpc>
                <a:spcPct val="100000"/>
              </a:lnSpc>
              <a:buFont typeface="Wingdings" panose="05000000000000000000" pitchFamily="2" charset="2"/>
              <a:buChar char="§"/>
            </a:pPr>
            <a:r>
              <a:rPr lang="en-IN" sz="2400" cap="none" dirty="0">
                <a:solidFill>
                  <a:schemeClr val="bg1"/>
                </a:solidFill>
                <a:latin typeface="Calibri" panose="020F0502020204030204" pitchFamily="34" charset="0"/>
                <a:cs typeface="Calibri" panose="020F0502020204030204" pitchFamily="34" charset="0"/>
              </a:rPr>
              <a:t>Prescriptive analytics</a:t>
            </a:r>
          </a:p>
        </p:txBody>
      </p:sp>
      <p:sp>
        <p:nvSpPr>
          <p:cNvPr id="4" name="TextBox 3">
            <a:extLst>
              <a:ext uri="{FF2B5EF4-FFF2-40B4-BE49-F238E27FC236}">
                <a16:creationId xmlns:a16="http://schemas.microsoft.com/office/drawing/2014/main" id="{ABF19854-9D82-4A98-A128-AA15CBC20BD7}"/>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5" name="TextBox 4">
            <a:extLst>
              <a:ext uri="{FF2B5EF4-FFF2-40B4-BE49-F238E27FC236}">
                <a16:creationId xmlns:a16="http://schemas.microsoft.com/office/drawing/2014/main" id="{E58372DA-36D9-427F-8C60-A3335D49471B}"/>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6" name="TextBox 5">
            <a:extLst>
              <a:ext uri="{FF2B5EF4-FFF2-40B4-BE49-F238E27FC236}">
                <a16:creationId xmlns:a16="http://schemas.microsoft.com/office/drawing/2014/main" id="{893B5657-FE85-43DC-B1ED-88FEBAD2DF37}"/>
              </a:ext>
            </a:extLst>
          </p:cNvPr>
          <p:cNvSpPr txBox="1"/>
          <p:nvPr/>
        </p:nvSpPr>
        <p:spPr>
          <a:xfrm>
            <a:off x="11225025" y="6486841"/>
            <a:ext cx="667265" cy="261610"/>
          </a:xfrm>
          <a:prstGeom prst="rect">
            <a:avLst/>
          </a:prstGeom>
          <a:noFill/>
        </p:spPr>
        <p:txBody>
          <a:bodyPr wrap="square" rtlCol="0">
            <a:spAutoFit/>
          </a:bodyPr>
          <a:lstStyle/>
          <a:p>
            <a:r>
              <a:rPr lang="en-IN" sz="1100" dirty="0"/>
              <a:t>Slide 09</a:t>
            </a:r>
          </a:p>
        </p:txBody>
      </p:sp>
    </p:spTree>
    <p:extLst>
      <p:ext uri="{BB962C8B-B14F-4D97-AF65-F5344CB8AC3E}">
        <p14:creationId xmlns:p14="http://schemas.microsoft.com/office/powerpoint/2010/main" val="64670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B6C3F6-8232-484F-A4F4-F56CD4F384AC}"/>
              </a:ext>
            </a:extLst>
          </p:cNvPr>
          <p:cNvSpPr txBox="1">
            <a:spLocks/>
          </p:cNvSpPr>
          <p:nvPr/>
        </p:nvSpPr>
        <p:spPr>
          <a:xfrm>
            <a:off x="1074576" y="1218837"/>
            <a:ext cx="10042848" cy="44203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marL="342900" indent="-342900" algn="just">
              <a:lnSpc>
                <a:spcPct val="100000"/>
              </a:lnSpc>
              <a:buFont typeface="Wingdings" panose="05000000000000000000" pitchFamily="2" charset="2"/>
              <a:buChar char="§"/>
            </a:pPr>
            <a:r>
              <a:rPr lang="en-IN" sz="2400" b="1" cap="none" dirty="0">
                <a:solidFill>
                  <a:schemeClr val="bg1"/>
                </a:solidFill>
                <a:latin typeface="Calibri" panose="020F0502020204030204" pitchFamily="34" charset="0"/>
                <a:cs typeface="Calibri" panose="020F0502020204030204" pitchFamily="34" charset="0"/>
              </a:rPr>
              <a:t>Descriptive analytics</a:t>
            </a:r>
            <a:r>
              <a:rPr lang="en-IN" sz="2400" cap="none" dirty="0">
                <a:solidFill>
                  <a:schemeClr val="bg1"/>
                </a:solidFill>
                <a:latin typeface="Calibri" panose="020F0502020204030204" pitchFamily="34" charset="0"/>
                <a:cs typeface="Calibri" panose="020F0502020204030204" pitchFamily="34" charset="0"/>
              </a:rPr>
              <a:t> is a process of answering questions like what happened in the past? This is done by analysing historical data and summarizing them in charts. In maintenance, this step is performed using control charts. </a:t>
            </a:r>
          </a:p>
          <a:p>
            <a:pPr algn="just">
              <a:lnSpc>
                <a:spcPct val="100000"/>
              </a:lnSpc>
            </a:pPr>
            <a:endParaRPr lang="en-IN" sz="2400" cap="none" dirty="0">
              <a:solidFill>
                <a:schemeClr val="bg1"/>
              </a:solidFill>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
            </a:pPr>
            <a:r>
              <a:rPr lang="en-IN" sz="2400" b="1" cap="none" dirty="0">
                <a:solidFill>
                  <a:schemeClr val="bg1"/>
                </a:solidFill>
                <a:latin typeface="Calibri" panose="020F0502020204030204" pitchFamily="34" charset="0"/>
                <a:cs typeface="Calibri" panose="020F0502020204030204" pitchFamily="34" charset="0"/>
              </a:rPr>
              <a:t>Predictive analytics</a:t>
            </a:r>
            <a:r>
              <a:rPr lang="en-IN" sz="2400" cap="none" dirty="0">
                <a:solidFill>
                  <a:schemeClr val="bg1"/>
                </a:solidFill>
                <a:latin typeface="Calibri" panose="020F0502020204030204" pitchFamily="34" charset="0"/>
                <a:cs typeface="Calibri" panose="020F0502020204030204" pitchFamily="34" charset="0"/>
              </a:rPr>
              <a:t> is an extension to descriptive analytics where historical data is analysed to predict the future outcomes. In maintenance, it is used predict type of failure and time to complete failure.</a:t>
            </a:r>
          </a:p>
          <a:p>
            <a:pPr algn="just">
              <a:lnSpc>
                <a:spcPct val="100000"/>
              </a:lnSpc>
            </a:pPr>
            <a:endParaRPr lang="en-IN" sz="2400" cap="none" dirty="0">
              <a:solidFill>
                <a:schemeClr val="bg1"/>
              </a:solidFill>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
            </a:pPr>
            <a:r>
              <a:rPr lang="en-IN" sz="2400" b="1" cap="none" dirty="0">
                <a:solidFill>
                  <a:schemeClr val="bg1"/>
                </a:solidFill>
                <a:latin typeface="Calibri" panose="020F0502020204030204" pitchFamily="34" charset="0"/>
                <a:cs typeface="Calibri" panose="020F0502020204030204" pitchFamily="34" charset="0"/>
              </a:rPr>
              <a:t>Prescriptive analytics</a:t>
            </a:r>
            <a:r>
              <a:rPr lang="en-IN" sz="2400" cap="none" dirty="0">
                <a:solidFill>
                  <a:schemeClr val="bg1"/>
                </a:solidFill>
                <a:latin typeface="Calibri" panose="020F0502020204030204" pitchFamily="34" charset="0"/>
                <a:cs typeface="Calibri" panose="020F0502020204030204" pitchFamily="34" charset="0"/>
              </a:rPr>
              <a:t> is a process of optimization to identify the best alternatives to minimize or maximize the objective. This also answers the questions such as what can be done? In maintenance, this can be used to optimize the maintenance schedules to minimize the cost of maintenance. </a:t>
            </a:r>
          </a:p>
        </p:txBody>
      </p:sp>
      <p:sp>
        <p:nvSpPr>
          <p:cNvPr id="4" name="TextBox 3">
            <a:extLst>
              <a:ext uri="{FF2B5EF4-FFF2-40B4-BE49-F238E27FC236}">
                <a16:creationId xmlns:a16="http://schemas.microsoft.com/office/drawing/2014/main" id="{23E25234-D6FD-46EE-A4F1-48AF9381E04B}"/>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5" name="TextBox 4">
            <a:extLst>
              <a:ext uri="{FF2B5EF4-FFF2-40B4-BE49-F238E27FC236}">
                <a16:creationId xmlns:a16="http://schemas.microsoft.com/office/drawing/2014/main" id="{BE0B7356-A58F-4499-AEAA-962F337805D3}"/>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7" name="TextBox 6">
            <a:extLst>
              <a:ext uri="{FF2B5EF4-FFF2-40B4-BE49-F238E27FC236}">
                <a16:creationId xmlns:a16="http://schemas.microsoft.com/office/drawing/2014/main" id="{6C735FF9-46CE-421E-8A00-28B131B6FA1B}"/>
              </a:ext>
            </a:extLst>
          </p:cNvPr>
          <p:cNvSpPr txBox="1"/>
          <p:nvPr/>
        </p:nvSpPr>
        <p:spPr>
          <a:xfrm>
            <a:off x="11225025" y="6486841"/>
            <a:ext cx="667265" cy="261610"/>
          </a:xfrm>
          <a:prstGeom prst="rect">
            <a:avLst/>
          </a:prstGeom>
          <a:noFill/>
        </p:spPr>
        <p:txBody>
          <a:bodyPr wrap="square" rtlCol="0">
            <a:spAutoFit/>
          </a:bodyPr>
          <a:lstStyle/>
          <a:p>
            <a:r>
              <a:rPr lang="en-IN" sz="1100" dirty="0"/>
              <a:t>Slide 10</a:t>
            </a:r>
          </a:p>
        </p:txBody>
      </p:sp>
    </p:spTree>
    <p:extLst>
      <p:ext uri="{BB962C8B-B14F-4D97-AF65-F5344CB8AC3E}">
        <p14:creationId xmlns:p14="http://schemas.microsoft.com/office/powerpoint/2010/main" val="330494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1973C-5B90-4C9E-9C15-D5A9EAD4E211}"/>
              </a:ext>
            </a:extLst>
          </p:cNvPr>
          <p:cNvSpPr txBox="1"/>
          <p:nvPr/>
        </p:nvSpPr>
        <p:spPr>
          <a:xfrm>
            <a:off x="1161090" y="1582340"/>
            <a:ext cx="9869819" cy="3693319"/>
          </a:xfrm>
          <a:prstGeom prst="rect">
            <a:avLst/>
          </a:prstGeom>
          <a:noFill/>
        </p:spPr>
        <p:txBody>
          <a:bodyPr wrap="square" rtlCol="0">
            <a:spAutoFit/>
          </a:bodyPr>
          <a:lstStyle/>
          <a:p>
            <a:pPr algn="just"/>
            <a:r>
              <a:rPr lang="en-IN" sz="2600" dirty="0">
                <a:solidFill>
                  <a:schemeClr val="bg1"/>
                </a:solidFill>
                <a:latin typeface="Calibri" panose="020F0502020204030204" pitchFamily="34" charset="0"/>
                <a:cs typeface="Calibri" panose="020F0502020204030204" pitchFamily="34" charset="0"/>
              </a:rPr>
              <a:t>	In this project, our primary focus will be on descriptive and predictive analytics to detect the faults. Predictive analytics has spread its applications into various applications such as railway track maintenance, vehicle monitoring, automotive subcomponents, utility systems, computer systems, electrical grids, aircraft maintenance, oil and gas industry, computational finance and many more. Fault detection is one of the concepts in predictive maintenance which is well accepted in the industry. Early Failure detection could potentially eliminate catastrophic machine failures. </a:t>
            </a:r>
          </a:p>
        </p:txBody>
      </p:sp>
      <p:sp>
        <p:nvSpPr>
          <p:cNvPr id="5" name="TextBox 4">
            <a:extLst>
              <a:ext uri="{FF2B5EF4-FFF2-40B4-BE49-F238E27FC236}">
                <a16:creationId xmlns:a16="http://schemas.microsoft.com/office/drawing/2014/main" id="{9668CB3F-950F-4FE2-9395-F33F66BCEFDF}"/>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6" name="TextBox 5">
            <a:extLst>
              <a:ext uri="{FF2B5EF4-FFF2-40B4-BE49-F238E27FC236}">
                <a16:creationId xmlns:a16="http://schemas.microsoft.com/office/drawing/2014/main" id="{29CB49E4-530B-42AB-8DC7-5EA976B9D584}"/>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7" name="TextBox 6">
            <a:extLst>
              <a:ext uri="{FF2B5EF4-FFF2-40B4-BE49-F238E27FC236}">
                <a16:creationId xmlns:a16="http://schemas.microsoft.com/office/drawing/2014/main" id="{D8FACCFB-7689-4CB1-959F-EE551F957893}"/>
              </a:ext>
            </a:extLst>
          </p:cNvPr>
          <p:cNvSpPr txBox="1"/>
          <p:nvPr/>
        </p:nvSpPr>
        <p:spPr>
          <a:xfrm>
            <a:off x="11225025" y="6486841"/>
            <a:ext cx="667265" cy="261610"/>
          </a:xfrm>
          <a:prstGeom prst="rect">
            <a:avLst/>
          </a:prstGeom>
          <a:noFill/>
        </p:spPr>
        <p:txBody>
          <a:bodyPr wrap="square" rtlCol="0">
            <a:spAutoFit/>
          </a:bodyPr>
          <a:lstStyle/>
          <a:p>
            <a:r>
              <a:rPr lang="en-IN" sz="1100" dirty="0"/>
              <a:t>Slide 11</a:t>
            </a:r>
          </a:p>
        </p:txBody>
      </p:sp>
    </p:spTree>
    <p:extLst>
      <p:ext uri="{BB962C8B-B14F-4D97-AF65-F5344CB8AC3E}">
        <p14:creationId xmlns:p14="http://schemas.microsoft.com/office/powerpoint/2010/main" val="410679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AEA5C-3625-4753-B97A-97E670E656D9}"/>
              </a:ext>
            </a:extLst>
          </p:cNvPr>
          <p:cNvSpPr>
            <a:spLocks noGrp="1"/>
          </p:cNvSpPr>
          <p:nvPr>
            <p:ph type="ctrTitle"/>
          </p:nvPr>
        </p:nvSpPr>
        <p:spPr>
          <a:xfrm>
            <a:off x="3954822" y="357253"/>
            <a:ext cx="4282354" cy="659784"/>
          </a:xfrm>
        </p:spPr>
        <p:txBody>
          <a:bodyPr>
            <a:noAutofit/>
          </a:bodyPr>
          <a:lstStyle/>
          <a:p>
            <a:pPr algn="ctr">
              <a:lnSpc>
                <a:spcPct val="100000"/>
              </a:lnSpc>
            </a:pPr>
            <a:r>
              <a:rPr lang="en-IN" sz="4400" b="1" dirty="0">
                <a:solidFill>
                  <a:schemeClr val="bg1"/>
                </a:solidFill>
                <a:latin typeface="Calibri" panose="020F0502020204030204" pitchFamily="34" charset="0"/>
                <a:cs typeface="Calibri" panose="020F0502020204030204" pitchFamily="34" charset="0"/>
              </a:rPr>
              <a:t>EXISTING SYSTEM</a:t>
            </a:r>
            <a:endParaRPr lang="en-IN" sz="4400" dirty="0">
              <a:solidFill>
                <a:schemeClr val="bg1"/>
              </a:solidFill>
              <a:latin typeface="Calibri" panose="020F0502020204030204" pitchFamily="34" charset="0"/>
              <a:cs typeface="Calibri" panose="020F0502020204030204" pitchFamily="34" charset="0"/>
            </a:endParaRPr>
          </a:p>
        </p:txBody>
      </p:sp>
      <p:sp>
        <p:nvSpPr>
          <p:cNvPr id="4" name="Subtitle 2">
            <a:extLst>
              <a:ext uri="{FF2B5EF4-FFF2-40B4-BE49-F238E27FC236}">
                <a16:creationId xmlns:a16="http://schemas.microsoft.com/office/drawing/2014/main" id="{62A6DE97-84AA-45C3-A75D-48F6CDE2C0DA}"/>
              </a:ext>
            </a:extLst>
          </p:cNvPr>
          <p:cNvSpPr>
            <a:spLocks noGrp="1"/>
          </p:cNvSpPr>
          <p:nvPr>
            <p:ph type="subTitle" idx="1"/>
          </p:nvPr>
        </p:nvSpPr>
        <p:spPr>
          <a:xfrm>
            <a:off x="1128900" y="1427169"/>
            <a:ext cx="9934199" cy="4003662"/>
          </a:xfrm>
        </p:spPr>
        <p:txBody>
          <a:bodyPr>
            <a:noAutofit/>
          </a:bodyPr>
          <a:lstStyle/>
          <a:p>
            <a:pPr algn="just">
              <a:lnSpc>
                <a:spcPct val="100000"/>
              </a:lnSpc>
            </a:pPr>
            <a:r>
              <a:rPr lang="en-US" sz="2400" cap="none" dirty="0">
                <a:solidFill>
                  <a:schemeClr val="bg1"/>
                </a:solidFill>
                <a:latin typeface="Calibri" panose="020F0502020204030204" pitchFamily="34" charset="0"/>
                <a:cs typeface="Calibri" panose="020F0502020204030204" pitchFamily="34" charset="0"/>
              </a:rPr>
              <a:t>	In the past years prediction done using machine learning approach which self learns the data implying different algorithm of supervised learning. In supervised learning data set includes the input variable (sensor values) which is then divided into train and test set using which RUL was predicted. The machine learning algorithm is trained using training set and the accuracy of the algorithm is tested by comparing it with the test set.</a:t>
            </a:r>
          </a:p>
          <a:p>
            <a:pPr algn="just">
              <a:lnSpc>
                <a:spcPct val="100000"/>
              </a:lnSpc>
            </a:pPr>
            <a:endParaRPr lang="en-US" sz="2400" cap="none" dirty="0">
              <a:solidFill>
                <a:schemeClr val="bg1"/>
              </a:solidFill>
              <a:latin typeface="Calibri" panose="020F0502020204030204" pitchFamily="34" charset="0"/>
              <a:cs typeface="Calibri" panose="020F0502020204030204" pitchFamily="34" charset="0"/>
            </a:endParaRPr>
          </a:p>
          <a:p>
            <a:pPr algn="just">
              <a:lnSpc>
                <a:spcPct val="100000"/>
              </a:lnSpc>
            </a:pPr>
            <a:r>
              <a:rPr lang="en-US" sz="2400" cap="none" dirty="0">
                <a:solidFill>
                  <a:schemeClr val="bg1"/>
                </a:solidFill>
                <a:latin typeface="Calibri" panose="020F0502020204030204" pitchFamily="34" charset="0"/>
                <a:cs typeface="Calibri" panose="020F0502020204030204" pitchFamily="34" charset="0"/>
              </a:rPr>
              <a:t>	To overcome the drawback of low accuracy and less dependability of machine learning algorithm we use deep learning approach to solve this situation.</a:t>
            </a:r>
            <a:endParaRPr lang="en-IN" sz="2400" cap="none"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78A447F-6E52-450D-B6B7-E693E1F20B62}"/>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6" name="TextBox 5">
            <a:extLst>
              <a:ext uri="{FF2B5EF4-FFF2-40B4-BE49-F238E27FC236}">
                <a16:creationId xmlns:a16="http://schemas.microsoft.com/office/drawing/2014/main" id="{2889730D-21E0-4BB2-908E-C274C031F0B1}"/>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9" name="TextBox 8">
            <a:extLst>
              <a:ext uri="{FF2B5EF4-FFF2-40B4-BE49-F238E27FC236}">
                <a16:creationId xmlns:a16="http://schemas.microsoft.com/office/drawing/2014/main" id="{4D110A13-2924-48E0-80CC-26FBA15AD7D4}"/>
              </a:ext>
            </a:extLst>
          </p:cNvPr>
          <p:cNvSpPr txBox="1"/>
          <p:nvPr/>
        </p:nvSpPr>
        <p:spPr>
          <a:xfrm>
            <a:off x="11225025" y="6486841"/>
            <a:ext cx="667265" cy="261610"/>
          </a:xfrm>
          <a:prstGeom prst="rect">
            <a:avLst/>
          </a:prstGeom>
          <a:noFill/>
        </p:spPr>
        <p:txBody>
          <a:bodyPr wrap="square" rtlCol="0">
            <a:spAutoFit/>
          </a:bodyPr>
          <a:lstStyle/>
          <a:p>
            <a:r>
              <a:rPr lang="en-IN" sz="1100" dirty="0"/>
              <a:t>Slide 12</a:t>
            </a:r>
          </a:p>
        </p:txBody>
      </p:sp>
    </p:spTree>
    <p:extLst>
      <p:ext uri="{BB962C8B-B14F-4D97-AF65-F5344CB8AC3E}">
        <p14:creationId xmlns:p14="http://schemas.microsoft.com/office/powerpoint/2010/main" val="96830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AEA5C-3625-4753-B97A-97E670E656D9}"/>
              </a:ext>
            </a:extLst>
          </p:cNvPr>
          <p:cNvSpPr>
            <a:spLocks noGrp="1"/>
          </p:cNvSpPr>
          <p:nvPr>
            <p:ph type="ctrTitle"/>
          </p:nvPr>
        </p:nvSpPr>
        <p:spPr>
          <a:xfrm>
            <a:off x="3749351" y="315276"/>
            <a:ext cx="4693298" cy="659784"/>
          </a:xfrm>
        </p:spPr>
        <p:txBody>
          <a:bodyPr>
            <a:noAutofit/>
          </a:bodyPr>
          <a:lstStyle/>
          <a:p>
            <a:pPr algn="ctr">
              <a:lnSpc>
                <a:spcPct val="100000"/>
              </a:lnSpc>
            </a:pPr>
            <a:r>
              <a:rPr lang="en-IN" sz="4400" b="1" dirty="0">
                <a:solidFill>
                  <a:schemeClr val="bg1"/>
                </a:solidFill>
                <a:latin typeface="Calibri" panose="020F0502020204030204" pitchFamily="34" charset="0"/>
                <a:cs typeface="Calibri" panose="020F0502020204030204" pitchFamily="34" charset="0"/>
              </a:rPr>
              <a:t>PROPOSED SYSTEM</a:t>
            </a:r>
            <a:endParaRPr lang="en-IN" sz="4400" dirty="0">
              <a:solidFill>
                <a:schemeClr val="bg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BB555657-B719-4E12-8312-8870CC441C22}"/>
              </a:ext>
            </a:extLst>
          </p:cNvPr>
          <p:cNvSpPr txBox="1">
            <a:spLocks/>
          </p:cNvSpPr>
          <p:nvPr/>
        </p:nvSpPr>
        <p:spPr>
          <a:xfrm>
            <a:off x="389104" y="1549478"/>
            <a:ext cx="5789273" cy="375904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400" cap="none" dirty="0">
                <a:solidFill>
                  <a:schemeClr val="bg1"/>
                </a:solidFill>
                <a:latin typeface="Calibri" panose="020F0502020204030204" pitchFamily="34" charset="0"/>
                <a:cs typeface="Calibri" panose="020F0502020204030204" pitchFamily="34" charset="0"/>
              </a:rPr>
              <a:t>	In this proposed techniques we implemented LSTM neural networks to improve the performance of our application. This LSTM techniques implies time stamps(steps) to look on to the past data and prepare our data set such that each row holds 50 values references to the original data sets. The LSTM neural network diagram for proposed system is shown in the figure</a:t>
            </a:r>
            <a:endParaRPr lang="en-IN" sz="2400" cap="none" dirty="0">
              <a:solidFill>
                <a:schemeClr val="bg1"/>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0AD304E5-FAD6-4D77-B04F-7E7E2B1A62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31636" y="1178560"/>
            <a:ext cx="5161280" cy="4500880"/>
          </a:xfrm>
          <a:prstGeom prst="rect">
            <a:avLst/>
          </a:prstGeom>
          <a:noFill/>
          <a:ln>
            <a:noFill/>
          </a:ln>
        </p:spPr>
      </p:pic>
      <p:sp>
        <p:nvSpPr>
          <p:cNvPr id="9" name="Rectangle 8">
            <a:extLst>
              <a:ext uri="{FF2B5EF4-FFF2-40B4-BE49-F238E27FC236}">
                <a16:creationId xmlns:a16="http://schemas.microsoft.com/office/drawing/2014/main" id="{D177C70D-DB23-4C7C-A57E-52B96ADE65D2}"/>
              </a:ext>
            </a:extLst>
          </p:cNvPr>
          <p:cNvSpPr/>
          <p:nvPr/>
        </p:nvSpPr>
        <p:spPr>
          <a:xfrm>
            <a:off x="6376014" y="6086441"/>
            <a:ext cx="5472524" cy="400110"/>
          </a:xfrm>
          <a:prstGeom prst="rect">
            <a:avLst/>
          </a:prstGeom>
        </p:spPr>
        <p:txBody>
          <a:bodyPr wrap="none">
            <a:spAutoFit/>
          </a:bodyPr>
          <a:lstStyle/>
          <a:p>
            <a:r>
              <a:rPr lang="en-IN" sz="2000" i="1" u="sng" dirty="0">
                <a:solidFill>
                  <a:schemeClr val="bg1"/>
                </a:solidFill>
                <a:latin typeface="Calibri" panose="020F0502020204030204" pitchFamily="34" charset="0"/>
                <a:cs typeface="Calibri" panose="020F0502020204030204" pitchFamily="34" charset="0"/>
              </a:rPr>
              <a:t>LSTM neural network diagram for proposed system</a:t>
            </a:r>
          </a:p>
        </p:txBody>
      </p:sp>
      <p:sp>
        <p:nvSpPr>
          <p:cNvPr id="10" name="TextBox 9">
            <a:extLst>
              <a:ext uri="{FF2B5EF4-FFF2-40B4-BE49-F238E27FC236}">
                <a16:creationId xmlns:a16="http://schemas.microsoft.com/office/drawing/2014/main" id="{0096E616-BB65-47FB-801B-0D255A7B5CE2}"/>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11" name="TextBox 10">
            <a:extLst>
              <a:ext uri="{FF2B5EF4-FFF2-40B4-BE49-F238E27FC236}">
                <a16:creationId xmlns:a16="http://schemas.microsoft.com/office/drawing/2014/main" id="{406894CC-EC28-4021-BCFE-E191DEC2EF48}"/>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12" name="TextBox 11">
            <a:extLst>
              <a:ext uri="{FF2B5EF4-FFF2-40B4-BE49-F238E27FC236}">
                <a16:creationId xmlns:a16="http://schemas.microsoft.com/office/drawing/2014/main" id="{DF007279-FC52-45CC-A624-B2B5B93690CF}"/>
              </a:ext>
            </a:extLst>
          </p:cNvPr>
          <p:cNvSpPr txBox="1"/>
          <p:nvPr/>
        </p:nvSpPr>
        <p:spPr>
          <a:xfrm>
            <a:off x="11225025" y="6486841"/>
            <a:ext cx="667265" cy="261610"/>
          </a:xfrm>
          <a:prstGeom prst="rect">
            <a:avLst/>
          </a:prstGeom>
          <a:noFill/>
        </p:spPr>
        <p:txBody>
          <a:bodyPr wrap="square" rtlCol="0">
            <a:spAutoFit/>
          </a:bodyPr>
          <a:lstStyle/>
          <a:p>
            <a:r>
              <a:rPr lang="en-IN" sz="1100" dirty="0"/>
              <a:t>Slide 13</a:t>
            </a:r>
          </a:p>
        </p:txBody>
      </p:sp>
    </p:spTree>
    <p:extLst>
      <p:ext uri="{BB962C8B-B14F-4D97-AF65-F5344CB8AC3E}">
        <p14:creationId xmlns:p14="http://schemas.microsoft.com/office/powerpoint/2010/main" val="276903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69339F-00A7-42EF-84C6-04AE876E0961}"/>
              </a:ext>
            </a:extLst>
          </p:cNvPr>
          <p:cNvSpPr/>
          <p:nvPr/>
        </p:nvSpPr>
        <p:spPr>
          <a:xfrm>
            <a:off x="1082817" y="766732"/>
            <a:ext cx="10026365" cy="5324535"/>
          </a:xfrm>
          <a:prstGeom prst="rect">
            <a:avLst/>
          </a:prstGeom>
        </p:spPr>
        <p:txBody>
          <a:bodyPr wrap="square">
            <a:spAutoFit/>
          </a:bodyPr>
          <a:lstStyle/>
          <a:p>
            <a:pPr algn="just"/>
            <a:r>
              <a:rPr lang="en-US" sz="2800" b="1" dirty="0">
                <a:solidFill>
                  <a:schemeClr val="bg1"/>
                </a:solidFill>
                <a:latin typeface="Calibri" panose="020F0502020204030204" pitchFamily="34" charset="0"/>
                <a:cs typeface="Calibri" panose="020F0502020204030204" pitchFamily="34" charset="0"/>
              </a:rPr>
              <a:t>1. INPUT DATA </a:t>
            </a:r>
          </a:p>
          <a:p>
            <a:pPr algn="just"/>
            <a:endParaRPr lang="en-US" sz="2400" b="1" dirty="0">
              <a:solidFill>
                <a:schemeClr val="bg1"/>
              </a:solidFill>
              <a:latin typeface="Calibri" panose="020F0502020204030204" pitchFamily="34" charset="0"/>
              <a:cs typeface="Calibri" panose="020F0502020204030204" pitchFamily="34" charset="0"/>
            </a:endParaRPr>
          </a:p>
          <a:p>
            <a:pPr algn="just"/>
            <a:r>
              <a:rPr lang="en-US" sz="2400" dirty="0">
                <a:solidFill>
                  <a:schemeClr val="bg1"/>
                </a:solidFill>
                <a:latin typeface="Calibri" panose="020F0502020204030204" pitchFamily="34" charset="0"/>
                <a:cs typeface="Calibri" panose="020F0502020204030204" pitchFamily="34" charset="0"/>
              </a:rPr>
              <a:t>A data set as been downloaded from Repository of NASA which as 21 individual sensor value and three setting values setting1, setting2, setting3 which shows below </a:t>
            </a:r>
          </a:p>
          <a:p>
            <a:pPr algn="just"/>
            <a:endParaRPr lang="en-US" sz="2400" dirty="0">
              <a:solidFill>
                <a:schemeClr val="bg1"/>
              </a:solidFill>
              <a:latin typeface="Calibri" panose="020F0502020204030204" pitchFamily="34" charset="0"/>
              <a:cs typeface="Calibri" panose="020F0502020204030204" pitchFamily="34" charset="0"/>
            </a:endParaRPr>
          </a:p>
          <a:p>
            <a:pPr algn="just"/>
            <a:r>
              <a:rPr lang="en-US" sz="2400" b="1" u="sng" dirty="0">
                <a:solidFill>
                  <a:schemeClr val="bg1"/>
                </a:solidFill>
                <a:latin typeface="Calibri" panose="020F0502020204030204" pitchFamily="34" charset="0"/>
                <a:cs typeface="Calibri" panose="020F0502020204030204" pitchFamily="34" charset="0"/>
              </a:rPr>
              <a:t>Setting 1</a:t>
            </a:r>
            <a:r>
              <a:rPr lang="en-US" sz="2400" b="1" dirty="0">
                <a:solidFill>
                  <a:schemeClr val="bg1"/>
                </a:solidFill>
                <a:latin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cs typeface="Calibri" panose="020F0502020204030204" pitchFamily="34" charset="0"/>
              </a:rPr>
              <a:t>This is the pilot1 prefers setting which shows the sensors which were activated during the life time of sensor. </a:t>
            </a:r>
          </a:p>
          <a:p>
            <a:pPr algn="just"/>
            <a:endParaRPr lang="en-US" sz="2400" dirty="0">
              <a:solidFill>
                <a:schemeClr val="bg1"/>
              </a:solidFill>
              <a:latin typeface="Calibri" panose="020F0502020204030204" pitchFamily="34" charset="0"/>
              <a:cs typeface="Calibri" panose="020F0502020204030204" pitchFamily="34" charset="0"/>
            </a:endParaRPr>
          </a:p>
          <a:p>
            <a:pPr algn="just"/>
            <a:r>
              <a:rPr lang="en-US" sz="2400" b="1" u="sng" dirty="0">
                <a:solidFill>
                  <a:schemeClr val="bg1"/>
                </a:solidFill>
                <a:latin typeface="Calibri" panose="020F0502020204030204" pitchFamily="34" charset="0"/>
                <a:cs typeface="Calibri" panose="020F0502020204030204" pitchFamily="34" charset="0"/>
              </a:rPr>
              <a:t>Setting 2</a:t>
            </a:r>
            <a:r>
              <a:rPr lang="en-US" sz="2400" b="1" dirty="0">
                <a:solidFill>
                  <a:schemeClr val="bg1"/>
                </a:solidFill>
                <a:latin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cs typeface="Calibri" panose="020F0502020204030204" pitchFamily="34" charset="0"/>
              </a:rPr>
              <a:t>This is the pilot2 prefers setting which shows the sensors which were activated during the life time of sensor. </a:t>
            </a:r>
          </a:p>
          <a:p>
            <a:pPr algn="just"/>
            <a:endParaRPr lang="en-US" sz="2400" dirty="0">
              <a:solidFill>
                <a:schemeClr val="bg1"/>
              </a:solidFill>
              <a:latin typeface="Calibri" panose="020F0502020204030204" pitchFamily="34" charset="0"/>
              <a:cs typeface="Calibri" panose="020F0502020204030204" pitchFamily="34" charset="0"/>
            </a:endParaRPr>
          </a:p>
          <a:p>
            <a:pPr algn="just"/>
            <a:r>
              <a:rPr lang="en-US" sz="2400" b="1" u="sng" dirty="0">
                <a:solidFill>
                  <a:schemeClr val="bg1"/>
                </a:solidFill>
                <a:latin typeface="Calibri" panose="020F0502020204030204" pitchFamily="34" charset="0"/>
                <a:cs typeface="Calibri" panose="020F0502020204030204" pitchFamily="34" charset="0"/>
              </a:rPr>
              <a:t>Setting 3</a:t>
            </a:r>
            <a:r>
              <a:rPr lang="en-US" sz="2400" b="1" dirty="0">
                <a:solidFill>
                  <a:schemeClr val="bg1"/>
                </a:solidFill>
                <a:latin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cs typeface="Calibri" panose="020F0502020204030204" pitchFamily="34" charset="0"/>
              </a:rPr>
              <a:t>This is the pilot3 prefers setting which shows the sensors which were activated during the life time of sensor. </a:t>
            </a:r>
            <a:endParaRPr lang="en-IN" sz="2400"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49D778-A223-496B-857D-3CBCC953E42C}"/>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6" name="TextBox 5">
            <a:extLst>
              <a:ext uri="{FF2B5EF4-FFF2-40B4-BE49-F238E27FC236}">
                <a16:creationId xmlns:a16="http://schemas.microsoft.com/office/drawing/2014/main" id="{AAD1DF89-950C-4C6E-B205-59F0B4934761}"/>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7" name="TextBox 6">
            <a:extLst>
              <a:ext uri="{FF2B5EF4-FFF2-40B4-BE49-F238E27FC236}">
                <a16:creationId xmlns:a16="http://schemas.microsoft.com/office/drawing/2014/main" id="{1663F92F-EB24-4E1D-9A7D-BAA7252A6771}"/>
              </a:ext>
            </a:extLst>
          </p:cNvPr>
          <p:cNvSpPr txBox="1"/>
          <p:nvPr/>
        </p:nvSpPr>
        <p:spPr>
          <a:xfrm>
            <a:off x="11225025" y="6486841"/>
            <a:ext cx="667265" cy="261610"/>
          </a:xfrm>
          <a:prstGeom prst="rect">
            <a:avLst/>
          </a:prstGeom>
          <a:noFill/>
        </p:spPr>
        <p:txBody>
          <a:bodyPr wrap="square" rtlCol="0">
            <a:spAutoFit/>
          </a:bodyPr>
          <a:lstStyle/>
          <a:p>
            <a:r>
              <a:rPr lang="en-IN" sz="1100" dirty="0"/>
              <a:t>Slide 14</a:t>
            </a:r>
          </a:p>
        </p:txBody>
      </p:sp>
    </p:spTree>
    <p:extLst>
      <p:ext uri="{BB962C8B-B14F-4D97-AF65-F5344CB8AC3E}">
        <p14:creationId xmlns:p14="http://schemas.microsoft.com/office/powerpoint/2010/main" val="1896563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70C01D-519C-446F-8EA5-3CB32BB235F0}"/>
              </a:ext>
            </a:extLst>
          </p:cNvPr>
          <p:cNvSpPr/>
          <p:nvPr/>
        </p:nvSpPr>
        <p:spPr>
          <a:xfrm>
            <a:off x="817880" y="951398"/>
            <a:ext cx="10556240" cy="4955203"/>
          </a:xfrm>
          <a:prstGeom prst="rect">
            <a:avLst/>
          </a:prstGeom>
        </p:spPr>
        <p:txBody>
          <a:bodyPr wrap="square">
            <a:spAutoFit/>
          </a:bodyPr>
          <a:lstStyle/>
          <a:p>
            <a:pPr algn="just"/>
            <a:r>
              <a:rPr lang="en-US" sz="2800" b="1" dirty="0">
                <a:solidFill>
                  <a:schemeClr val="bg1"/>
                </a:solidFill>
                <a:latin typeface="Calibri" panose="020F0502020204030204" pitchFamily="34" charset="0"/>
                <a:cs typeface="Calibri" panose="020F0502020204030204" pitchFamily="34" charset="0"/>
              </a:rPr>
              <a:t>2. DATA PRE-PROCESSING</a:t>
            </a:r>
          </a:p>
          <a:p>
            <a:pPr algn="just"/>
            <a:endParaRPr lang="en-US" sz="2400" b="1" dirty="0">
              <a:solidFill>
                <a:schemeClr val="bg1"/>
              </a:solidFill>
              <a:latin typeface="Calibri" panose="020F0502020204030204" pitchFamily="34" charset="0"/>
              <a:cs typeface="Calibri" panose="020F0502020204030204" pitchFamily="34" charset="0"/>
            </a:endParaRPr>
          </a:p>
          <a:p>
            <a:pPr algn="just"/>
            <a:r>
              <a:rPr lang="en-US" sz="2400" dirty="0">
                <a:solidFill>
                  <a:schemeClr val="bg1"/>
                </a:solidFill>
                <a:latin typeface="Calibri" panose="020F0502020204030204" pitchFamily="34" charset="0"/>
                <a:cs typeface="Calibri" panose="020F0502020204030204" pitchFamily="34" charset="0"/>
              </a:rPr>
              <a:t>One of the important challenges of giving input data set to neural networks is data Pre-processing where you manipulate with the data and remove different unused values, redundant values, null values which can be drawback in forming of accurate predict value of the model. </a:t>
            </a:r>
          </a:p>
          <a:p>
            <a:pPr algn="just"/>
            <a:endParaRPr lang="en-US" sz="2400" dirty="0">
              <a:solidFill>
                <a:schemeClr val="bg1"/>
              </a:solidFill>
              <a:latin typeface="Calibri" panose="020F0502020204030204" pitchFamily="34" charset="0"/>
              <a:cs typeface="Calibri" panose="020F0502020204030204" pitchFamily="34" charset="0"/>
            </a:endParaRPr>
          </a:p>
          <a:p>
            <a:pPr algn="just"/>
            <a:r>
              <a:rPr lang="en-US" sz="2400" b="1" u="sng" dirty="0">
                <a:solidFill>
                  <a:schemeClr val="bg1"/>
                </a:solidFill>
                <a:latin typeface="Calibri" panose="020F0502020204030204" pitchFamily="34" charset="0"/>
                <a:cs typeface="Calibri" panose="020F0502020204030204" pitchFamily="34" charset="0"/>
              </a:rPr>
              <a:t>Steps included in Data Pre-processing are listed below </a:t>
            </a:r>
          </a:p>
          <a:p>
            <a:pPr marL="457200" indent="-457200" algn="just">
              <a:buAutoNum type="arabicPeriod"/>
            </a:pPr>
            <a:r>
              <a:rPr lang="en-US" sz="2400" dirty="0">
                <a:solidFill>
                  <a:schemeClr val="bg1"/>
                </a:solidFill>
                <a:latin typeface="Calibri" panose="020F0502020204030204" pitchFamily="34" charset="0"/>
                <a:cs typeface="Calibri" panose="020F0502020204030204" pitchFamily="34" charset="0"/>
              </a:rPr>
              <a:t>We delete the null values </a:t>
            </a:r>
          </a:p>
          <a:p>
            <a:pPr marL="457200" indent="-457200" algn="just">
              <a:buAutoNum type="arabicPeriod"/>
            </a:pPr>
            <a:r>
              <a:rPr lang="en-US" sz="2400" dirty="0">
                <a:solidFill>
                  <a:schemeClr val="bg1"/>
                </a:solidFill>
                <a:latin typeface="Calibri" panose="020F0502020204030204" pitchFamily="34" charset="0"/>
                <a:cs typeface="Calibri" panose="020F0502020204030204" pitchFamily="34" charset="0"/>
              </a:rPr>
              <a:t>We scale down the data using Scikit-Learn library so that neural networks understand the data.(The scaling is done using Min-Max scaler library which scales down data between 0 and 1and hence making this data set completely comparable with the neural networks.)</a:t>
            </a:r>
            <a:endParaRPr lang="en-IN" sz="2400"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7E122AD-4331-4FDB-9172-6879FD155BD8}"/>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6" name="TextBox 5">
            <a:extLst>
              <a:ext uri="{FF2B5EF4-FFF2-40B4-BE49-F238E27FC236}">
                <a16:creationId xmlns:a16="http://schemas.microsoft.com/office/drawing/2014/main" id="{5F3FB5C6-CE21-4617-8080-C2CB2D83DFBC}"/>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7" name="TextBox 6">
            <a:extLst>
              <a:ext uri="{FF2B5EF4-FFF2-40B4-BE49-F238E27FC236}">
                <a16:creationId xmlns:a16="http://schemas.microsoft.com/office/drawing/2014/main" id="{DF345682-C7D6-415C-A6A3-287864AF4E2D}"/>
              </a:ext>
            </a:extLst>
          </p:cNvPr>
          <p:cNvSpPr txBox="1"/>
          <p:nvPr/>
        </p:nvSpPr>
        <p:spPr>
          <a:xfrm>
            <a:off x="11225025" y="6486841"/>
            <a:ext cx="667265" cy="261610"/>
          </a:xfrm>
          <a:prstGeom prst="rect">
            <a:avLst/>
          </a:prstGeom>
          <a:noFill/>
        </p:spPr>
        <p:txBody>
          <a:bodyPr wrap="square" rtlCol="0">
            <a:spAutoFit/>
          </a:bodyPr>
          <a:lstStyle/>
          <a:p>
            <a:r>
              <a:rPr lang="en-IN" sz="1100" dirty="0"/>
              <a:t>Slide 15</a:t>
            </a:r>
          </a:p>
        </p:txBody>
      </p:sp>
    </p:spTree>
    <p:extLst>
      <p:ext uri="{BB962C8B-B14F-4D97-AF65-F5344CB8AC3E}">
        <p14:creationId xmlns:p14="http://schemas.microsoft.com/office/powerpoint/2010/main" val="2336369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8C36C2-15F8-49DA-885A-A9966220AC49}"/>
              </a:ext>
            </a:extLst>
          </p:cNvPr>
          <p:cNvSpPr/>
          <p:nvPr/>
        </p:nvSpPr>
        <p:spPr>
          <a:xfrm>
            <a:off x="861215" y="705177"/>
            <a:ext cx="10469569" cy="5447645"/>
          </a:xfrm>
          <a:prstGeom prst="rect">
            <a:avLst/>
          </a:prstGeom>
        </p:spPr>
        <p:txBody>
          <a:bodyPr wrap="square">
            <a:spAutoFit/>
          </a:bodyPr>
          <a:lstStyle/>
          <a:p>
            <a:pPr algn="just"/>
            <a:r>
              <a:rPr lang="en-US" sz="2800" b="1" dirty="0">
                <a:solidFill>
                  <a:schemeClr val="bg1"/>
                </a:solidFill>
                <a:latin typeface="Calibri" panose="020F0502020204030204" pitchFamily="34" charset="0"/>
                <a:cs typeface="Calibri" panose="020F0502020204030204" pitchFamily="34" charset="0"/>
              </a:rPr>
              <a:t>3. CONVERTING A DATA TO 50 TIME STAMPS </a:t>
            </a:r>
          </a:p>
          <a:p>
            <a:pPr algn="just"/>
            <a:r>
              <a:rPr lang="en-US" sz="2400" dirty="0">
                <a:solidFill>
                  <a:schemeClr val="bg1"/>
                </a:solidFill>
                <a:latin typeface="Calibri" panose="020F0502020204030204" pitchFamily="34" charset="0"/>
                <a:cs typeface="Calibri" panose="020F0502020204030204" pitchFamily="34" charset="0"/>
              </a:rPr>
              <a:t>LSTM model understand data in user defined time step, the size of the time step in choosing based on the preferences of the problem. Here we use 50 time stamps.</a:t>
            </a:r>
          </a:p>
          <a:p>
            <a:pPr algn="just"/>
            <a:endParaRPr lang="en-US" sz="2400" b="1" dirty="0">
              <a:solidFill>
                <a:schemeClr val="bg1"/>
              </a:solidFill>
              <a:latin typeface="Calibri" panose="020F0502020204030204" pitchFamily="34" charset="0"/>
              <a:cs typeface="Calibri" panose="020F0502020204030204" pitchFamily="34" charset="0"/>
            </a:endParaRPr>
          </a:p>
          <a:p>
            <a:r>
              <a:rPr lang="en-US" sz="2800" b="1" dirty="0">
                <a:solidFill>
                  <a:schemeClr val="bg1"/>
                </a:solidFill>
                <a:latin typeface="Calibri" panose="020F0502020204030204" pitchFamily="34" charset="0"/>
                <a:cs typeface="Calibri" panose="020F0502020204030204" pitchFamily="34" charset="0"/>
              </a:rPr>
              <a:t>4. TRAINING AND TESTING</a:t>
            </a:r>
            <a:r>
              <a:rPr lang="en-US" sz="2800" dirty="0">
                <a:solidFill>
                  <a:schemeClr val="bg1"/>
                </a:solidFill>
                <a:latin typeface="Calibri" panose="020F0502020204030204" pitchFamily="34" charset="0"/>
                <a:cs typeface="Calibri" panose="020F0502020204030204" pitchFamily="34" charset="0"/>
              </a:rPr>
              <a:t> </a:t>
            </a:r>
            <a:endParaRPr lang="en-IN" sz="2800" dirty="0">
              <a:solidFill>
                <a:schemeClr val="bg1"/>
              </a:solidFill>
              <a:latin typeface="Calibri" panose="020F0502020204030204" pitchFamily="34" charset="0"/>
              <a:cs typeface="Calibri" panose="020F0502020204030204" pitchFamily="34" charset="0"/>
            </a:endParaRPr>
          </a:p>
          <a:p>
            <a:r>
              <a:rPr lang="en-IN" sz="2400" dirty="0">
                <a:solidFill>
                  <a:schemeClr val="bg1"/>
                </a:solidFill>
                <a:latin typeface="Calibri" panose="020F0502020204030204" pitchFamily="34" charset="0"/>
                <a:cs typeface="Calibri" panose="020F0502020204030204" pitchFamily="34" charset="0"/>
              </a:rPr>
              <a:t>We build a deep network. The first layer is an LSTM layer with 100 units followed by another LSTM layer with 50 units. Dropout is also applied after each LSTM layer to control overfitting. Final layer is a Dense output layer with single unit.</a:t>
            </a:r>
          </a:p>
          <a:p>
            <a:endParaRPr lang="en-IN" sz="2400" dirty="0">
              <a:solidFill>
                <a:schemeClr val="bg1"/>
              </a:solidFill>
              <a:latin typeface="Calibri" panose="020F0502020204030204" pitchFamily="34" charset="0"/>
              <a:cs typeface="Calibri" panose="020F0502020204030204" pitchFamily="34" charset="0"/>
            </a:endParaRPr>
          </a:p>
          <a:p>
            <a:pPr algn="just"/>
            <a:r>
              <a:rPr lang="en-US" sz="2800" b="1" dirty="0">
                <a:solidFill>
                  <a:schemeClr val="bg1"/>
                </a:solidFill>
                <a:latin typeface="Calibri" panose="020F0502020204030204" pitchFamily="34" charset="0"/>
                <a:cs typeface="Calibri" panose="020F0502020204030204" pitchFamily="34" charset="0"/>
              </a:rPr>
              <a:t>5</a:t>
            </a:r>
            <a:r>
              <a:rPr lang="en-US" sz="2800" dirty="0">
                <a:solidFill>
                  <a:schemeClr val="bg1"/>
                </a:solidFill>
                <a:latin typeface="Calibri" panose="020F0502020204030204" pitchFamily="34" charset="0"/>
                <a:cs typeface="Calibri" panose="020F0502020204030204" pitchFamily="34" charset="0"/>
              </a:rPr>
              <a:t>. </a:t>
            </a:r>
            <a:r>
              <a:rPr lang="en-US" sz="2800" b="1" dirty="0">
                <a:solidFill>
                  <a:schemeClr val="bg1"/>
                </a:solidFill>
                <a:latin typeface="Calibri" panose="020F0502020204030204" pitchFamily="34" charset="0"/>
                <a:cs typeface="Calibri" panose="020F0502020204030204" pitchFamily="34" charset="0"/>
              </a:rPr>
              <a:t>OUTPUT</a:t>
            </a:r>
            <a:r>
              <a:rPr lang="en-US" sz="2800" dirty="0">
                <a:solidFill>
                  <a:schemeClr val="bg1"/>
                </a:solidFill>
                <a:latin typeface="Calibri" panose="020F0502020204030204" pitchFamily="34" charset="0"/>
                <a:cs typeface="Calibri" panose="020F0502020204030204" pitchFamily="34" charset="0"/>
              </a:rPr>
              <a:t> </a:t>
            </a:r>
          </a:p>
          <a:p>
            <a:pPr algn="just"/>
            <a:r>
              <a:rPr lang="en-US" sz="2400" dirty="0">
                <a:solidFill>
                  <a:schemeClr val="bg1"/>
                </a:solidFill>
                <a:latin typeface="Calibri" panose="020F0502020204030204" pitchFamily="34" charset="0"/>
                <a:cs typeface="Calibri" panose="020F0502020204030204" pitchFamily="34" charset="0"/>
              </a:rPr>
              <a:t>Accuracy is calculated based on Mean Absolute Error (MAE) and </a:t>
            </a:r>
            <a:r>
              <a:rPr lang="en-US" sz="2400" dirty="0" err="1">
                <a:solidFill>
                  <a:schemeClr val="bg1"/>
                </a:solidFill>
                <a:latin typeface="Calibri" panose="020F0502020204030204" pitchFamily="34" charset="0"/>
                <a:cs typeface="Calibri" panose="020F0502020204030204" pitchFamily="34" charset="0"/>
              </a:rPr>
              <a:t>Rsquared</a:t>
            </a:r>
            <a:r>
              <a:rPr lang="en-US" sz="2400" dirty="0">
                <a:solidFill>
                  <a:schemeClr val="bg1"/>
                </a:solidFill>
                <a:latin typeface="Calibri" panose="020F0502020204030204" pitchFamily="34" charset="0"/>
                <a:cs typeface="Calibri" panose="020F0502020204030204" pitchFamily="34" charset="0"/>
              </a:rPr>
              <a:t> (R^2) error. MAE is a measured as the average sum of absolute difference between predicted and actual observation and R-squared is a statistical measure of how close the data are to the fitted regression line.</a:t>
            </a:r>
            <a:endParaRPr lang="en-IN" sz="2400"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CBFBF8F-96ED-4EAD-A077-2F4A983B3D6B}"/>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6" name="TextBox 5">
            <a:extLst>
              <a:ext uri="{FF2B5EF4-FFF2-40B4-BE49-F238E27FC236}">
                <a16:creationId xmlns:a16="http://schemas.microsoft.com/office/drawing/2014/main" id="{A2CD66E0-8EAE-428C-9479-EC7A06599A8E}"/>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7" name="TextBox 6">
            <a:extLst>
              <a:ext uri="{FF2B5EF4-FFF2-40B4-BE49-F238E27FC236}">
                <a16:creationId xmlns:a16="http://schemas.microsoft.com/office/drawing/2014/main" id="{66FB4587-3ECF-4173-9410-6E7EB302CC25}"/>
              </a:ext>
            </a:extLst>
          </p:cNvPr>
          <p:cNvSpPr txBox="1"/>
          <p:nvPr/>
        </p:nvSpPr>
        <p:spPr>
          <a:xfrm>
            <a:off x="11225025" y="6486841"/>
            <a:ext cx="667265" cy="261610"/>
          </a:xfrm>
          <a:prstGeom prst="rect">
            <a:avLst/>
          </a:prstGeom>
          <a:noFill/>
        </p:spPr>
        <p:txBody>
          <a:bodyPr wrap="square" rtlCol="0">
            <a:spAutoFit/>
          </a:bodyPr>
          <a:lstStyle/>
          <a:p>
            <a:r>
              <a:rPr lang="en-IN" sz="1100" dirty="0"/>
              <a:t>Slide 16</a:t>
            </a:r>
          </a:p>
        </p:txBody>
      </p:sp>
    </p:spTree>
    <p:extLst>
      <p:ext uri="{BB962C8B-B14F-4D97-AF65-F5344CB8AC3E}">
        <p14:creationId xmlns:p14="http://schemas.microsoft.com/office/powerpoint/2010/main" val="428104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99E2F4-D053-4AA0-A608-E9ACB9AC1F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2799" y="341577"/>
            <a:ext cx="4236720" cy="5097884"/>
          </a:xfrm>
          <a:prstGeom prst="rect">
            <a:avLst/>
          </a:prstGeom>
          <a:noFill/>
          <a:ln>
            <a:noFill/>
          </a:ln>
        </p:spPr>
      </p:pic>
      <p:pic>
        <p:nvPicPr>
          <p:cNvPr id="5" name="Picture 4">
            <a:extLst>
              <a:ext uri="{FF2B5EF4-FFF2-40B4-BE49-F238E27FC236}">
                <a16:creationId xmlns:a16="http://schemas.microsoft.com/office/drawing/2014/main" id="{92FB28E5-C94D-4967-9DCF-79791B5AC6F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70274"/>
            <a:ext cx="5914768" cy="3240490"/>
          </a:xfrm>
          <a:prstGeom prst="rect">
            <a:avLst/>
          </a:prstGeom>
          <a:noFill/>
          <a:ln>
            <a:noFill/>
          </a:ln>
        </p:spPr>
      </p:pic>
      <p:sp>
        <p:nvSpPr>
          <p:cNvPr id="6" name="Rectangle 5">
            <a:extLst>
              <a:ext uri="{FF2B5EF4-FFF2-40B4-BE49-F238E27FC236}">
                <a16:creationId xmlns:a16="http://schemas.microsoft.com/office/drawing/2014/main" id="{43CEE4B8-787F-4D2A-9662-F3818D954242}"/>
              </a:ext>
            </a:extLst>
          </p:cNvPr>
          <p:cNvSpPr/>
          <p:nvPr/>
        </p:nvSpPr>
        <p:spPr>
          <a:xfrm>
            <a:off x="6904544" y="5501538"/>
            <a:ext cx="4297680" cy="646331"/>
          </a:xfrm>
          <a:prstGeom prst="rect">
            <a:avLst/>
          </a:prstGeom>
        </p:spPr>
        <p:txBody>
          <a:bodyPr wrap="square">
            <a:spAutoFit/>
          </a:bodyPr>
          <a:lstStyle/>
          <a:p>
            <a:r>
              <a:rPr lang="en-IN" i="1" u="sng"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Graph which shows the difference between the predicted values and the actual data.</a:t>
            </a:r>
            <a:endParaRPr lang="en-IN" i="1" u="sng" dirty="0">
              <a:solidFill>
                <a:schemeClr val="bg1"/>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12A3F958-97B4-4EBD-9F51-7F8229F64613}"/>
              </a:ext>
            </a:extLst>
          </p:cNvPr>
          <p:cNvSpPr/>
          <p:nvPr/>
        </p:nvSpPr>
        <p:spPr>
          <a:xfrm>
            <a:off x="969803" y="5501539"/>
            <a:ext cx="3922713" cy="646331"/>
          </a:xfrm>
          <a:prstGeom prst="rect">
            <a:avLst/>
          </a:prstGeom>
        </p:spPr>
        <p:txBody>
          <a:bodyPr wrap="square">
            <a:spAutoFit/>
          </a:bodyPr>
          <a:lstStyle/>
          <a:p>
            <a:pPr algn="just">
              <a:spcAft>
                <a:spcPts val="0"/>
              </a:spcAft>
            </a:pPr>
            <a:r>
              <a:rPr lang="en-IN" i="1" u="sng"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Proposed RUL prediction Flowchart for the Machine Learning model </a:t>
            </a:r>
            <a:endParaRPr lang="en-IN" sz="1600" i="1" u="sng"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C45C275-9327-47B9-903B-D8D0FE398894}"/>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10" name="TextBox 9">
            <a:extLst>
              <a:ext uri="{FF2B5EF4-FFF2-40B4-BE49-F238E27FC236}">
                <a16:creationId xmlns:a16="http://schemas.microsoft.com/office/drawing/2014/main" id="{F4ECA3C1-BE68-4119-8B95-A64789841D0E}"/>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11" name="TextBox 10">
            <a:extLst>
              <a:ext uri="{FF2B5EF4-FFF2-40B4-BE49-F238E27FC236}">
                <a16:creationId xmlns:a16="http://schemas.microsoft.com/office/drawing/2014/main" id="{3989C3A5-FB48-4552-A300-2EB76E8D631A}"/>
              </a:ext>
            </a:extLst>
          </p:cNvPr>
          <p:cNvSpPr txBox="1"/>
          <p:nvPr/>
        </p:nvSpPr>
        <p:spPr>
          <a:xfrm>
            <a:off x="11225025" y="6486841"/>
            <a:ext cx="667265" cy="261610"/>
          </a:xfrm>
          <a:prstGeom prst="rect">
            <a:avLst/>
          </a:prstGeom>
          <a:noFill/>
        </p:spPr>
        <p:txBody>
          <a:bodyPr wrap="square" rtlCol="0">
            <a:spAutoFit/>
          </a:bodyPr>
          <a:lstStyle/>
          <a:p>
            <a:r>
              <a:rPr lang="en-IN" sz="1100" dirty="0"/>
              <a:t>Slide 17</a:t>
            </a:r>
          </a:p>
        </p:txBody>
      </p:sp>
    </p:spTree>
    <p:extLst>
      <p:ext uri="{BB962C8B-B14F-4D97-AF65-F5344CB8AC3E}">
        <p14:creationId xmlns:p14="http://schemas.microsoft.com/office/powerpoint/2010/main" val="336448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AEA5C-3625-4753-B97A-97E670E656D9}"/>
              </a:ext>
            </a:extLst>
          </p:cNvPr>
          <p:cNvSpPr>
            <a:spLocks noGrp="1"/>
          </p:cNvSpPr>
          <p:nvPr>
            <p:ph type="ctrTitle"/>
          </p:nvPr>
        </p:nvSpPr>
        <p:spPr>
          <a:xfrm>
            <a:off x="3679255" y="248607"/>
            <a:ext cx="4833487" cy="659784"/>
          </a:xfrm>
        </p:spPr>
        <p:txBody>
          <a:bodyPr>
            <a:normAutofit fontScale="90000"/>
          </a:bodyPr>
          <a:lstStyle/>
          <a:p>
            <a:r>
              <a:rPr lang="en-IN" sz="4900" dirty="0">
                <a:solidFill>
                  <a:schemeClr val="bg1"/>
                </a:solidFill>
                <a:latin typeface="Calibri" panose="020F0502020204030204" pitchFamily="34" charset="0"/>
                <a:cs typeface="Calibri" panose="020F0502020204030204" pitchFamily="34" charset="0"/>
              </a:rPr>
              <a:t>Table</a:t>
            </a:r>
            <a:r>
              <a:rPr lang="en-IN" dirty="0">
                <a:solidFill>
                  <a:schemeClr val="bg1"/>
                </a:solidFill>
                <a:latin typeface="Calibri" panose="020F0502020204030204" pitchFamily="34" charset="0"/>
                <a:cs typeface="Calibri" panose="020F0502020204030204" pitchFamily="34" charset="0"/>
              </a:rPr>
              <a:t> Of Contents</a:t>
            </a:r>
          </a:p>
        </p:txBody>
      </p:sp>
      <p:sp>
        <p:nvSpPr>
          <p:cNvPr id="11" name="Subtitle 10">
            <a:extLst>
              <a:ext uri="{FF2B5EF4-FFF2-40B4-BE49-F238E27FC236}">
                <a16:creationId xmlns:a16="http://schemas.microsoft.com/office/drawing/2014/main" id="{8DBD5F31-5045-47F8-A872-7D00BD761501}"/>
              </a:ext>
            </a:extLst>
          </p:cNvPr>
          <p:cNvSpPr>
            <a:spLocks noGrp="1"/>
          </p:cNvSpPr>
          <p:nvPr>
            <p:ph type="subTitle" idx="1"/>
          </p:nvPr>
        </p:nvSpPr>
        <p:spPr>
          <a:xfrm>
            <a:off x="1885755" y="1315616"/>
            <a:ext cx="4543037" cy="4963885"/>
          </a:xfrm>
        </p:spPr>
        <p:txBody>
          <a:bodyPr/>
          <a:lstStyle/>
          <a:p>
            <a:pPr marL="457200" indent="-457200">
              <a:buFont typeface="+mj-lt"/>
              <a:buAutoNum type="arabicPeriod"/>
            </a:pPr>
            <a:r>
              <a:rPr lang="en-IN" dirty="0">
                <a:solidFill>
                  <a:schemeClr val="bg1"/>
                </a:solidFill>
                <a:latin typeface="Calibri" panose="020F0502020204030204" pitchFamily="34" charset="0"/>
                <a:cs typeface="Calibri" panose="020F0502020204030204" pitchFamily="34" charset="0"/>
              </a:rPr>
              <a:t>Abstract</a:t>
            </a:r>
          </a:p>
          <a:p>
            <a:pPr marL="457200" indent="-457200">
              <a:buFont typeface="+mj-lt"/>
              <a:buAutoNum type="arabicPeriod"/>
            </a:pPr>
            <a:r>
              <a:rPr lang="en-IN" dirty="0">
                <a:solidFill>
                  <a:schemeClr val="bg1"/>
                </a:solidFill>
                <a:latin typeface="Calibri" panose="020F0502020204030204" pitchFamily="34" charset="0"/>
                <a:cs typeface="Calibri" panose="020F0502020204030204" pitchFamily="34" charset="0"/>
              </a:rPr>
              <a:t>Discussion about domain</a:t>
            </a:r>
          </a:p>
          <a:p>
            <a:pPr marL="457200" indent="-457200">
              <a:buFont typeface="+mj-lt"/>
              <a:buAutoNum type="arabicPeriod"/>
            </a:pPr>
            <a:r>
              <a:rPr lang="en-IN" dirty="0">
                <a:solidFill>
                  <a:schemeClr val="bg1"/>
                </a:solidFill>
                <a:latin typeface="Calibri" panose="020F0502020204030204" pitchFamily="34" charset="0"/>
                <a:cs typeface="Calibri" panose="020F0502020204030204" pitchFamily="34" charset="0"/>
              </a:rPr>
              <a:t>Discussion about base paper</a:t>
            </a:r>
          </a:p>
          <a:p>
            <a:pPr marL="457200" indent="-457200">
              <a:buFont typeface="+mj-lt"/>
              <a:buAutoNum type="arabicPeriod"/>
            </a:pPr>
            <a:r>
              <a:rPr lang="en-IN" dirty="0">
                <a:solidFill>
                  <a:schemeClr val="bg1"/>
                </a:solidFill>
                <a:latin typeface="Calibri" panose="020F0502020204030204" pitchFamily="34" charset="0"/>
                <a:cs typeface="Calibri" panose="020F0502020204030204" pitchFamily="34" charset="0"/>
              </a:rPr>
              <a:t>Literature survey</a:t>
            </a:r>
          </a:p>
          <a:p>
            <a:pPr marL="457200" indent="-457200">
              <a:buFont typeface="+mj-lt"/>
              <a:buAutoNum type="arabicPeriod"/>
            </a:pPr>
            <a:r>
              <a:rPr lang="en-IN" dirty="0">
                <a:solidFill>
                  <a:schemeClr val="bg1"/>
                </a:solidFill>
                <a:latin typeface="Calibri" panose="020F0502020204030204" pitchFamily="34" charset="0"/>
                <a:cs typeface="Calibri" panose="020F0502020204030204" pitchFamily="34" charset="0"/>
              </a:rPr>
              <a:t>Existing system</a:t>
            </a:r>
          </a:p>
          <a:p>
            <a:pPr marL="457200" indent="-457200">
              <a:buFont typeface="+mj-lt"/>
              <a:buAutoNum type="arabicPeriod"/>
            </a:pPr>
            <a:r>
              <a:rPr lang="en-IN" dirty="0">
                <a:solidFill>
                  <a:schemeClr val="bg1"/>
                </a:solidFill>
                <a:latin typeface="Calibri" panose="020F0502020204030204" pitchFamily="34" charset="0"/>
                <a:cs typeface="Calibri" panose="020F0502020204030204" pitchFamily="34" charset="0"/>
              </a:rPr>
              <a:t>Proposed system</a:t>
            </a:r>
          </a:p>
          <a:p>
            <a:pPr marL="457200" indent="-457200">
              <a:buFont typeface="+mj-lt"/>
              <a:buAutoNum type="arabicPeriod"/>
            </a:pPr>
            <a:r>
              <a:rPr lang="en-IN" dirty="0">
                <a:solidFill>
                  <a:schemeClr val="bg1"/>
                </a:solidFill>
                <a:latin typeface="Calibri" panose="020F0502020204030204" pitchFamily="34" charset="0"/>
                <a:cs typeface="Calibri" panose="020F0502020204030204" pitchFamily="34" charset="0"/>
              </a:rPr>
              <a:t>Implementation</a:t>
            </a:r>
          </a:p>
          <a:p>
            <a:pPr marL="457200" indent="-457200">
              <a:buFont typeface="+mj-lt"/>
              <a:buAutoNum type="arabicPeriod"/>
            </a:pPr>
            <a:r>
              <a:rPr lang="en-IN" dirty="0">
                <a:solidFill>
                  <a:schemeClr val="bg1"/>
                </a:solidFill>
                <a:latin typeface="Calibri" panose="020F0502020204030204" pitchFamily="34" charset="0"/>
                <a:cs typeface="Calibri" panose="020F0502020204030204" pitchFamily="34" charset="0"/>
              </a:rPr>
              <a:t>Results and discussions</a:t>
            </a:r>
          </a:p>
          <a:p>
            <a:pPr marL="457200" indent="-457200">
              <a:buFont typeface="+mj-lt"/>
              <a:buAutoNum type="arabicPeriod"/>
            </a:pPr>
            <a:r>
              <a:rPr lang="en-IN" dirty="0">
                <a:solidFill>
                  <a:schemeClr val="bg1"/>
                </a:solidFill>
                <a:latin typeface="Calibri" panose="020F0502020204030204" pitchFamily="34" charset="0"/>
                <a:cs typeface="Calibri" panose="020F0502020204030204" pitchFamily="34" charset="0"/>
              </a:rPr>
              <a:t>CONCLUSION AND FUTURE WORKS</a:t>
            </a:r>
          </a:p>
          <a:p>
            <a:pPr marL="457200" indent="-457200">
              <a:buFont typeface="+mj-lt"/>
              <a:buAutoNum type="arabicPeriod"/>
            </a:pPr>
            <a:r>
              <a:rPr lang="en-IN" dirty="0">
                <a:solidFill>
                  <a:schemeClr val="bg1"/>
                </a:solidFill>
                <a:latin typeface="Calibri" panose="020F0502020204030204" pitchFamily="34" charset="0"/>
                <a:cs typeface="Calibri" panose="020F0502020204030204" pitchFamily="34" charset="0"/>
              </a:rPr>
              <a:t>REFERENCES</a:t>
            </a:r>
          </a:p>
        </p:txBody>
      </p:sp>
      <p:sp>
        <p:nvSpPr>
          <p:cNvPr id="12" name="TextBox 11">
            <a:extLst>
              <a:ext uri="{FF2B5EF4-FFF2-40B4-BE49-F238E27FC236}">
                <a16:creationId xmlns:a16="http://schemas.microsoft.com/office/drawing/2014/main" id="{7F4BDC4F-9E4A-4489-B2EA-5885D5DE546E}"/>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13" name="TextBox 12">
            <a:extLst>
              <a:ext uri="{FF2B5EF4-FFF2-40B4-BE49-F238E27FC236}">
                <a16:creationId xmlns:a16="http://schemas.microsoft.com/office/drawing/2014/main" id="{F7300FE7-DA54-436C-9A06-03C2F0DB67B3}"/>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Tree>
    <p:extLst>
      <p:ext uri="{BB962C8B-B14F-4D97-AF65-F5344CB8AC3E}">
        <p14:creationId xmlns:p14="http://schemas.microsoft.com/office/powerpoint/2010/main" val="119346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AEA5C-3625-4753-B97A-97E670E656D9}"/>
              </a:ext>
            </a:extLst>
          </p:cNvPr>
          <p:cNvSpPr>
            <a:spLocks noGrp="1"/>
          </p:cNvSpPr>
          <p:nvPr>
            <p:ph type="ctrTitle"/>
          </p:nvPr>
        </p:nvSpPr>
        <p:spPr>
          <a:xfrm>
            <a:off x="3865983" y="359326"/>
            <a:ext cx="4460033" cy="659784"/>
          </a:xfrm>
        </p:spPr>
        <p:txBody>
          <a:bodyPr>
            <a:noAutofit/>
          </a:bodyPr>
          <a:lstStyle/>
          <a:p>
            <a:pPr algn="ctr"/>
            <a:r>
              <a:rPr lang="en-IN" sz="4400" b="1" dirty="0">
                <a:solidFill>
                  <a:schemeClr val="bg1"/>
                </a:solidFill>
                <a:latin typeface="Calibri" panose="020F0502020204030204" pitchFamily="34" charset="0"/>
                <a:cs typeface="Calibri" panose="020F0502020204030204" pitchFamily="34" charset="0"/>
              </a:rPr>
              <a:t>IMPLEMENTATION</a:t>
            </a:r>
            <a:endParaRPr lang="en-IN" sz="4400" dirty="0">
              <a:solidFill>
                <a:schemeClr val="bg1"/>
              </a:solidFill>
              <a:latin typeface="Calibri" panose="020F0502020204030204" pitchFamily="34" charset="0"/>
              <a:cs typeface="Calibri" panose="020F0502020204030204" pitchFamily="34" charset="0"/>
            </a:endParaRPr>
          </a:p>
        </p:txBody>
      </p:sp>
      <p:sp>
        <p:nvSpPr>
          <p:cNvPr id="4" name="Subtitle 2">
            <a:extLst>
              <a:ext uri="{FF2B5EF4-FFF2-40B4-BE49-F238E27FC236}">
                <a16:creationId xmlns:a16="http://schemas.microsoft.com/office/drawing/2014/main" id="{62A6DE97-84AA-45C3-A75D-48F6CDE2C0DA}"/>
              </a:ext>
            </a:extLst>
          </p:cNvPr>
          <p:cNvSpPr>
            <a:spLocks noGrp="1"/>
          </p:cNvSpPr>
          <p:nvPr>
            <p:ph type="subTitle" idx="1"/>
          </p:nvPr>
        </p:nvSpPr>
        <p:spPr>
          <a:xfrm>
            <a:off x="1127655" y="1423125"/>
            <a:ext cx="10017967" cy="4837715"/>
          </a:xfrm>
        </p:spPr>
        <p:txBody>
          <a:bodyPr>
            <a:noAutofit/>
          </a:bodyPr>
          <a:lstStyle/>
          <a:p>
            <a:pPr marL="457200" lvl="0" indent="-457200" algn="just" eaLnBrk="0" fontAlgn="base" hangingPunct="0">
              <a:lnSpc>
                <a:spcPct val="100000"/>
              </a:lnSpc>
              <a:spcBef>
                <a:spcPct val="0"/>
              </a:spcBef>
              <a:spcAft>
                <a:spcPct val="0"/>
              </a:spcAft>
              <a:buSzTx/>
              <a:buFont typeface="+mj-lt"/>
              <a:buAutoNum type="arabicPeriod"/>
            </a:pPr>
            <a:r>
              <a:rPr lang="en-US" sz="2400" cap="none" dirty="0">
                <a:solidFill>
                  <a:schemeClr val="bg1"/>
                </a:solidFill>
                <a:latin typeface="Calibri" panose="020F0502020204030204" pitchFamily="34" charset="0"/>
                <a:cs typeface="Calibri" panose="020F0502020204030204" pitchFamily="34" charset="0"/>
              </a:rPr>
              <a:t>Keras has multiple implementations (the original </a:t>
            </a:r>
            <a:r>
              <a:rPr lang="en-US" sz="2400" cap="none" dirty="0" err="1">
                <a:solidFill>
                  <a:schemeClr val="bg1"/>
                </a:solidFill>
                <a:latin typeface="Calibri" panose="020F0502020204030204" pitchFamily="34" charset="0"/>
                <a:cs typeface="Calibri" panose="020F0502020204030204" pitchFamily="34" charset="0"/>
              </a:rPr>
              <a:t>keras</a:t>
            </a:r>
            <a:r>
              <a:rPr lang="en-US" sz="2400" cap="none" dirty="0">
                <a:solidFill>
                  <a:schemeClr val="bg1"/>
                </a:solidFill>
                <a:latin typeface="Calibri" panose="020F0502020204030204" pitchFamily="34" charset="0"/>
                <a:cs typeface="Calibri" panose="020F0502020204030204" pitchFamily="34" charset="0"/>
              </a:rPr>
              <a:t> implementation and the implementation native to </a:t>
            </a:r>
            <a:r>
              <a:rPr lang="en-US" sz="2400" cap="none" dirty="0" err="1">
                <a:solidFill>
                  <a:schemeClr val="bg1"/>
                </a:solidFill>
                <a:latin typeface="Calibri" panose="020F0502020204030204" pitchFamily="34" charset="0"/>
                <a:cs typeface="Calibri" panose="020F0502020204030204" pitchFamily="34" charset="0"/>
              </a:rPr>
              <a:t>tensorflow</a:t>
            </a:r>
            <a:r>
              <a:rPr lang="en-US" sz="2400" cap="none" dirty="0">
                <a:solidFill>
                  <a:schemeClr val="bg1"/>
                </a:solidFill>
                <a:latin typeface="Calibri" panose="020F0502020204030204" pitchFamily="34" charset="0"/>
                <a:cs typeface="Calibri" panose="020F0502020204030204" pitchFamily="34" charset="0"/>
              </a:rPr>
              <a:t>) and supports multiple backends ("</a:t>
            </a:r>
            <a:r>
              <a:rPr lang="en-US" sz="2400" cap="none" dirty="0" err="1">
                <a:solidFill>
                  <a:schemeClr val="bg1"/>
                </a:solidFill>
                <a:latin typeface="Calibri" panose="020F0502020204030204" pitchFamily="34" charset="0"/>
                <a:cs typeface="Calibri" panose="020F0502020204030204" pitchFamily="34" charset="0"/>
              </a:rPr>
              <a:t>tensorflow</a:t>
            </a:r>
            <a:r>
              <a:rPr lang="en-US" sz="2400" cap="none" dirty="0">
                <a:solidFill>
                  <a:schemeClr val="bg1"/>
                </a:solidFill>
                <a:latin typeface="Calibri" panose="020F0502020204030204" pitchFamily="34" charset="0"/>
                <a:cs typeface="Calibri" panose="020F0502020204030204" pitchFamily="34" charset="0"/>
              </a:rPr>
              <a:t>", "</a:t>
            </a:r>
            <a:r>
              <a:rPr lang="en-US" sz="2400" cap="none" dirty="0" err="1">
                <a:solidFill>
                  <a:schemeClr val="bg1"/>
                </a:solidFill>
                <a:latin typeface="Calibri" panose="020F0502020204030204" pitchFamily="34" charset="0"/>
                <a:cs typeface="Calibri" panose="020F0502020204030204" pitchFamily="34" charset="0"/>
              </a:rPr>
              <a:t>cntk</a:t>
            </a:r>
            <a:r>
              <a:rPr lang="en-US" sz="2400" cap="none" dirty="0">
                <a:solidFill>
                  <a:schemeClr val="bg1"/>
                </a:solidFill>
                <a:latin typeface="Calibri" panose="020F0502020204030204" pitchFamily="34" charset="0"/>
                <a:cs typeface="Calibri" panose="020F0502020204030204" pitchFamily="34" charset="0"/>
              </a:rPr>
              <a:t>", "</a:t>
            </a:r>
            <a:r>
              <a:rPr lang="en-US" sz="2400" cap="none" dirty="0" err="1">
                <a:solidFill>
                  <a:schemeClr val="bg1"/>
                </a:solidFill>
                <a:latin typeface="Calibri" panose="020F0502020204030204" pitchFamily="34" charset="0"/>
                <a:cs typeface="Calibri" panose="020F0502020204030204" pitchFamily="34" charset="0"/>
              </a:rPr>
              <a:t>theano</a:t>
            </a:r>
            <a:r>
              <a:rPr lang="en-US" sz="2400" cap="none" dirty="0">
                <a:solidFill>
                  <a:schemeClr val="bg1"/>
                </a:solidFill>
                <a:latin typeface="Calibri" panose="020F0502020204030204" pitchFamily="34" charset="0"/>
                <a:cs typeface="Calibri" panose="020F0502020204030204" pitchFamily="34" charset="0"/>
              </a:rPr>
              <a:t>", and "</a:t>
            </a:r>
            <a:r>
              <a:rPr lang="en-US" sz="2400" cap="none" dirty="0" err="1">
                <a:solidFill>
                  <a:schemeClr val="bg1"/>
                </a:solidFill>
                <a:latin typeface="Calibri" panose="020F0502020204030204" pitchFamily="34" charset="0"/>
                <a:cs typeface="Calibri" panose="020F0502020204030204" pitchFamily="34" charset="0"/>
              </a:rPr>
              <a:t>plaidml</a:t>
            </a:r>
            <a:r>
              <a:rPr lang="en-US" sz="2400" cap="none" dirty="0">
                <a:solidFill>
                  <a:schemeClr val="bg1"/>
                </a:solidFill>
                <a:latin typeface="Calibri" panose="020F0502020204030204" pitchFamily="34" charset="0"/>
                <a:cs typeface="Calibri" panose="020F0502020204030204" pitchFamily="34" charset="0"/>
              </a:rPr>
              <a:t>").</a:t>
            </a:r>
          </a:p>
          <a:p>
            <a:pPr marL="457200" lvl="0" indent="-457200" algn="just" eaLnBrk="0" fontAlgn="base" hangingPunct="0">
              <a:lnSpc>
                <a:spcPct val="100000"/>
              </a:lnSpc>
              <a:spcBef>
                <a:spcPct val="0"/>
              </a:spcBef>
              <a:spcAft>
                <a:spcPct val="0"/>
              </a:spcAft>
              <a:buSzTx/>
              <a:buFont typeface="+mj-lt"/>
              <a:buAutoNum type="arabicPeriod"/>
            </a:pPr>
            <a:endParaRPr lang="en-US" sz="2400" cap="none" dirty="0">
              <a:solidFill>
                <a:schemeClr val="bg1"/>
              </a:solidFill>
              <a:latin typeface="Calibri" panose="020F0502020204030204" pitchFamily="34" charset="0"/>
              <a:cs typeface="Calibri" panose="020F0502020204030204" pitchFamily="34" charset="0"/>
            </a:endParaRPr>
          </a:p>
          <a:p>
            <a:pPr marL="457200" lvl="0" indent="-457200" algn="just" eaLnBrk="0" fontAlgn="base" hangingPunct="0">
              <a:lnSpc>
                <a:spcPct val="100000"/>
              </a:lnSpc>
              <a:spcBef>
                <a:spcPct val="0"/>
              </a:spcBef>
              <a:spcAft>
                <a:spcPct val="0"/>
              </a:spcAft>
              <a:buSzTx/>
              <a:buFont typeface="+mj-lt"/>
              <a:buAutoNum type="arabicPeriod"/>
            </a:pPr>
            <a:r>
              <a:rPr lang="en-US" sz="2400" cap="none" dirty="0">
                <a:solidFill>
                  <a:schemeClr val="bg1"/>
                </a:solidFill>
                <a:latin typeface="Calibri" panose="020F0502020204030204" pitchFamily="34" charset="0"/>
                <a:cs typeface="Calibri" panose="020F0502020204030204" pitchFamily="34" charset="0"/>
              </a:rPr>
              <a:t>These functions allow switching between the various implementations and backends.</a:t>
            </a:r>
          </a:p>
          <a:p>
            <a:pPr marL="457200" lvl="0" indent="-457200" algn="just" eaLnBrk="0" fontAlgn="base" hangingPunct="0">
              <a:lnSpc>
                <a:spcPct val="100000"/>
              </a:lnSpc>
              <a:spcBef>
                <a:spcPct val="0"/>
              </a:spcBef>
              <a:spcAft>
                <a:spcPct val="0"/>
              </a:spcAft>
              <a:buSzTx/>
              <a:buFont typeface="+mj-lt"/>
              <a:buAutoNum type="arabicPeriod"/>
            </a:pPr>
            <a:endParaRPr lang="en-US" sz="2400" cap="none" dirty="0">
              <a:solidFill>
                <a:schemeClr val="bg1"/>
              </a:solidFill>
              <a:latin typeface="Calibri" panose="020F0502020204030204" pitchFamily="34" charset="0"/>
              <a:cs typeface="Calibri" panose="020F0502020204030204" pitchFamily="34" charset="0"/>
            </a:endParaRPr>
          </a:p>
          <a:p>
            <a:pPr marL="457200" lvl="0" indent="-457200" algn="just" eaLnBrk="0" fontAlgn="base" hangingPunct="0">
              <a:lnSpc>
                <a:spcPct val="100000"/>
              </a:lnSpc>
              <a:spcBef>
                <a:spcPct val="0"/>
              </a:spcBef>
              <a:spcAft>
                <a:spcPct val="0"/>
              </a:spcAft>
              <a:buSzTx/>
              <a:buFont typeface="+mj-lt"/>
              <a:buAutoNum type="arabicPeriod"/>
            </a:pPr>
            <a:r>
              <a:rPr lang="en-US" sz="2400" cap="none" dirty="0">
                <a:solidFill>
                  <a:schemeClr val="bg1"/>
                </a:solidFill>
                <a:latin typeface="Calibri" panose="020F0502020204030204" pitchFamily="34" charset="0"/>
                <a:cs typeface="Calibri" panose="020F0502020204030204" pitchFamily="34" charset="0"/>
              </a:rPr>
              <a:t>The functions should be called after library(</a:t>
            </a:r>
            <a:r>
              <a:rPr lang="en-US" sz="2400" cap="none" dirty="0" err="1">
                <a:solidFill>
                  <a:schemeClr val="bg1"/>
                </a:solidFill>
                <a:latin typeface="Calibri" panose="020F0502020204030204" pitchFamily="34" charset="0"/>
                <a:cs typeface="Calibri" panose="020F0502020204030204" pitchFamily="34" charset="0"/>
              </a:rPr>
              <a:t>keras</a:t>
            </a:r>
            <a:r>
              <a:rPr lang="en-US" sz="2400" cap="none" dirty="0">
                <a:solidFill>
                  <a:schemeClr val="bg1"/>
                </a:solidFill>
                <a:latin typeface="Calibri" panose="020F0502020204030204" pitchFamily="34" charset="0"/>
                <a:cs typeface="Calibri" panose="020F0502020204030204" pitchFamily="34" charset="0"/>
              </a:rPr>
              <a:t>) and before calling other functions within the package (see below for an example).</a:t>
            </a:r>
          </a:p>
          <a:p>
            <a:pPr marL="457200" lvl="0" indent="-457200" algn="just" eaLnBrk="0" fontAlgn="base" hangingPunct="0">
              <a:lnSpc>
                <a:spcPct val="100000"/>
              </a:lnSpc>
              <a:spcBef>
                <a:spcPct val="0"/>
              </a:spcBef>
              <a:spcAft>
                <a:spcPct val="0"/>
              </a:spcAft>
              <a:buSzTx/>
              <a:buFont typeface="+mj-lt"/>
              <a:buAutoNum type="arabicPeriod"/>
            </a:pPr>
            <a:endParaRPr lang="en-US" sz="2400" cap="none" dirty="0">
              <a:solidFill>
                <a:schemeClr val="bg1"/>
              </a:solidFill>
              <a:latin typeface="Calibri" panose="020F0502020204030204" pitchFamily="34" charset="0"/>
              <a:cs typeface="Calibri" panose="020F0502020204030204" pitchFamily="34" charset="0"/>
            </a:endParaRPr>
          </a:p>
          <a:p>
            <a:pPr marL="457200" lvl="0" indent="-457200" algn="just" eaLnBrk="0" fontAlgn="base" hangingPunct="0">
              <a:lnSpc>
                <a:spcPct val="100000"/>
              </a:lnSpc>
              <a:spcBef>
                <a:spcPct val="0"/>
              </a:spcBef>
              <a:spcAft>
                <a:spcPct val="0"/>
              </a:spcAft>
              <a:buSzTx/>
              <a:buFont typeface="+mj-lt"/>
              <a:buAutoNum type="arabicPeriod"/>
            </a:pPr>
            <a:r>
              <a:rPr lang="en-US" sz="2400" cap="none" dirty="0">
                <a:solidFill>
                  <a:schemeClr val="bg1"/>
                </a:solidFill>
                <a:latin typeface="Calibri" panose="020F0502020204030204" pitchFamily="34" charset="0"/>
                <a:cs typeface="Calibri" panose="020F0502020204030204" pitchFamily="34" charset="0"/>
              </a:rPr>
              <a:t>The default implementation and backend should be suitable for most use cases. The "</a:t>
            </a:r>
            <a:r>
              <a:rPr lang="en-US" sz="2400" cap="none" dirty="0" err="1">
                <a:solidFill>
                  <a:schemeClr val="bg1"/>
                </a:solidFill>
                <a:latin typeface="Calibri" panose="020F0502020204030204" pitchFamily="34" charset="0"/>
                <a:cs typeface="Calibri" panose="020F0502020204030204" pitchFamily="34" charset="0"/>
              </a:rPr>
              <a:t>tensorflow</a:t>
            </a:r>
            <a:r>
              <a:rPr lang="en-US" sz="2400" cap="none" dirty="0">
                <a:solidFill>
                  <a:schemeClr val="bg1"/>
                </a:solidFill>
                <a:latin typeface="Calibri" panose="020F0502020204030204" pitchFamily="34" charset="0"/>
                <a:cs typeface="Calibri" panose="020F0502020204030204" pitchFamily="34" charset="0"/>
              </a:rPr>
              <a:t>" implementation is useful when using </a:t>
            </a:r>
            <a:r>
              <a:rPr lang="en-US" sz="2400" cap="none" dirty="0" err="1">
                <a:solidFill>
                  <a:schemeClr val="bg1"/>
                </a:solidFill>
                <a:latin typeface="Calibri" panose="020F0502020204030204" pitchFamily="34" charset="0"/>
                <a:cs typeface="Calibri" panose="020F0502020204030204" pitchFamily="34" charset="0"/>
              </a:rPr>
              <a:t>keras</a:t>
            </a:r>
            <a:r>
              <a:rPr lang="en-US" sz="2400" cap="none" dirty="0">
                <a:solidFill>
                  <a:schemeClr val="bg1"/>
                </a:solidFill>
                <a:latin typeface="Calibri" panose="020F0502020204030204" pitchFamily="34" charset="0"/>
                <a:cs typeface="Calibri" panose="020F0502020204030204" pitchFamily="34" charset="0"/>
              </a:rPr>
              <a:t> in conjunction with </a:t>
            </a:r>
            <a:r>
              <a:rPr lang="en-US" sz="2400" cap="none" dirty="0" err="1">
                <a:solidFill>
                  <a:schemeClr val="bg1"/>
                </a:solidFill>
                <a:latin typeface="Calibri" panose="020F0502020204030204" pitchFamily="34" charset="0"/>
                <a:cs typeface="Calibri" panose="020F0502020204030204" pitchFamily="34" charset="0"/>
              </a:rPr>
              <a:t>tensorflow</a:t>
            </a:r>
            <a:r>
              <a:rPr lang="en-US" sz="2400" cap="none" dirty="0">
                <a:solidFill>
                  <a:schemeClr val="bg1"/>
                </a:solidFill>
                <a:latin typeface="Calibri" panose="020F0502020204030204" pitchFamily="34" charset="0"/>
                <a:cs typeface="Calibri" panose="020F0502020204030204" pitchFamily="34" charset="0"/>
              </a:rPr>
              <a:t> estimators (the </a:t>
            </a:r>
            <a:r>
              <a:rPr lang="en-US" sz="2400" cap="none" dirty="0" err="1">
                <a:solidFill>
                  <a:schemeClr val="bg1"/>
                </a:solidFill>
                <a:latin typeface="Calibri" panose="020F0502020204030204" pitchFamily="34" charset="0"/>
                <a:cs typeface="Calibri" panose="020F0502020204030204" pitchFamily="34" charset="0"/>
              </a:rPr>
              <a:t>tfestimators</a:t>
            </a:r>
            <a:r>
              <a:rPr lang="en-US" sz="2400" cap="none" dirty="0">
                <a:solidFill>
                  <a:schemeClr val="bg1"/>
                </a:solidFill>
                <a:latin typeface="Calibri" panose="020F0502020204030204" pitchFamily="34" charset="0"/>
                <a:cs typeface="Calibri" panose="020F0502020204030204" pitchFamily="34" charset="0"/>
              </a:rPr>
              <a:t> R package).</a:t>
            </a:r>
          </a:p>
        </p:txBody>
      </p:sp>
      <p:sp>
        <p:nvSpPr>
          <p:cNvPr id="5" name="TextBox 4">
            <a:extLst>
              <a:ext uri="{FF2B5EF4-FFF2-40B4-BE49-F238E27FC236}">
                <a16:creationId xmlns:a16="http://schemas.microsoft.com/office/drawing/2014/main" id="{B789BE14-E897-4B19-8CBE-36A740E0EBB9}"/>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6" name="TextBox 5">
            <a:extLst>
              <a:ext uri="{FF2B5EF4-FFF2-40B4-BE49-F238E27FC236}">
                <a16:creationId xmlns:a16="http://schemas.microsoft.com/office/drawing/2014/main" id="{44E3B7FD-CFA6-4994-A299-12B7B1121B43}"/>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8" name="TextBox 7">
            <a:extLst>
              <a:ext uri="{FF2B5EF4-FFF2-40B4-BE49-F238E27FC236}">
                <a16:creationId xmlns:a16="http://schemas.microsoft.com/office/drawing/2014/main" id="{182CA7A7-380C-4411-8867-604F402C72F0}"/>
              </a:ext>
            </a:extLst>
          </p:cNvPr>
          <p:cNvSpPr txBox="1"/>
          <p:nvPr/>
        </p:nvSpPr>
        <p:spPr>
          <a:xfrm>
            <a:off x="11225025" y="6486841"/>
            <a:ext cx="667265" cy="261610"/>
          </a:xfrm>
          <a:prstGeom prst="rect">
            <a:avLst/>
          </a:prstGeom>
          <a:noFill/>
        </p:spPr>
        <p:txBody>
          <a:bodyPr wrap="square" rtlCol="0">
            <a:spAutoFit/>
          </a:bodyPr>
          <a:lstStyle/>
          <a:p>
            <a:r>
              <a:rPr lang="en-IN" sz="1100" dirty="0"/>
              <a:t>Slide 18</a:t>
            </a:r>
          </a:p>
        </p:txBody>
      </p:sp>
    </p:spTree>
    <p:extLst>
      <p:ext uri="{BB962C8B-B14F-4D97-AF65-F5344CB8AC3E}">
        <p14:creationId xmlns:p14="http://schemas.microsoft.com/office/powerpoint/2010/main" val="387633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DB85C2-9F2A-4E68-9075-B75F96B2A83C}"/>
              </a:ext>
            </a:extLst>
          </p:cNvPr>
          <p:cNvSpPr>
            <a:spLocks noGrp="1"/>
          </p:cNvSpPr>
          <p:nvPr>
            <p:ph type="ctrTitle"/>
          </p:nvPr>
        </p:nvSpPr>
        <p:spPr>
          <a:xfrm>
            <a:off x="2949134" y="236149"/>
            <a:ext cx="6293732" cy="794111"/>
          </a:xfrm>
        </p:spPr>
        <p:txBody>
          <a:bodyPr>
            <a:normAutofit/>
          </a:bodyPr>
          <a:lstStyle/>
          <a:p>
            <a:pPr>
              <a:lnSpc>
                <a:spcPct val="100000"/>
              </a:lnSpc>
            </a:pPr>
            <a:r>
              <a:rPr lang="en-IN" sz="4400" b="1" dirty="0">
                <a:solidFill>
                  <a:schemeClr val="bg1"/>
                </a:solidFill>
                <a:latin typeface="Calibri" panose="020F0502020204030204" pitchFamily="34" charset="0"/>
                <a:cs typeface="Calibri" panose="020F0502020204030204" pitchFamily="34" charset="0"/>
              </a:rPr>
              <a:t>RESULTS AND DISCUSSION</a:t>
            </a:r>
          </a:p>
        </p:txBody>
      </p:sp>
      <p:sp>
        <p:nvSpPr>
          <p:cNvPr id="9" name="Subtitle 2">
            <a:extLst>
              <a:ext uri="{FF2B5EF4-FFF2-40B4-BE49-F238E27FC236}">
                <a16:creationId xmlns:a16="http://schemas.microsoft.com/office/drawing/2014/main" id="{BE39478A-4106-4371-96DA-C6A108040995}"/>
              </a:ext>
            </a:extLst>
          </p:cNvPr>
          <p:cNvSpPr>
            <a:spLocks noGrp="1"/>
          </p:cNvSpPr>
          <p:nvPr>
            <p:ph type="subTitle" idx="1"/>
          </p:nvPr>
        </p:nvSpPr>
        <p:spPr>
          <a:xfrm>
            <a:off x="339138" y="1171731"/>
            <a:ext cx="11513724" cy="1611640"/>
          </a:xfrm>
        </p:spPr>
        <p:txBody>
          <a:bodyPr>
            <a:noAutofit/>
          </a:bodyPr>
          <a:lstStyle/>
          <a:p>
            <a:pPr algn="just">
              <a:lnSpc>
                <a:spcPct val="100000"/>
              </a:lnSpc>
            </a:pPr>
            <a:r>
              <a:rPr lang="en-IN" sz="2400" cap="none" dirty="0">
                <a:solidFill>
                  <a:schemeClr val="bg1"/>
                </a:solidFill>
                <a:latin typeface="Calibri" panose="020F0502020204030204" pitchFamily="34" charset="0"/>
                <a:cs typeface="Calibri" panose="020F0502020204030204" pitchFamily="34" charset="0"/>
              </a:rPr>
              <a:t>By implying LSTM technique, we were able to get 96% accuracy making one application to be best reliable in predicting RUL of aircraft engine and hence by making passenger life safer and predictive maintenance much easier. The figure shows the MAE loss, R^2 loss and accuracy of the proposed method.</a:t>
            </a:r>
          </a:p>
        </p:txBody>
      </p:sp>
      <p:pic>
        <p:nvPicPr>
          <p:cNvPr id="10" name="Picture 9">
            <a:extLst>
              <a:ext uri="{FF2B5EF4-FFF2-40B4-BE49-F238E27FC236}">
                <a16:creationId xmlns:a16="http://schemas.microsoft.com/office/drawing/2014/main" id="{64201634-2D63-4656-B71E-E4B7B0A21B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138" y="2830792"/>
            <a:ext cx="4570613" cy="3303373"/>
          </a:xfrm>
          <a:prstGeom prst="rect">
            <a:avLst/>
          </a:prstGeom>
          <a:noFill/>
          <a:ln>
            <a:noFill/>
          </a:ln>
        </p:spPr>
      </p:pic>
      <p:sp>
        <p:nvSpPr>
          <p:cNvPr id="11" name="Rectangle 10">
            <a:extLst>
              <a:ext uri="{FF2B5EF4-FFF2-40B4-BE49-F238E27FC236}">
                <a16:creationId xmlns:a16="http://schemas.microsoft.com/office/drawing/2014/main" id="{C6C100CF-3B50-4975-8EEA-ACF1339CD3ED}"/>
              </a:ext>
            </a:extLst>
          </p:cNvPr>
          <p:cNvSpPr/>
          <p:nvPr/>
        </p:nvSpPr>
        <p:spPr>
          <a:xfrm>
            <a:off x="260185" y="6252519"/>
            <a:ext cx="4728517" cy="369332"/>
          </a:xfrm>
          <a:prstGeom prst="rect">
            <a:avLst/>
          </a:prstGeom>
        </p:spPr>
        <p:txBody>
          <a:bodyPr wrap="square">
            <a:spAutoFit/>
          </a:bodyPr>
          <a:lstStyle/>
          <a:p>
            <a:pPr algn="r">
              <a:spcAft>
                <a:spcPts val="0"/>
              </a:spcAft>
            </a:pPr>
            <a:r>
              <a:rPr lang="en-IN" i="1" u="sng" dirty="0">
                <a:solidFill>
                  <a:schemeClr val="bg1"/>
                </a:solidFill>
                <a:latin typeface="Calibri" panose="020F0502020204030204" pitchFamily="34" charset="0"/>
                <a:ea typeface="Calibri" panose="020F0502020204030204" pitchFamily="34" charset="0"/>
                <a:cs typeface="Calibri" panose="020F0502020204030204" pitchFamily="34" charset="0"/>
              </a:rPr>
              <a:t>MAE loss, R^2 error loss of the proposed method</a:t>
            </a:r>
            <a:endParaRPr lang="en-IN" sz="1600" i="1" u="sng"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E6E83664-F5AB-466A-8346-5EB22FCD6D58}"/>
              </a:ext>
            </a:extLst>
          </p:cNvPr>
          <p:cNvPicPr>
            <a:picLocks noChangeAspect="1"/>
          </p:cNvPicPr>
          <p:nvPr/>
        </p:nvPicPr>
        <p:blipFill>
          <a:blip r:embed="rId3"/>
          <a:stretch>
            <a:fillRect/>
          </a:stretch>
        </p:blipFill>
        <p:spPr>
          <a:xfrm>
            <a:off x="6220660" y="2989333"/>
            <a:ext cx="5469924" cy="2893854"/>
          </a:xfrm>
          <a:prstGeom prst="rect">
            <a:avLst/>
          </a:prstGeom>
        </p:spPr>
      </p:pic>
      <p:sp>
        <p:nvSpPr>
          <p:cNvPr id="13" name="TextBox 12">
            <a:extLst>
              <a:ext uri="{FF2B5EF4-FFF2-40B4-BE49-F238E27FC236}">
                <a16:creationId xmlns:a16="http://schemas.microsoft.com/office/drawing/2014/main" id="{57EBD77D-C47C-48FB-95E1-65205D3C35E2}"/>
              </a:ext>
            </a:extLst>
          </p:cNvPr>
          <p:cNvSpPr txBox="1"/>
          <p:nvPr/>
        </p:nvSpPr>
        <p:spPr>
          <a:xfrm>
            <a:off x="7875375" y="6252519"/>
            <a:ext cx="2910813" cy="369332"/>
          </a:xfrm>
          <a:prstGeom prst="rect">
            <a:avLst/>
          </a:prstGeom>
          <a:noFill/>
        </p:spPr>
        <p:txBody>
          <a:bodyPr wrap="square" rtlCol="0">
            <a:spAutoFit/>
          </a:bodyPr>
          <a:lstStyle/>
          <a:p>
            <a:r>
              <a:rPr lang="en-IN" i="1" u="sng" dirty="0">
                <a:solidFill>
                  <a:schemeClr val="bg1"/>
                </a:solidFill>
                <a:latin typeface="Calibri" panose="020F0502020204030204" pitchFamily="34" charset="0"/>
                <a:cs typeface="Calibri" panose="020F0502020204030204" pitchFamily="34" charset="0"/>
              </a:rPr>
              <a:t>Predicted data vs Actual data</a:t>
            </a:r>
          </a:p>
        </p:txBody>
      </p:sp>
      <p:sp>
        <p:nvSpPr>
          <p:cNvPr id="14" name="TextBox 13">
            <a:extLst>
              <a:ext uri="{FF2B5EF4-FFF2-40B4-BE49-F238E27FC236}">
                <a16:creationId xmlns:a16="http://schemas.microsoft.com/office/drawing/2014/main" id="{1CD3CDCC-8382-42A2-9373-8E9264AA01CE}"/>
              </a:ext>
            </a:extLst>
          </p:cNvPr>
          <p:cNvSpPr txBox="1"/>
          <p:nvPr/>
        </p:nvSpPr>
        <p:spPr>
          <a:xfrm>
            <a:off x="4673082" y="6596390"/>
            <a:ext cx="2845836" cy="261610"/>
          </a:xfrm>
          <a:prstGeom prst="rect">
            <a:avLst/>
          </a:prstGeom>
          <a:noFill/>
        </p:spPr>
        <p:txBody>
          <a:bodyPr wrap="square" rtlCol="0">
            <a:spAutoFit/>
          </a:bodyPr>
          <a:lstStyle/>
          <a:p>
            <a:r>
              <a:rPr lang="en-IN" sz="1100" dirty="0"/>
              <a:t>Department of Computer Science &amp; Engineering</a:t>
            </a:r>
          </a:p>
        </p:txBody>
      </p:sp>
      <p:sp>
        <p:nvSpPr>
          <p:cNvPr id="15" name="TextBox 14">
            <a:extLst>
              <a:ext uri="{FF2B5EF4-FFF2-40B4-BE49-F238E27FC236}">
                <a16:creationId xmlns:a16="http://schemas.microsoft.com/office/drawing/2014/main" id="{8CEFCA5B-7973-414F-86CA-9FF388341385}"/>
              </a:ext>
            </a:extLst>
          </p:cNvPr>
          <p:cNvSpPr txBox="1"/>
          <p:nvPr/>
        </p:nvSpPr>
        <p:spPr>
          <a:xfrm>
            <a:off x="590041" y="6596390"/>
            <a:ext cx="1251062" cy="261610"/>
          </a:xfrm>
          <a:prstGeom prst="rect">
            <a:avLst/>
          </a:prstGeom>
          <a:noFill/>
        </p:spPr>
        <p:txBody>
          <a:bodyPr wrap="square" rtlCol="0">
            <a:spAutoFit/>
          </a:bodyPr>
          <a:lstStyle/>
          <a:p>
            <a:r>
              <a:rPr lang="en-IN" sz="1100" dirty="0"/>
              <a:t>Date: 23-05-2020</a:t>
            </a:r>
          </a:p>
        </p:txBody>
      </p:sp>
      <p:sp>
        <p:nvSpPr>
          <p:cNvPr id="16" name="TextBox 15">
            <a:extLst>
              <a:ext uri="{FF2B5EF4-FFF2-40B4-BE49-F238E27FC236}">
                <a16:creationId xmlns:a16="http://schemas.microsoft.com/office/drawing/2014/main" id="{A4DC516D-F648-4901-AC53-71DFE434D36A}"/>
              </a:ext>
            </a:extLst>
          </p:cNvPr>
          <p:cNvSpPr txBox="1"/>
          <p:nvPr/>
        </p:nvSpPr>
        <p:spPr>
          <a:xfrm>
            <a:off x="11268326" y="6621851"/>
            <a:ext cx="667265" cy="261610"/>
          </a:xfrm>
          <a:prstGeom prst="rect">
            <a:avLst/>
          </a:prstGeom>
          <a:noFill/>
        </p:spPr>
        <p:txBody>
          <a:bodyPr wrap="square" rtlCol="0">
            <a:spAutoFit/>
          </a:bodyPr>
          <a:lstStyle/>
          <a:p>
            <a:r>
              <a:rPr lang="en-IN" sz="1100" dirty="0"/>
              <a:t>Slide 19</a:t>
            </a:r>
          </a:p>
        </p:txBody>
      </p:sp>
    </p:spTree>
    <p:extLst>
      <p:ext uri="{BB962C8B-B14F-4D97-AF65-F5344CB8AC3E}">
        <p14:creationId xmlns:p14="http://schemas.microsoft.com/office/powerpoint/2010/main" val="115773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92CAE65-5EC6-4059-AA95-E7EEDB1BB3C6}"/>
              </a:ext>
            </a:extLst>
          </p:cNvPr>
          <p:cNvSpPr txBox="1"/>
          <p:nvPr/>
        </p:nvSpPr>
        <p:spPr>
          <a:xfrm>
            <a:off x="1965677" y="319292"/>
            <a:ext cx="8260643" cy="769441"/>
          </a:xfrm>
          <a:prstGeom prst="rect">
            <a:avLst/>
          </a:prstGeom>
          <a:noFill/>
        </p:spPr>
        <p:txBody>
          <a:bodyPr wrap="square" rtlCol="0">
            <a:spAutoFit/>
          </a:bodyPr>
          <a:lstStyle/>
          <a:p>
            <a:pPr algn="ctr"/>
            <a:r>
              <a:rPr lang="en-IN" sz="4400" b="1" dirty="0">
                <a:solidFill>
                  <a:schemeClr val="bg1"/>
                </a:solidFill>
                <a:latin typeface="Calibri" panose="020F0502020204030204" pitchFamily="34" charset="0"/>
                <a:cs typeface="Calibri" panose="020F0502020204030204" pitchFamily="34" charset="0"/>
              </a:rPr>
              <a:t>CONCLUSION AND FUTURE WORK</a:t>
            </a:r>
          </a:p>
        </p:txBody>
      </p:sp>
      <p:sp>
        <p:nvSpPr>
          <p:cNvPr id="9" name="Rectangle 8">
            <a:extLst>
              <a:ext uri="{FF2B5EF4-FFF2-40B4-BE49-F238E27FC236}">
                <a16:creationId xmlns:a16="http://schemas.microsoft.com/office/drawing/2014/main" id="{64574933-ECD4-46E8-81F9-820F52C33BB7}"/>
              </a:ext>
            </a:extLst>
          </p:cNvPr>
          <p:cNvSpPr/>
          <p:nvPr/>
        </p:nvSpPr>
        <p:spPr>
          <a:xfrm>
            <a:off x="743062" y="1614283"/>
            <a:ext cx="10705875" cy="4893647"/>
          </a:xfrm>
          <a:prstGeom prst="rect">
            <a:avLst/>
          </a:prstGeom>
        </p:spPr>
        <p:txBody>
          <a:bodyPr wrap="square">
            <a:spAutoFit/>
          </a:bodyPr>
          <a:lstStyle/>
          <a:p>
            <a:pPr algn="just">
              <a:spcAft>
                <a:spcPts val="0"/>
              </a:spcAft>
            </a:pPr>
            <a:r>
              <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rPr>
              <a:t>	Our proposed LSTM neural networks-based approach out performs and gets a lower MAE and R^2 value, indicating that the RUL predicted by the LSTM neural networks model for this set of data sets is very close to the actual value. The experimental results clearly show that the proposed method can accurately predict the RUL of aircraft engines.</a:t>
            </a:r>
          </a:p>
          <a:p>
            <a:pPr algn="just">
              <a:spcAft>
                <a:spcPts val="0"/>
              </a:spcAft>
            </a:pPr>
            <a:endPar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spcAft>
                <a:spcPts val="0"/>
              </a:spcAft>
            </a:pPr>
            <a:r>
              <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rPr>
              <a:t>	Moreover, we can conclude that the prediction method based on LSTM neural networks is better than the traditional statistical probability regression method under the large amount of data. It is also concluded that RUL estimation of a unit with short history tends to produce great uncertainty which leads to inaccurate prediction. Hence, updating the RUL prediction is the key for effective planning. To further explore the new neural network architecture, to solve the PHM field of data prediction.</a:t>
            </a:r>
            <a:endPar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F906BE75-0AC0-4E21-9AF8-DEAFCF8F32E9}"/>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11" name="TextBox 10">
            <a:extLst>
              <a:ext uri="{FF2B5EF4-FFF2-40B4-BE49-F238E27FC236}">
                <a16:creationId xmlns:a16="http://schemas.microsoft.com/office/drawing/2014/main" id="{01770E78-4595-498B-8EC8-D00F12BA4F90}"/>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12" name="TextBox 11">
            <a:extLst>
              <a:ext uri="{FF2B5EF4-FFF2-40B4-BE49-F238E27FC236}">
                <a16:creationId xmlns:a16="http://schemas.microsoft.com/office/drawing/2014/main" id="{6931B8B6-453B-4AAD-9249-989B0DD33CC4}"/>
              </a:ext>
            </a:extLst>
          </p:cNvPr>
          <p:cNvSpPr txBox="1"/>
          <p:nvPr/>
        </p:nvSpPr>
        <p:spPr>
          <a:xfrm>
            <a:off x="11225025" y="6486841"/>
            <a:ext cx="667265" cy="261610"/>
          </a:xfrm>
          <a:prstGeom prst="rect">
            <a:avLst/>
          </a:prstGeom>
          <a:noFill/>
        </p:spPr>
        <p:txBody>
          <a:bodyPr wrap="square" rtlCol="0">
            <a:spAutoFit/>
          </a:bodyPr>
          <a:lstStyle/>
          <a:p>
            <a:r>
              <a:rPr lang="en-IN" sz="1100" dirty="0"/>
              <a:t>Slide 20</a:t>
            </a:r>
          </a:p>
        </p:txBody>
      </p:sp>
    </p:spTree>
    <p:extLst>
      <p:ext uri="{BB962C8B-B14F-4D97-AF65-F5344CB8AC3E}">
        <p14:creationId xmlns:p14="http://schemas.microsoft.com/office/powerpoint/2010/main" val="1624059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FC8079-8CC8-44D3-A749-96A7F99AED8C}"/>
              </a:ext>
            </a:extLst>
          </p:cNvPr>
          <p:cNvSpPr>
            <a:spLocks noGrp="1"/>
          </p:cNvSpPr>
          <p:nvPr>
            <p:ph type="ctrTitle"/>
          </p:nvPr>
        </p:nvSpPr>
        <p:spPr>
          <a:xfrm>
            <a:off x="4539343" y="141777"/>
            <a:ext cx="3113314" cy="723529"/>
          </a:xfrm>
        </p:spPr>
        <p:txBody>
          <a:bodyPr>
            <a:normAutofit/>
          </a:bodyPr>
          <a:lstStyle/>
          <a:p>
            <a:r>
              <a:rPr lang="en-IN" sz="4400" b="1" dirty="0">
                <a:solidFill>
                  <a:schemeClr val="bg1"/>
                </a:solidFill>
                <a:latin typeface="Calibri" panose="020F0502020204030204" pitchFamily="34" charset="0"/>
                <a:cs typeface="Calibri" panose="020F0502020204030204" pitchFamily="34" charset="0"/>
              </a:rPr>
              <a:t>REFERENCES</a:t>
            </a:r>
          </a:p>
        </p:txBody>
      </p:sp>
      <p:sp>
        <p:nvSpPr>
          <p:cNvPr id="5" name="Subtitle 2">
            <a:extLst>
              <a:ext uri="{FF2B5EF4-FFF2-40B4-BE49-F238E27FC236}">
                <a16:creationId xmlns:a16="http://schemas.microsoft.com/office/drawing/2014/main" id="{A549AC07-E856-4282-B541-930BE9F7967E}"/>
              </a:ext>
            </a:extLst>
          </p:cNvPr>
          <p:cNvSpPr>
            <a:spLocks noGrp="1"/>
          </p:cNvSpPr>
          <p:nvPr>
            <p:ph type="subTitle" idx="1"/>
          </p:nvPr>
        </p:nvSpPr>
        <p:spPr>
          <a:xfrm>
            <a:off x="245706" y="865306"/>
            <a:ext cx="11700588" cy="5806082"/>
          </a:xfrm>
        </p:spPr>
        <p:txBody>
          <a:bodyPr>
            <a:noAutofit/>
          </a:bodyPr>
          <a:lstStyle/>
          <a:p>
            <a:pPr algn="l">
              <a:lnSpc>
                <a:spcPct val="100000"/>
              </a:lnSpc>
              <a:spcBef>
                <a:spcPts val="600"/>
              </a:spcBef>
            </a:pPr>
            <a:r>
              <a:rPr lang="en-IN" sz="1200" dirty="0">
                <a:solidFill>
                  <a:schemeClr val="bg1"/>
                </a:solidFill>
                <a:latin typeface="Calibri" panose="020F0502020204030204" pitchFamily="34" charset="0"/>
                <a:cs typeface="Calibri" panose="020F0502020204030204" pitchFamily="34" charset="0"/>
              </a:rPr>
              <a:t>[1] Mobley, R Keith, “An Introduction to predictive maintenance”, 2002, 2nd </a:t>
            </a:r>
            <a:r>
              <a:rPr lang="en-IN" sz="1200" dirty="0" err="1">
                <a:solidFill>
                  <a:schemeClr val="bg1"/>
                </a:solidFill>
                <a:latin typeface="Calibri" panose="020F0502020204030204" pitchFamily="34" charset="0"/>
                <a:cs typeface="Calibri" panose="020F0502020204030204" pitchFamily="34" charset="0"/>
              </a:rPr>
              <a:t>ed</a:t>
            </a:r>
            <a:r>
              <a:rPr lang="en-IN" sz="1200" dirty="0">
                <a:solidFill>
                  <a:schemeClr val="bg1"/>
                </a:solidFill>
                <a:latin typeface="Calibri" panose="020F0502020204030204" pitchFamily="34" charset="0"/>
                <a:cs typeface="Calibri" panose="020F0502020204030204" pitchFamily="34" charset="0"/>
              </a:rPr>
              <a:t>, ISBN 0-7506-7531-4</a:t>
            </a:r>
          </a:p>
          <a:p>
            <a:pPr algn="l">
              <a:lnSpc>
                <a:spcPct val="100000"/>
              </a:lnSpc>
              <a:spcBef>
                <a:spcPts val="600"/>
              </a:spcBef>
            </a:pPr>
            <a:r>
              <a:rPr lang="en-IN" sz="1200" dirty="0">
                <a:solidFill>
                  <a:schemeClr val="bg1"/>
                </a:solidFill>
                <a:latin typeface="Calibri" panose="020F0502020204030204" pitchFamily="34" charset="0"/>
                <a:cs typeface="Calibri" panose="020F0502020204030204" pitchFamily="34" charset="0"/>
              </a:rPr>
              <a:t>[2] </a:t>
            </a:r>
            <a:r>
              <a:rPr lang="en-IN" sz="1200" dirty="0" err="1">
                <a:solidFill>
                  <a:schemeClr val="bg1"/>
                </a:solidFill>
                <a:latin typeface="Calibri" panose="020F0502020204030204" pitchFamily="34" charset="0"/>
                <a:cs typeface="Calibri" panose="020F0502020204030204" pitchFamily="34" charset="0"/>
              </a:rPr>
              <a:t>Groba</a:t>
            </a:r>
            <a:r>
              <a:rPr lang="en-IN" sz="1200" dirty="0">
                <a:solidFill>
                  <a:schemeClr val="bg1"/>
                </a:solidFill>
                <a:latin typeface="Calibri" panose="020F0502020204030204" pitchFamily="34" charset="0"/>
                <a:cs typeface="Calibri" panose="020F0502020204030204" pitchFamily="34" charset="0"/>
              </a:rPr>
              <a:t>. C, </a:t>
            </a:r>
            <a:r>
              <a:rPr lang="en-IN" sz="1200" dirty="0" err="1">
                <a:solidFill>
                  <a:schemeClr val="bg1"/>
                </a:solidFill>
                <a:latin typeface="Calibri" panose="020F0502020204030204" pitchFamily="34" charset="0"/>
                <a:cs typeface="Calibri" panose="020F0502020204030204" pitchFamily="34" charset="0"/>
              </a:rPr>
              <a:t>Cech</a:t>
            </a:r>
            <a:r>
              <a:rPr lang="en-IN" sz="1200" dirty="0">
                <a:solidFill>
                  <a:schemeClr val="bg1"/>
                </a:solidFill>
                <a:latin typeface="Calibri" panose="020F0502020204030204" pitchFamily="34" charset="0"/>
                <a:cs typeface="Calibri" panose="020F0502020204030204" pitchFamily="34" charset="0"/>
              </a:rPr>
              <a:t>. S, Rosenthal. F., </a:t>
            </a:r>
            <a:r>
              <a:rPr lang="en-IN" sz="1200" dirty="0" err="1">
                <a:solidFill>
                  <a:schemeClr val="bg1"/>
                </a:solidFill>
                <a:latin typeface="Calibri" panose="020F0502020204030204" pitchFamily="34" charset="0"/>
                <a:cs typeface="Calibri" panose="020F0502020204030204" pitchFamily="34" charset="0"/>
              </a:rPr>
              <a:t>Gossling</a:t>
            </a:r>
            <a:r>
              <a:rPr lang="en-IN" sz="1200" dirty="0">
                <a:solidFill>
                  <a:schemeClr val="bg1"/>
                </a:solidFill>
                <a:latin typeface="Calibri" panose="020F0502020204030204" pitchFamily="34" charset="0"/>
                <a:cs typeface="Calibri" panose="020F0502020204030204" pitchFamily="34" charset="0"/>
              </a:rPr>
              <a:t>. A, “Architecture of the predictive maintenance framework”, 6th International Conference on Computer Information Systems and Industrial Management Applications, 2007, IEEE</a:t>
            </a:r>
          </a:p>
          <a:p>
            <a:pPr algn="l">
              <a:lnSpc>
                <a:spcPct val="100000"/>
              </a:lnSpc>
              <a:spcBef>
                <a:spcPts val="600"/>
              </a:spcBef>
            </a:pPr>
            <a:r>
              <a:rPr lang="en-IN" sz="1200" dirty="0">
                <a:solidFill>
                  <a:schemeClr val="bg1"/>
                </a:solidFill>
                <a:latin typeface="Calibri" panose="020F0502020204030204" pitchFamily="34" charset="0"/>
                <a:cs typeface="Calibri" panose="020F0502020204030204" pitchFamily="34" charset="0"/>
              </a:rPr>
              <a:t>[3] M. Yuan, Y. Wu and L. Lin, "Fault diagnosis and remaining useful life estimation of aero engine using LSTM neural network," 2016 IEEE International Conference on Aircraft Utility Systems (AUS), Beijing, 2016, pp. 135-140, </a:t>
            </a:r>
            <a:r>
              <a:rPr lang="en-IN" sz="1200" dirty="0" err="1">
                <a:solidFill>
                  <a:schemeClr val="bg1"/>
                </a:solidFill>
                <a:latin typeface="Calibri" panose="020F0502020204030204" pitchFamily="34" charset="0"/>
                <a:cs typeface="Calibri" panose="020F0502020204030204" pitchFamily="34" charset="0"/>
              </a:rPr>
              <a:t>doi</a:t>
            </a:r>
            <a:r>
              <a:rPr lang="en-IN" sz="1200" dirty="0">
                <a:solidFill>
                  <a:schemeClr val="bg1"/>
                </a:solidFill>
                <a:latin typeface="Calibri" panose="020F0502020204030204" pitchFamily="34" charset="0"/>
                <a:cs typeface="Calibri" panose="020F0502020204030204" pitchFamily="34" charset="0"/>
              </a:rPr>
              <a:t>: 10.1109/AUS.2016.7748035.</a:t>
            </a:r>
          </a:p>
          <a:p>
            <a:pPr algn="l">
              <a:lnSpc>
                <a:spcPct val="100000"/>
              </a:lnSpc>
              <a:spcBef>
                <a:spcPts val="600"/>
              </a:spcBef>
            </a:pPr>
            <a:r>
              <a:rPr lang="en-IN" sz="1200" dirty="0">
                <a:solidFill>
                  <a:schemeClr val="bg1"/>
                </a:solidFill>
                <a:latin typeface="Calibri" panose="020F0502020204030204" pitchFamily="34" charset="0"/>
                <a:cs typeface="Calibri" panose="020F0502020204030204" pitchFamily="34" charset="0"/>
              </a:rPr>
              <a:t>[4] D. </a:t>
            </a:r>
            <a:r>
              <a:rPr lang="en-IN" sz="1200" dirty="0" err="1">
                <a:solidFill>
                  <a:schemeClr val="bg1"/>
                </a:solidFill>
                <a:latin typeface="Calibri" panose="020F0502020204030204" pitchFamily="34" charset="0"/>
                <a:cs typeface="Calibri" panose="020F0502020204030204" pitchFamily="34" charset="0"/>
              </a:rPr>
              <a:t>Bruneo</a:t>
            </a:r>
            <a:r>
              <a:rPr lang="en-IN" sz="1200" dirty="0">
                <a:solidFill>
                  <a:schemeClr val="bg1"/>
                </a:solidFill>
                <a:latin typeface="Calibri" panose="020F0502020204030204" pitchFamily="34" charset="0"/>
                <a:cs typeface="Calibri" panose="020F0502020204030204" pitchFamily="34" charset="0"/>
              </a:rPr>
              <a:t> and F. De Vita, "On the Use of LSTM Networks for Predictive Maintenance in Smart Industries," 2019 IEEE International Conference on Smart Computing (SMARTCOMP), Washington, DC, USA, 2019, pp. 241-248, </a:t>
            </a:r>
            <a:r>
              <a:rPr lang="en-IN" sz="1200" dirty="0" err="1">
                <a:solidFill>
                  <a:schemeClr val="bg1"/>
                </a:solidFill>
                <a:latin typeface="Calibri" panose="020F0502020204030204" pitchFamily="34" charset="0"/>
                <a:cs typeface="Calibri" panose="020F0502020204030204" pitchFamily="34" charset="0"/>
              </a:rPr>
              <a:t>doi</a:t>
            </a:r>
            <a:r>
              <a:rPr lang="en-IN" sz="1200" dirty="0">
                <a:solidFill>
                  <a:schemeClr val="bg1"/>
                </a:solidFill>
                <a:latin typeface="Calibri" panose="020F0502020204030204" pitchFamily="34" charset="0"/>
                <a:cs typeface="Calibri" panose="020F0502020204030204" pitchFamily="34" charset="0"/>
              </a:rPr>
              <a:t>: 10.1109/SMARTCOMP.2019.00059.</a:t>
            </a:r>
          </a:p>
          <a:p>
            <a:pPr algn="l">
              <a:lnSpc>
                <a:spcPct val="100000"/>
              </a:lnSpc>
              <a:spcBef>
                <a:spcPts val="600"/>
              </a:spcBef>
            </a:pPr>
            <a:r>
              <a:rPr lang="en-IN" sz="1200" dirty="0">
                <a:solidFill>
                  <a:schemeClr val="bg1"/>
                </a:solidFill>
                <a:latin typeface="Calibri" panose="020F0502020204030204" pitchFamily="34" charset="0"/>
                <a:cs typeface="Calibri" panose="020F0502020204030204" pitchFamily="34" charset="0"/>
              </a:rPr>
              <a:t>[5] </a:t>
            </a:r>
            <a:r>
              <a:rPr lang="en-IN" sz="1200" dirty="0" err="1">
                <a:solidFill>
                  <a:schemeClr val="bg1"/>
                </a:solidFill>
                <a:latin typeface="Calibri" panose="020F0502020204030204" pitchFamily="34" charset="0"/>
                <a:cs typeface="Calibri" panose="020F0502020204030204" pitchFamily="34" charset="0"/>
              </a:rPr>
              <a:t>Likhitha</a:t>
            </a:r>
            <a:r>
              <a:rPr lang="en-IN" sz="1200" dirty="0">
                <a:solidFill>
                  <a:schemeClr val="bg1"/>
                </a:solidFill>
                <a:latin typeface="Calibri" panose="020F0502020204030204" pitchFamily="34" charset="0"/>
                <a:cs typeface="Calibri" panose="020F0502020204030204" pitchFamily="34" charset="0"/>
              </a:rPr>
              <a:t> and </a:t>
            </a:r>
            <a:r>
              <a:rPr lang="en-IN" sz="1200" dirty="0" err="1">
                <a:solidFill>
                  <a:schemeClr val="bg1"/>
                </a:solidFill>
                <a:latin typeface="Calibri" panose="020F0502020204030204" pitchFamily="34" charset="0"/>
                <a:cs typeface="Calibri" panose="020F0502020204030204" pitchFamily="34" charset="0"/>
              </a:rPr>
              <a:t>Dr.</a:t>
            </a:r>
            <a:r>
              <a:rPr lang="en-IN" sz="1200" dirty="0">
                <a:solidFill>
                  <a:schemeClr val="bg1"/>
                </a:solidFill>
                <a:latin typeface="Calibri" panose="020F0502020204030204" pitchFamily="34" charset="0"/>
                <a:cs typeface="Calibri" panose="020F0502020204030204" pitchFamily="34" charset="0"/>
              </a:rPr>
              <a:t> R. </a:t>
            </a:r>
            <a:r>
              <a:rPr lang="en-IN" sz="1200" dirty="0" err="1">
                <a:solidFill>
                  <a:schemeClr val="bg1"/>
                </a:solidFill>
                <a:latin typeface="Calibri" panose="020F0502020204030204" pitchFamily="34" charset="0"/>
                <a:cs typeface="Calibri" panose="020F0502020204030204" pitchFamily="34" charset="0"/>
              </a:rPr>
              <a:t>Nagaraja</a:t>
            </a:r>
            <a:r>
              <a:rPr lang="en-IN" sz="1200" dirty="0">
                <a:solidFill>
                  <a:schemeClr val="bg1"/>
                </a:solidFill>
                <a:latin typeface="Calibri" panose="020F0502020204030204" pitchFamily="34" charset="0"/>
                <a:cs typeface="Calibri" panose="020F0502020204030204" pitchFamily="34" charset="0"/>
              </a:rPr>
              <a:t>. “Prediction of Remaining Useful Life of an Aircraft Engine Using LSTM Network.” (2019).</a:t>
            </a:r>
          </a:p>
          <a:p>
            <a:pPr algn="l">
              <a:lnSpc>
                <a:spcPct val="100000"/>
              </a:lnSpc>
              <a:spcBef>
                <a:spcPts val="600"/>
              </a:spcBef>
            </a:pPr>
            <a:r>
              <a:rPr lang="en-IN" sz="1200" dirty="0">
                <a:solidFill>
                  <a:schemeClr val="bg1"/>
                </a:solidFill>
                <a:latin typeface="Calibri" panose="020F0502020204030204" pitchFamily="34" charset="0"/>
                <a:cs typeface="Calibri" panose="020F0502020204030204" pitchFamily="34" charset="0"/>
              </a:rPr>
              <a:t>[6] Ahmed, M., </a:t>
            </a:r>
            <a:r>
              <a:rPr lang="en-IN" sz="1200" dirty="0" err="1">
                <a:solidFill>
                  <a:schemeClr val="bg1"/>
                </a:solidFill>
                <a:latin typeface="Calibri" panose="020F0502020204030204" pitchFamily="34" charset="0"/>
                <a:cs typeface="Calibri" panose="020F0502020204030204" pitchFamily="34" charset="0"/>
              </a:rPr>
              <a:t>Baqqar</a:t>
            </a:r>
            <a:r>
              <a:rPr lang="en-IN" sz="1200" dirty="0">
                <a:solidFill>
                  <a:schemeClr val="bg1"/>
                </a:solidFill>
                <a:latin typeface="Calibri" panose="020F0502020204030204" pitchFamily="34" charset="0"/>
                <a:cs typeface="Calibri" panose="020F0502020204030204" pitchFamily="34" charset="0"/>
              </a:rPr>
              <a:t>, M., </a:t>
            </a:r>
            <a:r>
              <a:rPr lang="en-IN" sz="1200" dirty="0" err="1">
                <a:solidFill>
                  <a:schemeClr val="bg1"/>
                </a:solidFill>
                <a:latin typeface="Calibri" panose="020F0502020204030204" pitchFamily="34" charset="0"/>
                <a:cs typeface="Calibri" panose="020F0502020204030204" pitchFamily="34" charset="0"/>
              </a:rPr>
              <a:t>Gu</a:t>
            </a:r>
            <a:r>
              <a:rPr lang="en-IN" sz="1200" dirty="0">
                <a:solidFill>
                  <a:schemeClr val="bg1"/>
                </a:solidFill>
                <a:latin typeface="Calibri" panose="020F0502020204030204" pitchFamily="34" charset="0"/>
                <a:cs typeface="Calibri" panose="020F0502020204030204" pitchFamily="34" charset="0"/>
              </a:rPr>
              <a:t>, F., Ball, A.D., 2012. “Fault detection and diagnosis using principal component analysis of vibration data from a reciprocating compressor”, in: Proceedings of the UKACC International Conference on Control, 3-5 September 2012, IEEE Press.</a:t>
            </a:r>
          </a:p>
          <a:p>
            <a:pPr algn="l">
              <a:lnSpc>
                <a:spcPct val="100000"/>
              </a:lnSpc>
              <a:spcBef>
                <a:spcPts val="600"/>
              </a:spcBef>
            </a:pPr>
            <a:r>
              <a:rPr lang="en-IN" sz="1200" dirty="0">
                <a:solidFill>
                  <a:schemeClr val="bg1"/>
                </a:solidFill>
                <a:latin typeface="Calibri" panose="020F0502020204030204" pitchFamily="34" charset="0"/>
                <a:cs typeface="Calibri" panose="020F0502020204030204" pitchFamily="34" charset="0"/>
              </a:rPr>
              <a:t>[7] E. </a:t>
            </a:r>
            <a:r>
              <a:rPr lang="en-IN" sz="1200" dirty="0" err="1">
                <a:solidFill>
                  <a:schemeClr val="bg1"/>
                </a:solidFill>
                <a:latin typeface="Calibri" panose="020F0502020204030204" pitchFamily="34" charset="0"/>
                <a:cs typeface="Calibri" panose="020F0502020204030204" pitchFamily="34" charset="0"/>
              </a:rPr>
              <a:t>Nardo</a:t>
            </a:r>
            <a:r>
              <a:rPr lang="en-IN" sz="1200" dirty="0">
                <a:solidFill>
                  <a:schemeClr val="bg1"/>
                </a:solidFill>
                <a:latin typeface="Calibri" panose="020F0502020204030204" pitchFamily="34" charset="0"/>
                <a:cs typeface="Calibri" panose="020F0502020204030204" pitchFamily="34" charset="0"/>
              </a:rPr>
              <a:t>, “Distributed implementation of a LSTM on Spark and </a:t>
            </a:r>
            <a:r>
              <a:rPr lang="en-IN" sz="1200" dirty="0" err="1">
                <a:solidFill>
                  <a:schemeClr val="bg1"/>
                </a:solidFill>
                <a:latin typeface="Calibri" panose="020F0502020204030204" pitchFamily="34" charset="0"/>
                <a:cs typeface="Calibri" panose="020F0502020204030204" pitchFamily="34" charset="0"/>
              </a:rPr>
              <a:t>Tensorflow</a:t>
            </a:r>
            <a:r>
              <a:rPr lang="en-IN" sz="1200" dirty="0">
                <a:solidFill>
                  <a:schemeClr val="bg1"/>
                </a:solidFill>
                <a:latin typeface="Calibri" panose="020F0502020204030204" pitchFamily="34" charset="0"/>
                <a:cs typeface="Calibri" panose="020F0502020204030204" pitchFamily="34" charset="0"/>
              </a:rPr>
              <a:t>”, 2016</a:t>
            </a:r>
          </a:p>
          <a:p>
            <a:pPr algn="l">
              <a:lnSpc>
                <a:spcPct val="100000"/>
              </a:lnSpc>
              <a:spcBef>
                <a:spcPts val="600"/>
              </a:spcBef>
            </a:pPr>
            <a:r>
              <a:rPr lang="en-IN" sz="1200" dirty="0">
                <a:solidFill>
                  <a:schemeClr val="bg1"/>
                </a:solidFill>
                <a:latin typeface="Calibri" panose="020F0502020204030204" pitchFamily="34" charset="0"/>
                <a:cs typeface="Calibri" panose="020F0502020204030204" pitchFamily="34" charset="0"/>
              </a:rPr>
              <a:t>[8] Q Zhou, J Son, S Zhou, X Mao, M Salman, Remaining “Useful life prediction  of individual units subject to hard failure”, IIE Transactions Vol 46, Jun2014, pp. 1017-1030,doi:10.1080/0740817X.2013.876126</a:t>
            </a:r>
          </a:p>
          <a:p>
            <a:pPr algn="just">
              <a:lnSpc>
                <a:spcPct val="100000"/>
              </a:lnSpc>
              <a:spcBef>
                <a:spcPts val="600"/>
              </a:spcBef>
              <a:spcAft>
                <a:spcPts val="800"/>
              </a:spcAft>
            </a:pPr>
            <a:r>
              <a:rPr lang="en-IN" sz="1200" dirty="0">
                <a:solidFill>
                  <a:schemeClr val="bg1"/>
                </a:solidFill>
                <a:latin typeface="Calibri" panose="020F0502020204030204" pitchFamily="34" charset="0"/>
                <a:cs typeface="Calibri" panose="020F0502020204030204" pitchFamily="34" charset="0"/>
              </a:rPr>
              <a:t>[9] A. Jardine, D. Lin, D. </a:t>
            </a:r>
            <a:r>
              <a:rPr lang="en-IN" sz="1200" dirty="0" err="1">
                <a:solidFill>
                  <a:schemeClr val="bg1"/>
                </a:solidFill>
                <a:latin typeface="Calibri" panose="020F0502020204030204" pitchFamily="34" charset="0"/>
                <a:cs typeface="Calibri" panose="020F0502020204030204" pitchFamily="34" charset="0"/>
              </a:rPr>
              <a:t>Banjevic</a:t>
            </a:r>
            <a:r>
              <a:rPr lang="en-IN" sz="1200" dirty="0">
                <a:solidFill>
                  <a:schemeClr val="bg1"/>
                </a:solidFill>
                <a:latin typeface="Calibri" panose="020F0502020204030204" pitchFamily="34" charset="0"/>
                <a:cs typeface="Calibri" panose="020F0502020204030204" pitchFamily="34" charset="0"/>
              </a:rPr>
              <a:t>. “A review on machinery diagnostics and prognostics implementing condition-based maintenance”, Mechanical Systems and Signal Processing, vol 20, Oct 2006, pp. 1483-1510, </a:t>
            </a:r>
            <a:r>
              <a:rPr lang="en-IN" sz="1200" dirty="0" err="1">
                <a:solidFill>
                  <a:schemeClr val="bg1"/>
                </a:solidFill>
                <a:latin typeface="Calibri" panose="020F0502020204030204" pitchFamily="34" charset="0"/>
                <a:cs typeface="Calibri" panose="020F0502020204030204" pitchFamily="34" charset="0"/>
              </a:rPr>
              <a:t>doi</a:t>
            </a:r>
            <a:r>
              <a:rPr lang="en-IN" sz="1200" dirty="0">
                <a:solidFill>
                  <a:schemeClr val="bg1"/>
                </a:solidFill>
                <a:latin typeface="Calibri" panose="020F0502020204030204" pitchFamily="34" charset="0"/>
                <a:cs typeface="Calibri" panose="020F0502020204030204" pitchFamily="34" charset="0"/>
              </a:rPr>
              <a:t>: 10.1016/j.ymssp.2005.09.012</a:t>
            </a:r>
          </a:p>
          <a:p>
            <a:pPr algn="just">
              <a:lnSpc>
                <a:spcPct val="100000"/>
              </a:lnSpc>
              <a:spcBef>
                <a:spcPts val="600"/>
              </a:spcBef>
              <a:spcAft>
                <a:spcPts val="800"/>
              </a:spcAft>
            </a:pPr>
            <a:r>
              <a:rPr lang="en-IN" sz="1200" dirty="0">
                <a:solidFill>
                  <a:schemeClr val="bg1"/>
                </a:solidFill>
                <a:latin typeface="Calibri" panose="020F0502020204030204" pitchFamily="34" charset="0"/>
                <a:cs typeface="Calibri" panose="020F0502020204030204" pitchFamily="34" charset="0"/>
              </a:rPr>
              <a:t>[10] A. Jain, P. Kundu, B. K. Lad, “Prediction of remaining useful life of an aircraft engine under unknown initial wear minutes”, 5th International &amp; 26th All India Manufacturing Technology, Design and Research Conference (AIMTDR 2014), Dec 2014, pp. 494:1- 494:5, </a:t>
            </a:r>
            <a:r>
              <a:rPr lang="en-IN" sz="1200" dirty="0" err="1">
                <a:solidFill>
                  <a:schemeClr val="bg1"/>
                </a:solidFill>
                <a:latin typeface="Calibri" panose="020F0502020204030204" pitchFamily="34" charset="0"/>
                <a:cs typeface="Calibri" panose="020F0502020204030204" pitchFamily="34" charset="0"/>
              </a:rPr>
              <a:t>doi</a:t>
            </a:r>
            <a:r>
              <a:rPr lang="en-IN" sz="1200" dirty="0">
                <a:solidFill>
                  <a:schemeClr val="bg1"/>
                </a:solidFill>
                <a:latin typeface="Calibri" panose="020F0502020204030204" pitchFamily="34" charset="0"/>
                <a:cs typeface="Calibri" panose="020F0502020204030204" pitchFamily="34" charset="0"/>
              </a:rPr>
              <a:t>: 10.1007/978-81-322-2352-8</a:t>
            </a:r>
          </a:p>
          <a:p>
            <a:pPr algn="just">
              <a:lnSpc>
                <a:spcPct val="100000"/>
              </a:lnSpc>
              <a:spcBef>
                <a:spcPts val="600"/>
              </a:spcBef>
              <a:spcAft>
                <a:spcPts val="800"/>
              </a:spcAft>
            </a:pPr>
            <a:r>
              <a:rPr lang="en-IN" sz="1200" dirty="0">
                <a:solidFill>
                  <a:schemeClr val="bg1"/>
                </a:solidFill>
                <a:latin typeface="Calibri" panose="020F0502020204030204" pitchFamily="34" charset="0"/>
                <a:cs typeface="Calibri" panose="020F0502020204030204" pitchFamily="34" charset="0"/>
              </a:rPr>
              <a:t>[11] A. K. </a:t>
            </a:r>
            <a:r>
              <a:rPr lang="en-IN" sz="1200" dirty="0" err="1">
                <a:solidFill>
                  <a:schemeClr val="bg1"/>
                </a:solidFill>
                <a:latin typeface="Calibri" panose="020F0502020204030204" pitchFamily="34" charset="0"/>
                <a:cs typeface="Calibri" panose="020F0502020204030204" pitchFamily="34" charset="0"/>
              </a:rPr>
              <a:t>Mahamad</a:t>
            </a:r>
            <a:r>
              <a:rPr lang="en-IN" sz="1200" dirty="0">
                <a:solidFill>
                  <a:schemeClr val="bg1"/>
                </a:solidFill>
                <a:latin typeface="Calibri" panose="020F0502020204030204" pitchFamily="34" charset="0"/>
                <a:cs typeface="Calibri" panose="020F0502020204030204" pitchFamily="34" charset="0"/>
              </a:rPr>
              <a:t>, S. </a:t>
            </a:r>
            <a:r>
              <a:rPr lang="en-IN" sz="1200" dirty="0" err="1">
                <a:solidFill>
                  <a:schemeClr val="bg1"/>
                </a:solidFill>
                <a:latin typeface="Calibri" panose="020F0502020204030204" pitchFamily="34" charset="0"/>
                <a:cs typeface="Calibri" panose="020F0502020204030204" pitchFamily="34" charset="0"/>
              </a:rPr>
              <a:t>Saon</a:t>
            </a:r>
            <a:r>
              <a:rPr lang="en-IN" sz="1200" dirty="0">
                <a:solidFill>
                  <a:schemeClr val="bg1"/>
                </a:solidFill>
                <a:latin typeface="Calibri" panose="020F0502020204030204" pitchFamily="34" charset="0"/>
                <a:cs typeface="Calibri" panose="020F0502020204030204" pitchFamily="34" charset="0"/>
              </a:rPr>
              <a:t>, T.. </a:t>
            </a:r>
            <a:r>
              <a:rPr lang="en-IN" sz="1200" dirty="0" err="1">
                <a:solidFill>
                  <a:schemeClr val="bg1"/>
                </a:solidFill>
                <a:latin typeface="Calibri" panose="020F0502020204030204" pitchFamily="34" charset="0"/>
                <a:cs typeface="Calibri" panose="020F0502020204030204" pitchFamily="34" charset="0"/>
              </a:rPr>
              <a:t>Hiyama</a:t>
            </a:r>
            <a:r>
              <a:rPr lang="en-IN" sz="1200" dirty="0">
                <a:solidFill>
                  <a:schemeClr val="bg1"/>
                </a:solidFill>
                <a:latin typeface="Calibri" panose="020F0502020204030204" pitchFamily="34" charset="0"/>
                <a:cs typeface="Calibri" panose="020F0502020204030204" pitchFamily="34" charset="0"/>
              </a:rPr>
              <a:t>. "Predicting remaining useful life of rotating machinery based artificial neural network." Computers &amp; Mathematics with Applications, vol.60, pp. 1078-1087, 2015</a:t>
            </a:r>
          </a:p>
          <a:p>
            <a:pPr algn="just">
              <a:lnSpc>
                <a:spcPct val="100000"/>
              </a:lnSpc>
              <a:spcBef>
                <a:spcPts val="600"/>
              </a:spcBef>
              <a:spcAft>
                <a:spcPts val="800"/>
              </a:spcAft>
            </a:pPr>
            <a:r>
              <a:rPr lang="en-IN" sz="1200" dirty="0">
                <a:solidFill>
                  <a:schemeClr val="bg1"/>
                </a:solidFill>
                <a:latin typeface="Calibri" panose="020F0502020204030204" pitchFamily="34" charset="0"/>
                <a:cs typeface="Calibri" panose="020F0502020204030204" pitchFamily="34" charset="0"/>
              </a:rPr>
              <a:t>[12] Keras: Deep Learning library for Theano and TensorFlow, https://keras.io/</a:t>
            </a:r>
          </a:p>
          <a:p>
            <a:pPr algn="just">
              <a:lnSpc>
                <a:spcPct val="100000"/>
              </a:lnSpc>
              <a:spcBef>
                <a:spcPts val="600"/>
              </a:spcBef>
              <a:spcAft>
                <a:spcPts val="800"/>
              </a:spcAft>
            </a:pPr>
            <a:r>
              <a:rPr lang="en-IN" sz="1200" dirty="0">
                <a:solidFill>
                  <a:schemeClr val="bg1"/>
                </a:solidFill>
                <a:latin typeface="Calibri" panose="020F0502020204030204" pitchFamily="34" charset="0"/>
                <a:cs typeface="Calibri" panose="020F0502020204030204" pitchFamily="34" charset="0"/>
              </a:rPr>
              <a:t>[13] Elephas: Distributed Deep Learning with Keras &amp; Spark, https://github.com/maxpumperla/elephas</a:t>
            </a:r>
          </a:p>
          <a:p>
            <a:pPr algn="just">
              <a:lnSpc>
                <a:spcPct val="100000"/>
              </a:lnSpc>
              <a:spcBef>
                <a:spcPts val="600"/>
              </a:spcBef>
              <a:spcAft>
                <a:spcPts val="800"/>
              </a:spcAft>
            </a:pPr>
            <a:r>
              <a:rPr lang="en-IN" sz="1200" dirty="0">
                <a:solidFill>
                  <a:schemeClr val="bg1"/>
                </a:solidFill>
                <a:latin typeface="Calibri" panose="020F0502020204030204" pitchFamily="34" charset="0"/>
                <a:cs typeface="Calibri" panose="020F0502020204030204" pitchFamily="34" charset="0"/>
              </a:rPr>
              <a:t>[14] D. Dong, X. Li and F. Sun, "Life prediction of jet engines based on LSTM-recurrent neural networks," 2017 Prognostics and System Health Management Conference (PHM-Harbin), Harbin, 2017, pp. 1-6, </a:t>
            </a:r>
            <a:r>
              <a:rPr lang="en-IN" sz="1200" dirty="0" err="1">
                <a:solidFill>
                  <a:schemeClr val="bg1"/>
                </a:solidFill>
                <a:latin typeface="Calibri" panose="020F0502020204030204" pitchFamily="34" charset="0"/>
                <a:cs typeface="Calibri" panose="020F0502020204030204" pitchFamily="34" charset="0"/>
              </a:rPr>
              <a:t>doi</a:t>
            </a:r>
            <a:r>
              <a:rPr lang="en-IN" sz="1200" dirty="0">
                <a:solidFill>
                  <a:schemeClr val="bg1"/>
                </a:solidFill>
                <a:latin typeface="Calibri" panose="020F0502020204030204" pitchFamily="34" charset="0"/>
                <a:cs typeface="Calibri" panose="020F0502020204030204" pitchFamily="34" charset="0"/>
              </a:rPr>
              <a:t>: 10.1109/PHM.2017.8079264.</a:t>
            </a:r>
          </a:p>
          <a:p>
            <a:pPr algn="l">
              <a:lnSpc>
                <a:spcPct val="100000"/>
              </a:lnSpc>
            </a:pPr>
            <a:endParaRPr lang="en-IN" sz="1100" dirty="0">
              <a:solidFill>
                <a:schemeClr val="bg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126C4EF-4371-4070-A7C4-1F4D43615C91}"/>
              </a:ext>
            </a:extLst>
          </p:cNvPr>
          <p:cNvSpPr txBox="1"/>
          <p:nvPr/>
        </p:nvSpPr>
        <p:spPr>
          <a:xfrm>
            <a:off x="4673082" y="6540583"/>
            <a:ext cx="2845836" cy="261610"/>
          </a:xfrm>
          <a:prstGeom prst="rect">
            <a:avLst/>
          </a:prstGeom>
          <a:noFill/>
        </p:spPr>
        <p:txBody>
          <a:bodyPr wrap="square" rtlCol="0">
            <a:spAutoFit/>
          </a:bodyPr>
          <a:lstStyle/>
          <a:p>
            <a:r>
              <a:rPr lang="en-IN" sz="1100" dirty="0"/>
              <a:t>Department of Computer Science &amp; Engineering</a:t>
            </a:r>
          </a:p>
        </p:txBody>
      </p:sp>
      <p:sp>
        <p:nvSpPr>
          <p:cNvPr id="7" name="TextBox 6">
            <a:extLst>
              <a:ext uri="{FF2B5EF4-FFF2-40B4-BE49-F238E27FC236}">
                <a16:creationId xmlns:a16="http://schemas.microsoft.com/office/drawing/2014/main" id="{4216F8B1-B6A1-445E-A3B3-BFA5A1DC53F9}"/>
              </a:ext>
            </a:extLst>
          </p:cNvPr>
          <p:cNvSpPr txBox="1"/>
          <p:nvPr/>
        </p:nvSpPr>
        <p:spPr>
          <a:xfrm>
            <a:off x="582801" y="6540583"/>
            <a:ext cx="1251062" cy="261610"/>
          </a:xfrm>
          <a:prstGeom prst="rect">
            <a:avLst/>
          </a:prstGeom>
          <a:noFill/>
        </p:spPr>
        <p:txBody>
          <a:bodyPr wrap="square" rtlCol="0">
            <a:spAutoFit/>
          </a:bodyPr>
          <a:lstStyle/>
          <a:p>
            <a:r>
              <a:rPr lang="en-IN" sz="1100" dirty="0"/>
              <a:t>Date: 23-05-2020</a:t>
            </a:r>
          </a:p>
        </p:txBody>
      </p:sp>
      <p:sp>
        <p:nvSpPr>
          <p:cNvPr id="10" name="TextBox 9">
            <a:extLst>
              <a:ext uri="{FF2B5EF4-FFF2-40B4-BE49-F238E27FC236}">
                <a16:creationId xmlns:a16="http://schemas.microsoft.com/office/drawing/2014/main" id="{6BCF8F49-AFB7-4A31-BFF2-4B8A8698FB82}"/>
              </a:ext>
            </a:extLst>
          </p:cNvPr>
          <p:cNvSpPr txBox="1"/>
          <p:nvPr/>
        </p:nvSpPr>
        <p:spPr>
          <a:xfrm>
            <a:off x="11275566" y="6540583"/>
            <a:ext cx="667265" cy="261610"/>
          </a:xfrm>
          <a:prstGeom prst="rect">
            <a:avLst/>
          </a:prstGeom>
          <a:noFill/>
        </p:spPr>
        <p:txBody>
          <a:bodyPr wrap="square" rtlCol="0">
            <a:spAutoFit/>
          </a:bodyPr>
          <a:lstStyle/>
          <a:p>
            <a:r>
              <a:rPr lang="en-IN" sz="1100" dirty="0"/>
              <a:t>Slide 21</a:t>
            </a:r>
          </a:p>
        </p:txBody>
      </p:sp>
    </p:spTree>
    <p:extLst>
      <p:ext uri="{BB962C8B-B14F-4D97-AF65-F5344CB8AC3E}">
        <p14:creationId xmlns:p14="http://schemas.microsoft.com/office/powerpoint/2010/main" val="284353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26C4EF-4371-4070-A7C4-1F4D43615C91}"/>
              </a:ext>
            </a:extLst>
          </p:cNvPr>
          <p:cNvSpPr txBox="1"/>
          <p:nvPr/>
        </p:nvSpPr>
        <p:spPr>
          <a:xfrm>
            <a:off x="4673082" y="6540583"/>
            <a:ext cx="2845836" cy="261610"/>
          </a:xfrm>
          <a:prstGeom prst="rect">
            <a:avLst/>
          </a:prstGeom>
          <a:noFill/>
        </p:spPr>
        <p:txBody>
          <a:bodyPr wrap="square" rtlCol="0">
            <a:spAutoFit/>
          </a:bodyPr>
          <a:lstStyle/>
          <a:p>
            <a:r>
              <a:rPr lang="en-IN" sz="1100" dirty="0"/>
              <a:t>Department of Computer Science &amp; Engineering</a:t>
            </a:r>
          </a:p>
        </p:txBody>
      </p:sp>
      <p:sp>
        <p:nvSpPr>
          <p:cNvPr id="7" name="TextBox 6">
            <a:extLst>
              <a:ext uri="{FF2B5EF4-FFF2-40B4-BE49-F238E27FC236}">
                <a16:creationId xmlns:a16="http://schemas.microsoft.com/office/drawing/2014/main" id="{4216F8B1-B6A1-445E-A3B3-BFA5A1DC53F9}"/>
              </a:ext>
            </a:extLst>
          </p:cNvPr>
          <p:cNvSpPr txBox="1"/>
          <p:nvPr/>
        </p:nvSpPr>
        <p:spPr>
          <a:xfrm>
            <a:off x="582801" y="6540583"/>
            <a:ext cx="1251062" cy="261610"/>
          </a:xfrm>
          <a:prstGeom prst="rect">
            <a:avLst/>
          </a:prstGeom>
          <a:noFill/>
        </p:spPr>
        <p:txBody>
          <a:bodyPr wrap="square" rtlCol="0">
            <a:spAutoFit/>
          </a:bodyPr>
          <a:lstStyle/>
          <a:p>
            <a:r>
              <a:rPr lang="en-IN" sz="1100" dirty="0"/>
              <a:t>Date: 23-05-2020</a:t>
            </a:r>
          </a:p>
        </p:txBody>
      </p:sp>
      <p:sp>
        <p:nvSpPr>
          <p:cNvPr id="10" name="TextBox 9">
            <a:extLst>
              <a:ext uri="{FF2B5EF4-FFF2-40B4-BE49-F238E27FC236}">
                <a16:creationId xmlns:a16="http://schemas.microsoft.com/office/drawing/2014/main" id="{6BCF8F49-AFB7-4A31-BFF2-4B8A8698FB82}"/>
              </a:ext>
            </a:extLst>
          </p:cNvPr>
          <p:cNvSpPr txBox="1"/>
          <p:nvPr/>
        </p:nvSpPr>
        <p:spPr>
          <a:xfrm>
            <a:off x="11275566" y="6540583"/>
            <a:ext cx="667265" cy="261610"/>
          </a:xfrm>
          <a:prstGeom prst="rect">
            <a:avLst/>
          </a:prstGeom>
          <a:noFill/>
        </p:spPr>
        <p:txBody>
          <a:bodyPr wrap="square" rtlCol="0">
            <a:spAutoFit/>
          </a:bodyPr>
          <a:lstStyle/>
          <a:p>
            <a:r>
              <a:rPr lang="en-IN" sz="1100" dirty="0"/>
              <a:t>Slide 22</a:t>
            </a:r>
          </a:p>
        </p:txBody>
      </p:sp>
      <p:sp>
        <p:nvSpPr>
          <p:cNvPr id="11" name="TextBox 10">
            <a:extLst>
              <a:ext uri="{FF2B5EF4-FFF2-40B4-BE49-F238E27FC236}">
                <a16:creationId xmlns:a16="http://schemas.microsoft.com/office/drawing/2014/main" id="{5A7B87E1-6A2F-461E-95D9-005750E542C2}"/>
              </a:ext>
            </a:extLst>
          </p:cNvPr>
          <p:cNvSpPr txBox="1"/>
          <p:nvPr/>
        </p:nvSpPr>
        <p:spPr>
          <a:xfrm>
            <a:off x="4473146" y="2598003"/>
            <a:ext cx="3245708" cy="830997"/>
          </a:xfrm>
          <a:prstGeom prst="rect">
            <a:avLst/>
          </a:prstGeom>
          <a:noFill/>
        </p:spPr>
        <p:txBody>
          <a:bodyPr wrap="square" rtlCol="0">
            <a:spAutoFit/>
          </a:bodyPr>
          <a:lstStyle/>
          <a:p>
            <a:r>
              <a:rPr lang="en-IN" sz="4800" b="1" dirty="0">
                <a:solidFill>
                  <a:schemeClr val="bg1"/>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07242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AEA5C-3625-4753-B97A-97E670E656D9}"/>
              </a:ext>
            </a:extLst>
          </p:cNvPr>
          <p:cNvSpPr>
            <a:spLocks noGrp="1"/>
          </p:cNvSpPr>
          <p:nvPr>
            <p:ph type="ctrTitle"/>
          </p:nvPr>
        </p:nvSpPr>
        <p:spPr>
          <a:xfrm>
            <a:off x="4784003" y="275379"/>
            <a:ext cx="2623992" cy="659784"/>
          </a:xfrm>
        </p:spPr>
        <p:txBody>
          <a:bodyPr>
            <a:noAutofit/>
          </a:bodyPr>
          <a:lstStyle/>
          <a:p>
            <a:pPr algn="ctr"/>
            <a:r>
              <a:rPr lang="en-IN" sz="4400" b="1" dirty="0">
                <a:solidFill>
                  <a:schemeClr val="bg1"/>
                </a:solidFill>
                <a:latin typeface="Calibri" panose="020F0502020204030204" pitchFamily="34" charset="0"/>
                <a:cs typeface="Calibri" panose="020F0502020204030204" pitchFamily="34" charset="0"/>
              </a:rPr>
              <a:t>ABSTRACT</a:t>
            </a:r>
          </a:p>
        </p:txBody>
      </p:sp>
      <p:sp>
        <p:nvSpPr>
          <p:cNvPr id="8" name="Content Placeholder 2">
            <a:extLst>
              <a:ext uri="{FF2B5EF4-FFF2-40B4-BE49-F238E27FC236}">
                <a16:creationId xmlns:a16="http://schemas.microsoft.com/office/drawing/2014/main" id="{AC26036C-B066-4B0A-A482-89D33DDC5799}"/>
              </a:ext>
            </a:extLst>
          </p:cNvPr>
          <p:cNvSpPr txBox="1">
            <a:spLocks/>
          </p:cNvSpPr>
          <p:nvPr/>
        </p:nvSpPr>
        <p:spPr>
          <a:xfrm>
            <a:off x="1270626" y="935163"/>
            <a:ext cx="9650747" cy="334629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IN" sz="2400" cap="none" dirty="0">
                <a:solidFill>
                  <a:schemeClr val="bg1"/>
                </a:solidFill>
                <a:latin typeface="Calibri" panose="020F0502020204030204" pitchFamily="34" charset="0"/>
                <a:cs typeface="Calibri" panose="020F0502020204030204" pitchFamily="34" charset="0"/>
              </a:rPr>
              <a:t>	The area of predictive maintenance has taken a lot of prominence in the last couple of years due to various reasons. With new algorithms and methodologies growing across different learning methods, it has remained a challenge for industries to adopt which method is fit, robust and provide most accurate detection. Fault detection is one of the critical components of predictive maintenance; it is very much needed for industries to detect faults early and accurately. Predicting the life condition of a component is so crucial for industries that have intent to grow in a fast paced technological environment. </a:t>
            </a:r>
          </a:p>
        </p:txBody>
      </p:sp>
      <p:sp>
        <p:nvSpPr>
          <p:cNvPr id="9" name="TextBox 8">
            <a:extLst>
              <a:ext uri="{FF2B5EF4-FFF2-40B4-BE49-F238E27FC236}">
                <a16:creationId xmlns:a16="http://schemas.microsoft.com/office/drawing/2014/main" id="{46F22EB8-F7D2-4391-A107-4218BB2BD057}"/>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10" name="TextBox 9">
            <a:extLst>
              <a:ext uri="{FF2B5EF4-FFF2-40B4-BE49-F238E27FC236}">
                <a16:creationId xmlns:a16="http://schemas.microsoft.com/office/drawing/2014/main" id="{DF8EAA91-13E5-46F9-8CC6-CC7C6317ADEF}"/>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4" name="TextBox 3">
            <a:extLst>
              <a:ext uri="{FF2B5EF4-FFF2-40B4-BE49-F238E27FC236}">
                <a16:creationId xmlns:a16="http://schemas.microsoft.com/office/drawing/2014/main" id="{16016BFC-23E3-49D3-BAA0-46756AC0CA09}"/>
              </a:ext>
            </a:extLst>
          </p:cNvPr>
          <p:cNvSpPr txBox="1"/>
          <p:nvPr/>
        </p:nvSpPr>
        <p:spPr>
          <a:xfrm>
            <a:off x="11225025" y="6486841"/>
            <a:ext cx="667265" cy="261610"/>
          </a:xfrm>
          <a:prstGeom prst="rect">
            <a:avLst/>
          </a:prstGeom>
          <a:noFill/>
        </p:spPr>
        <p:txBody>
          <a:bodyPr wrap="square" rtlCol="0">
            <a:spAutoFit/>
          </a:bodyPr>
          <a:lstStyle/>
          <a:p>
            <a:r>
              <a:rPr lang="en-IN" sz="1100" dirty="0"/>
              <a:t>Slide 01</a:t>
            </a:r>
          </a:p>
        </p:txBody>
      </p:sp>
      <p:pic>
        <p:nvPicPr>
          <p:cNvPr id="1026" name="Picture 2" descr="Industry 4.0 and how smart sensors make the difference">
            <a:extLst>
              <a:ext uri="{FF2B5EF4-FFF2-40B4-BE49-F238E27FC236}">
                <a16:creationId xmlns:a16="http://schemas.microsoft.com/office/drawing/2014/main" id="{D3D86EA0-776A-46BB-912C-52E32C283F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8" t="8629" r="3461" b="7088"/>
          <a:stretch/>
        </p:blipFill>
        <p:spPr bwMode="auto">
          <a:xfrm>
            <a:off x="3559347" y="4077730"/>
            <a:ext cx="5073303" cy="240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50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C26036C-B066-4B0A-A482-89D33DDC5799}"/>
              </a:ext>
            </a:extLst>
          </p:cNvPr>
          <p:cNvSpPr txBox="1">
            <a:spLocks/>
          </p:cNvSpPr>
          <p:nvPr/>
        </p:nvSpPr>
        <p:spPr>
          <a:xfrm>
            <a:off x="1143363" y="1360693"/>
            <a:ext cx="9905274" cy="413661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IN" sz="2400" cap="none" dirty="0">
                <a:solidFill>
                  <a:schemeClr val="bg1"/>
                </a:solidFill>
                <a:latin typeface="Calibri" panose="020F0502020204030204" pitchFamily="34" charset="0"/>
                <a:cs typeface="Calibri" panose="020F0502020204030204" pitchFamily="34" charset="0"/>
              </a:rPr>
              <a:t>	Recent studies on predictive maintenance help industries to create an alert before the components are corrupted, reducing their maintenance cost. To predict and be ahead of all these scenarios we imply artificial intelligence (AI) and deep learning using long short-term memory (LSTM) neural networks to predict when an aircraft engine might require to be serviced or replaced. LSTM model deals with a sequential input data. Training process of LSTM networks has been performed on large-scale data processing engine with high performance. For these predictions we require a dataset of previous aircraft historical data of each aircraft. Aircrafts have three different settings that we can manipulate and find out the relation / trend in the data so that our system gets capable of predicting remaining useful life (RUL) of an aircraft engine.</a:t>
            </a:r>
          </a:p>
          <a:p>
            <a:pPr algn="just">
              <a:lnSpc>
                <a:spcPct val="100000"/>
              </a:lnSpc>
            </a:pPr>
            <a:endParaRPr lang="en-IN" sz="2400" cap="none" dirty="0">
              <a:solidFill>
                <a:schemeClr val="bg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576D1A0-A540-4E9A-A586-3571C9038950}"/>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9" name="TextBox 8">
            <a:extLst>
              <a:ext uri="{FF2B5EF4-FFF2-40B4-BE49-F238E27FC236}">
                <a16:creationId xmlns:a16="http://schemas.microsoft.com/office/drawing/2014/main" id="{DAB1950B-C5C5-4E2D-8D17-1CC34A236D41}"/>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10" name="TextBox 9">
            <a:extLst>
              <a:ext uri="{FF2B5EF4-FFF2-40B4-BE49-F238E27FC236}">
                <a16:creationId xmlns:a16="http://schemas.microsoft.com/office/drawing/2014/main" id="{932053B0-1D29-41C2-BFF8-1CCB75F0D61C}"/>
              </a:ext>
            </a:extLst>
          </p:cNvPr>
          <p:cNvSpPr txBox="1"/>
          <p:nvPr/>
        </p:nvSpPr>
        <p:spPr>
          <a:xfrm>
            <a:off x="11225025" y="6486841"/>
            <a:ext cx="667265" cy="261610"/>
          </a:xfrm>
          <a:prstGeom prst="rect">
            <a:avLst/>
          </a:prstGeom>
          <a:noFill/>
        </p:spPr>
        <p:txBody>
          <a:bodyPr wrap="square" rtlCol="0">
            <a:spAutoFit/>
          </a:bodyPr>
          <a:lstStyle/>
          <a:p>
            <a:r>
              <a:rPr lang="en-IN" sz="1100" dirty="0"/>
              <a:t>Slide 02</a:t>
            </a:r>
          </a:p>
        </p:txBody>
      </p:sp>
    </p:spTree>
    <p:extLst>
      <p:ext uri="{BB962C8B-B14F-4D97-AF65-F5344CB8AC3E}">
        <p14:creationId xmlns:p14="http://schemas.microsoft.com/office/powerpoint/2010/main" val="303980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AEA5C-3625-4753-B97A-97E670E656D9}"/>
              </a:ext>
            </a:extLst>
          </p:cNvPr>
          <p:cNvSpPr>
            <a:spLocks noGrp="1"/>
          </p:cNvSpPr>
          <p:nvPr>
            <p:ph type="ctrTitle"/>
          </p:nvPr>
        </p:nvSpPr>
        <p:spPr>
          <a:xfrm>
            <a:off x="2573892" y="389116"/>
            <a:ext cx="7044215" cy="659784"/>
          </a:xfrm>
        </p:spPr>
        <p:txBody>
          <a:bodyPr>
            <a:noAutofit/>
          </a:bodyPr>
          <a:lstStyle/>
          <a:p>
            <a:pPr algn="ctr"/>
            <a:r>
              <a:rPr lang="en-IN" sz="4400" b="1" dirty="0">
                <a:solidFill>
                  <a:schemeClr val="bg1"/>
                </a:solidFill>
                <a:latin typeface="Calibri" panose="020F0502020204030204" pitchFamily="34" charset="0"/>
                <a:cs typeface="Calibri" panose="020F0502020204030204" pitchFamily="34" charset="0"/>
              </a:rPr>
              <a:t>DISCUSSION ABOUT DOMAIN</a:t>
            </a:r>
            <a:endParaRPr lang="en-IN" sz="4400" dirty="0">
              <a:solidFill>
                <a:schemeClr val="bg1"/>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AC26036C-B066-4B0A-A482-89D33DDC5799}"/>
              </a:ext>
            </a:extLst>
          </p:cNvPr>
          <p:cNvSpPr txBox="1">
            <a:spLocks/>
          </p:cNvSpPr>
          <p:nvPr/>
        </p:nvSpPr>
        <p:spPr>
          <a:xfrm>
            <a:off x="987489" y="1347478"/>
            <a:ext cx="10217020" cy="505332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IN" b="1" cap="none" dirty="0">
                <a:solidFill>
                  <a:schemeClr val="bg1"/>
                </a:solidFill>
                <a:latin typeface="Calibri" panose="020F0502020204030204" pitchFamily="34" charset="0"/>
                <a:cs typeface="Calibri" panose="020F0502020204030204" pitchFamily="34" charset="0"/>
              </a:rPr>
              <a:t>Machine learning</a:t>
            </a:r>
          </a:p>
          <a:p>
            <a:pPr lvl="0" algn="just">
              <a:lnSpc>
                <a:spcPct val="100000"/>
              </a:lnSpc>
            </a:pPr>
            <a:r>
              <a:rPr lang="en-US" cap="none" dirty="0">
                <a:solidFill>
                  <a:schemeClr val="bg1"/>
                </a:solidFill>
                <a:latin typeface="Calibri" panose="020F0502020204030204" pitchFamily="34" charset="0"/>
                <a:ea typeface="Arial"/>
                <a:cs typeface="Calibri" panose="020F0502020204030204" pitchFamily="34" charset="0"/>
                <a:sym typeface="Arial"/>
              </a:rPr>
              <a:t>Arthur Samuel described it as: </a:t>
            </a:r>
            <a:r>
              <a:rPr lang="en-US" i="1" cap="none" dirty="0">
                <a:solidFill>
                  <a:schemeClr val="bg1"/>
                </a:solidFill>
                <a:latin typeface="Calibri" panose="020F0502020204030204" pitchFamily="34" charset="0"/>
                <a:ea typeface="Arial"/>
                <a:cs typeface="Calibri" panose="020F0502020204030204" pitchFamily="34" charset="0"/>
                <a:sym typeface="Arial"/>
              </a:rPr>
              <a:t>“The field of study that gives computers the ability to learn without being explicitly programmed.”</a:t>
            </a:r>
          </a:p>
          <a:p>
            <a:pPr algn="just">
              <a:lnSpc>
                <a:spcPct val="100000"/>
              </a:lnSpc>
            </a:pPr>
            <a:r>
              <a:rPr lang="en-US" cap="none" dirty="0">
                <a:solidFill>
                  <a:schemeClr val="bg1"/>
                </a:solidFill>
                <a:latin typeface="Calibri" panose="020F0502020204030204" pitchFamily="34" charset="0"/>
                <a:ea typeface="Arial"/>
                <a:cs typeface="Calibri" panose="020F0502020204030204" pitchFamily="34" charset="0"/>
                <a:sym typeface="Arial"/>
              </a:rPr>
              <a:t>	Machine learning is an application of artificial intelligence (AI) that provides systems the ability to automatically learn and improve from experience without being explicitly programmed. Machine learning focuses on the development of computer programs </a:t>
            </a:r>
            <a:r>
              <a:rPr lang="en-US" cap="none" dirty="0">
                <a:solidFill>
                  <a:schemeClr val="bg1"/>
                </a:solidFill>
                <a:latin typeface="Calibri" panose="020F0502020204030204" pitchFamily="34" charset="0"/>
                <a:cs typeface="Calibri" panose="020F0502020204030204" pitchFamily="34" charset="0"/>
              </a:rPr>
              <a:t>t</a:t>
            </a:r>
            <a:r>
              <a:rPr lang="en-US" cap="none" dirty="0">
                <a:solidFill>
                  <a:schemeClr val="bg1"/>
                </a:solidFill>
                <a:latin typeface="Calibri" panose="020F0502020204030204" pitchFamily="34" charset="0"/>
                <a:ea typeface="Arial"/>
                <a:cs typeface="Calibri" panose="020F0502020204030204" pitchFamily="34" charset="0"/>
                <a:sym typeface="Arial"/>
              </a:rPr>
              <a:t>hat can access data and use it to learn for themselves</a:t>
            </a:r>
            <a:r>
              <a:rPr lang="en-US" cap="none" dirty="0">
                <a:solidFill>
                  <a:schemeClr val="bg1"/>
                </a:solidFill>
                <a:latin typeface="Calibri" panose="020F0502020204030204" pitchFamily="34" charset="0"/>
                <a:cs typeface="Calibri" panose="020F0502020204030204" pitchFamily="34" charset="0"/>
              </a:rPr>
              <a:t>. </a:t>
            </a:r>
          </a:p>
          <a:p>
            <a:pPr lvl="0" algn="just">
              <a:lnSpc>
                <a:spcPct val="100000"/>
              </a:lnSpc>
              <a:buSzPts val="1800"/>
            </a:pPr>
            <a:r>
              <a:rPr lang="en-US" cap="none" dirty="0">
                <a:solidFill>
                  <a:schemeClr val="bg1"/>
                </a:solidFill>
                <a:latin typeface="Calibri" panose="020F0502020204030204" pitchFamily="34" charset="0"/>
                <a:cs typeface="Calibri" panose="020F0502020204030204" pitchFamily="34" charset="0"/>
              </a:rPr>
              <a:t>	The primary aim is to allow the computers learn automatically without human intervention or assistance and adjust actions accordingly. Machine learning algorithms build a mathematical model based on sample data, known as "training data", in order to make predictions or decisions without being explicitly programmed to do so. Machine learning algorithms are used in a wide variety of applications, such as email filtering and computer vision, where it is difficult or infeasible to develop conventional algorithms to perform the needed tasks. Machine learning is closely related to computational statistics, which focuses on making predictions using computers. </a:t>
            </a:r>
          </a:p>
        </p:txBody>
      </p:sp>
      <p:sp>
        <p:nvSpPr>
          <p:cNvPr id="4" name="TextBox 3">
            <a:extLst>
              <a:ext uri="{FF2B5EF4-FFF2-40B4-BE49-F238E27FC236}">
                <a16:creationId xmlns:a16="http://schemas.microsoft.com/office/drawing/2014/main" id="{1D8FF223-961D-4A7F-B060-0E9011F9362B}"/>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5" name="TextBox 4">
            <a:extLst>
              <a:ext uri="{FF2B5EF4-FFF2-40B4-BE49-F238E27FC236}">
                <a16:creationId xmlns:a16="http://schemas.microsoft.com/office/drawing/2014/main" id="{23377A59-7715-4520-AABD-948DD7671839}"/>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6" name="TextBox 5">
            <a:extLst>
              <a:ext uri="{FF2B5EF4-FFF2-40B4-BE49-F238E27FC236}">
                <a16:creationId xmlns:a16="http://schemas.microsoft.com/office/drawing/2014/main" id="{5FB7B9A4-0AA7-4F73-9F2C-EDE887CE4839}"/>
              </a:ext>
            </a:extLst>
          </p:cNvPr>
          <p:cNvSpPr txBox="1"/>
          <p:nvPr/>
        </p:nvSpPr>
        <p:spPr>
          <a:xfrm>
            <a:off x="11225025" y="6486841"/>
            <a:ext cx="667265" cy="261610"/>
          </a:xfrm>
          <a:prstGeom prst="rect">
            <a:avLst/>
          </a:prstGeom>
          <a:noFill/>
        </p:spPr>
        <p:txBody>
          <a:bodyPr wrap="square" rtlCol="0">
            <a:spAutoFit/>
          </a:bodyPr>
          <a:lstStyle/>
          <a:p>
            <a:r>
              <a:rPr lang="en-IN" sz="1100" dirty="0"/>
              <a:t>Slide 03</a:t>
            </a:r>
          </a:p>
        </p:txBody>
      </p:sp>
    </p:spTree>
    <p:extLst>
      <p:ext uri="{BB962C8B-B14F-4D97-AF65-F5344CB8AC3E}">
        <p14:creationId xmlns:p14="http://schemas.microsoft.com/office/powerpoint/2010/main" val="8722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211323-0ADF-4E88-8945-7C6B4E969ABE}"/>
              </a:ext>
            </a:extLst>
          </p:cNvPr>
          <p:cNvSpPr txBox="1"/>
          <p:nvPr/>
        </p:nvSpPr>
        <p:spPr>
          <a:xfrm>
            <a:off x="860102" y="903638"/>
            <a:ext cx="10471795" cy="4339650"/>
          </a:xfrm>
          <a:prstGeom prst="rect">
            <a:avLst/>
          </a:prstGeom>
          <a:noFill/>
        </p:spPr>
        <p:txBody>
          <a:bodyPr wrap="square" rtlCol="0">
            <a:spAutoFit/>
          </a:bodyPr>
          <a:lstStyle/>
          <a:p>
            <a:r>
              <a:rPr lang="en-IN" sz="3600" b="1" dirty="0">
                <a:solidFill>
                  <a:schemeClr val="bg1"/>
                </a:solidFill>
                <a:latin typeface="Calibri" panose="020F0502020204030204" pitchFamily="34" charset="0"/>
                <a:cs typeface="Calibri" panose="020F0502020204030204" pitchFamily="34" charset="0"/>
              </a:rPr>
              <a:t>Deep learning</a:t>
            </a:r>
          </a:p>
          <a:p>
            <a:endParaRPr lang="en-IN" sz="2400" b="1" dirty="0">
              <a:solidFill>
                <a:schemeClr val="bg1"/>
              </a:solidFill>
              <a:latin typeface="Calibri" panose="020F0502020204030204" pitchFamily="34" charset="0"/>
              <a:cs typeface="Calibri" panose="020F0502020204030204" pitchFamily="34" charset="0"/>
            </a:endParaRPr>
          </a:p>
          <a:p>
            <a:pPr algn="just"/>
            <a:r>
              <a:rPr lang="en-US" sz="2400" dirty="0">
                <a:solidFill>
                  <a:schemeClr val="bg1"/>
                </a:solidFill>
                <a:latin typeface="Calibri" panose="020F0502020204030204" pitchFamily="34" charset="0"/>
                <a:cs typeface="Calibri" panose="020F0502020204030204" pitchFamily="34" charset="0"/>
              </a:rPr>
              <a:t>Deep learning is a class of machine learning algorithm that uses multiple layers to progressively extract higher level features from the raw input. For example, in image processing, lower layers may identify edges, while higher layers may identify the concepts relevant to a human such as digits or letters or faces.</a:t>
            </a:r>
          </a:p>
          <a:p>
            <a:pPr algn="just"/>
            <a:r>
              <a:rPr lang="en-US" sz="2400" dirty="0">
                <a:solidFill>
                  <a:schemeClr val="bg1"/>
                </a:solidFill>
                <a:latin typeface="Calibri" panose="020F0502020204030204" pitchFamily="34" charset="0"/>
                <a:cs typeface="Calibri" panose="020F0502020204030204" pitchFamily="34" charset="0"/>
              </a:rPr>
              <a:t>Most modern deep learning models are based on artificial neural networks, specifically, Convolutional Neural Networks (CNN)s, although they can also include propositional formulas or latent variables organized layer-wise in deep generative models such as the nodes in deep belief networks and deep Boltzmann machines.</a:t>
            </a:r>
            <a:endParaRPr lang="en-IN" sz="2400"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433ACFA-53C2-4DEB-AD30-3ABD6D4ED1A4}"/>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5" name="TextBox 4">
            <a:extLst>
              <a:ext uri="{FF2B5EF4-FFF2-40B4-BE49-F238E27FC236}">
                <a16:creationId xmlns:a16="http://schemas.microsoft.com/office/drawing/2014/main" id="{5FBB44AD-754E-4684-B06B-DE7C3EDD29A4}"/>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6" name="TextBox 5">
            <a:extLst>
              <a:ext uri="{FF2B5EF4-FFF2-40B4-BE49-F238E27FC236}">
                <a16:creationId xmlns:a16="http://schemas.microsoft.com/office/drawing/2014/main" id="{50063172-9E27-4CAF-9566-F79C31233089}"/>
              </a:ext>
            </a:extLst>
          </p:cNvPr>
          <p:cNvSpPr txBox="1"/>
          <p:nvPr/>
        </p:nvSpPr>
        <p:spPr>
          <a:xfrm>
            <a:off x="11225025" y="6486841"/>
            <a:ext cx="667265" cy="261610"/>
          </a:xfrm>
          <a:prstGeom prst="rect">
            <a:avLst/>
          </a:prstGeom>
          <a:noFill/>
        </p:spPr>
        <p:txBody>
          <a:bodyPr wrap="square" rtlCol="0">
            <a:spAutoFit/>
          </a:bodyPr>
          <a:lstStyle/>
          <a:p>
            <a:r>
              <a:rPr lang="en-IN" sz="1100" dirty="0"/>
              <a:t>Slide 04</a:t>
            </a:r>
          </a:p>
        </p:txBody>
      </p:sp>
    </p:spTree>
    <p:extLst>
      <p:ext uri="{BB962C8B-B14F-4D97-AF65-F5344CB8AC3E}">
        <p14:creationId xmlns:p14="http://schemas.microsoft.com/office/powerpoint/2010/main" val="155626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E67E36-10D4-4E27-A9A5-44B9ED3A08A4}"/>
              </a:ext>
            </a:extLst>
          </p:cNvPr>
          <p:cNvSpPr/>
          <p:nvPr/>
        </p:nvSpPr>
        <p:spPr>
          <a:xfrm>
            <a:off x="382555" y="797510"/>
            <a:ext cx="5539681" cy="5262979"/>
          </a:xfrm>
          <a:prstGeom prst="rect">
            <a:avLst/>
          </a:prstGeom>
        </p:spPr>
        <p:txBody>
          <a:bodyPr wrap="square">
            <a:spAutoFit/>
          </a:bodyPr>
          <a:lstStyle/>
          <a:p>
            <a:pPr algn="just"/>
            <a:r>
              <a:rPr lang="en-US" sz="2400" dirty="0">
                <a:solidFill>
                  <a:schemeClr val="bg1"/>
                </a:solidFill>
                <a:latin typeface="Calibri" panose="020F0502020204030204" pitchFamily="34" charset="0"/>
                <a:cs typeface="Calibri" panose="020F0502020204030204" pitchFamily="34" charset="0"/>
              </a:rPr>
              <a:t>	In deep learning, each level learns to transform its input data into a slightly more abstract and composite representation. In an image recognition application, the raw input may be a matrix of pixels; the first representational layer may abstract the pixels and encode edges; the second layer may compose and encode arrangements of edges; the third layer may encode a nose and eyes; and the fourth layer may recognize that the image contains a face. Importantly, a deep learning process can learn which features to optimally place in which level on its own. </a:t>
            </a:r>
            <a:endParaRPr lang="en-IN" sz="2400" dirty="0">
              <a:solidFill>
                <a:schemeClr val="bg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1AB70AF-0E8B-459D-82C8-6E5B00D5BE55}"/>
              </a:ext>
            </a:extLst>
          </p:cNvPr>
          <p:cNvPicPr>
            <a:picLocks noChangeAspect="1"/>
          </p:cNvPicPr>
          <p:nvPr/>
        </p:nvPicPr>
        <p:blipFill>
          <a:blip r:embed="rId2"/>
          <a:stretch>
            <a:fillRect/>
          </a:stretch>
        </p:blipFill>
        <p:spPr>
          <a:xfrm>
            <a:off x="5922236" y="1714969"/>
            <a:ext cx="6204365" cy="3428060"/>
          </a:xfrm>
          <a:prstGeom prst="rect">
            <a:avLst/>
          </a:prstGeom>
        </p:spPr>
      </p:pic>
      <p:sp>
        <p:nvSpPr>
          <p:cNvPr id="6" name="TextBox 5">
            <a:extLst>
              <a:ext uri="{FF2B5EF4-FFF2-40B4-BE49-F238E27FC236}">
                <a16:creationId xmlns:a16="http://schemas.microsoft.com/office/drawing/2014/main" id="{23623370-0D11-449A-A222-62E81CC37082}"/>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7" name="TextBox 6">
            <a:extLst>
              <a:ext uri="{FF2B5EF4-FFF2-40B4-BE49-F238E27FC236}">
                <a16:creationId xmlns:a16="http://schemas.microsoft.com/office/drawing/2014/main" id="{40D9605B-FF6C-4AB2-B87C-6A913D61983E}"/>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8" name="TextBox 7">
            <a:extLst>
              <a:ext uri="{FF2B5EF4-FFF2-40B4-BE49-F238E27FC236}">
                <a16:creationId xmlns:a16="http://schemas.microsoft.com/office/drawing/2014/main" id="{3A8A0FDE-DD8B-4942-A6B3-A7191BC4F8C7}"/>
              </a:ext>
            </a:extLst>
          </p:cNvPr>
          <p:cNvSpPr txBox="1"/>
          <p:nvPr/>
        </p:nvSpPr>
        <p:spPr>
          <a:xfrm>
            <a:off x="11225025" y="6486841"/>
            <a:ext cx="667265" cy="261610"/>
          </a:xfrm>
          <a:prstGeom prst="rect">
            <a:avLst/>
          </a:prstGeom>
          <a:noFill/>
        </p:spPr>
        <p:txBody>
          <a:bodyPr wrap="square" rtlCol="0">
            <a:spAutoFit/>
          </a:bodyPr>
          <a:lstStyle/>
          <a:p>
            <a:r>
              <a:rPr lang="en-IN" sz="1100" dirty="0"/>
              <a:t>Slide 05</a:t>
            </a:r>
          </a:p>
        </p:txBody>
      </p:sp>
    </p:spTree>
    <p:extLst>
      <p:ext uri="{BB962C8B-B14F-4D97-AF65-F5344CB8AC3E}">
        <p14:creationId xmlns:p14="http://schemas.microsoft.com/office/powerpoint/2010/main" val="1715961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8A68D9-14A0-4255-AA45-A0119CF86739}"/>
              </a:ext>
            </a:extLst>
          </p:cNvPr>
          <p:cNvSpPr>
            <a:spLocks noGrp="1"/>
          </p:cNvSpPr>
          <p:nvPr>
            <p:ph type="subTitle" idx="1"/>
          </p:nvPr>
        </p:nvSpPr>
        <p:spPr>
          <a:xfrm>
            <a:off x="922945" y="1709071"/>
            <a:ext cx="9527341" cy="4751462"/>
          </a:xfrm>
        </p:spPr>
        <p:txBody>
          <a:bodyPr>
            <a:noAutofit/>
          </a:bodyPr>
          <a:lstStyle/>
          <a:p>
            <a:pPr marL="342900" indent="-342900" algn="just">
              <a:lnSpc>
                <a:spcPct val="100000"/>
              </a:lnSpc>
              <a:buFont typeface="Wingdings" panose="05000000000000000000" pitchFamily="2" charset="2"/>
              <a:buChar char="§"/>
            </a:pPr>
            <a:r>
              <a:rPr lang="en-IN" sz="2400" cap="none" dirty="0">
                <a:solidFill>
                  <a:schemeClr val="bg1"/>
                </a:solidFill>
                <a:latin typeface="Calibri" panose="020F0502020204030204" pitchFamily="34" charset="0"/>
                <a:cs typeface="Calibri" panose="020F0502020204030204" pitchFamily="34" charset="0"/>
              </a:rPr>
              <a:t>Humans don’t start their thinking from scratch every second. As you read this essay, you understand each word based on your understanding of previous words. You don’t throw everything away and start thinking from scratch again. Your thoughts have persistence.</a:t>
            </a:r>
          </a:p>
          <a:p>
            <a:pPr marL="342900" indent="-342900" algn="just">
              <a:lnSpc>
                <a:spcPct val="100000"/>
              </a:lnSpc>
              <a:buFont typeface="Wingdings" panose="05000000000000000000" pitchFamily="2" charset="2"/>
              <a:buChar char="§"/>
            </a:pPr>
            <a:r>
              <a:rPr lang="en-IN" sz="2400" cap="none" dirty="0">
                <a:solidFill>
                  <a:schemeClr val="bg1"/>
                </a:solidFill>
                <a:latin typeface="Calibri" panose="020F0502020204030204" pitchFamily="34" charset="0"/>
                <a:cs typeface="Calibri" panose="020F0502020204030204" pitchFamily="34" charset="0"/>
              </a:rPr>
              <a:t>Traditional neural networks can’t do this, and it seems like a major shortcoming. For example, imagine you want to classify what kind of event is happening at every point in a movie. It’s unclear how a traditional neural network could use its reasoning about previous events in the film to inform later ones.</a:t>
            </a:r>
          </a:p>
          <a:p>
            <a:pPr marL="342900" indent="-342900" algn="just">
              <a:lnSpc>
                <a:spcPct val="100000"/>
              </a:lnSpc>
              <a:buFont typeface="Wingdings" panose="05000000000000000000" pitchFamily="2" charset="2"/>
              <a:buChar char="§"/>
            </a:pPr>
            <a:r>
              <a:rPr lang="en-IN" sz="2400" cap="none" dirty="0">
                <a:solidFill>
                  <a:schemeClr val="bg1"/>
                </a:solidFill>
                <a:latin typeface="Calibri" panose="020F0502020204030204" pitchFamily="34" charset="0"/>
                <a:cs typeface="Calibri" panose="020F0502020204030204" pitchFamily="34" charset="0"/>
              </a:rPr>
              <a:t>Recurrent neural networks address this issue. They are networks with loops in them, allowing inform</a:t>
            </a:r>
          </a:p>
        </p:txBody>
      </p:sp>
      <p:sp>
        <p:nvSpPr>
          <p:cNvPr id="4" name="Title 1">
            <a:extLst>
              <a:ext uri="{FF2B5EF4-FFF2-40B4-BE49-F238E27FC236}">
                <a16:creationId xmlns:a16="http://schemas.microsoft.com/office/drawing/2014/main" id="{E49B7A2B-A744-4393-93E1-604BE6A73C26}"/>
              </a:ext>
            </a:extLst>
          </p:cNvPr>
          <p:cNvSpPr>
            <a:spLocks noGrp="1"/>
          </p:cNvSpPr>
          <p:nvPr>
            <p:ph type="ctrTitle"/>
          </p:nvPr>
        </p:nvSpPr>
        <p:spPr>
          <a:xfrm>
            <a:off x="922945" y="746450"/>
            <a:ext cx="5468523" cy="546581"/>
          </a:xfrm>
        </p:spPr>
        <p:txBody>
          <a:bodyPr>
            <a:noAutofit/>
          </a:bodyPr>
          <a:lstStyle/>
          <a:p>
            <a:pPr algn="l"/>
            <a:r>
              <a:rPr lang="en-IN" sz="3600" b="1" cap="none" dirty="0">
                <a:solidFill>
                  <a:schemeClr val="bg1"/>
                </a:solidFill>
                <a:latin typeface="Calibri" panose="020F0502020204030204" pitchFamily="34" charset="0"/>
                <a:cs typeface="Calibri" panose="020F0502020204030204" pitchFamily="34" charset="0"/>
              </a:rPr>
              <a:t>Recurrent Neural Networks</a:t>
            </a:r>
            <a:endParaRPr lang="en-IN" sz="3200" cap="none"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579C334-A007-43A9-BE41-8CBE7892D8F9}"/>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6" name="TextBox 5">
            <a:extLst>
              <a:ext uri="{FF2B5EF4-FFF2-40B4-BE49-F238E27FC236}">
                <a16:creationId xmlns:a16="http://schemas.microsoft.com/office/drawing/2014/main" id="{21D6674E-9B93-48A6-A643-0B9987F98BEC}"/>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7" name="TextBox 6">
            <a:extLst>
              <a:ext uri="{FF2B5EF4-FFF2-40B4-BE49-F238E27FC236}">
                <a16:creationId xmlns:a16="http://schemas.microsoft.com/office/drawing/2014/main" id="{E14699FC-336C-433E-8E7A-EBDFE110BE0D}"/>
              </a:ext>
            </a:extLst>
          </p:cNvPr>
          <p:cNvSpPr txBox="1"/>
          <p:nvPr/>
        </p:nvSpPr>
        <p:spPr>
          <a:xfrm>
            <a:off x="11225025" y="6486841"/>
            <a:ext cx="667265" cy="261610"/>
          </a:xfrm>
          <a:prstGeom prst="rect">
            <a:avLst/>
          </a:prstGeom>
          <a:noFill/>
        </p:spPr>
        <p:txBody>
          <a:bodyPr wrap="square" rtlCol="0">
            <a:spAutoFit/>
          </a:bodyPr>
          <a:lstStyle/>
          <a:p>
            <a:r>
              <a:rPr lang="en-IN" sz="1100" dirty="0"/>
              <a:t>Slide 06</a:t>
            </a:r>
          </a:p>
        </p:txBody>
      </p:sp>
    </p:spTree>
    <p:extLst>
      <p:ext uri="{BB962C8B-B14F-4D97-AF65-F5344CB8AC3E}">
        <p14:creationId xmlns:p14="http://schemas.microsoft.com/office/powerpoint/2010/main" val="321130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chemeClr val="bg2">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AEA5C-3625-4753-B97A-97E670E656D9}"/>
              </a:ext>
            </a:extLst>
          </p:cNvPr>
          <p:cNvSpPr>
            <a:spLocks noGrp="1"/>
          </p:cNvSpPr>
          <p:nvPr>
            <p:ph type="ctrTitle"/>
          </p:nvPr>
        </p:nvSpPr>
        <p:spPr>
          <a:xfrm>
            <a:off x="2219329" y="439543"/>
            <a:ext cx="7753341" cy="659784"/>
          </a:xfrm>
        </p:spPr>
        <p:txBody>
          <a:bodyPr>
            <a:noAutofit/>
          </a:bodyPr>
          <a:lstStyle/>
          <a:p>
            <a:pPr algn="ctr"/>
            <a:r>
              <a:rPr lang="en-IN" sz="4400" b="1" dirty="0">
                <a:solidFill>
                  <a:schemeClr val="bg1"/>
                </a:solidFill>
                <a:latin typeface="Calibri" panose="020F0502020204030204" pitchFamily="34" charset="0"/>
                <a:cs typeface="Calibri" panose="020F0502020204030204" pitchFamily="34" charset="0"/>
              </a:rPr>
              <a:t>DISCUSSION ABOUT BASE PAPER</a:t>
            </a:r>
            <a:endParaRPr lang="en-IN" sz="4400" dirty="0">
              <a:solidFill>
                <a:schemeClr val="bg1"/>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AC26036C-B066-4B0A-A482-89D33DDC5799}"/>
              </a:ext>
            </a:extLst>
          </p:cNvPr>
          <p:cNvSpPr txBox="1">
            <a:spLocks/>
          </p:cNvSpPr>
          <p:nvPr/>
        </p:nvSpPr>
        <p:spPr>
          <a:xfrm>
            <a:off x="1107594" y="1453988"/>
            <a:ext cx="9976809" cy="435133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lvl="0" algn="just">
              <a:lnSpc>
                <a:spcPct val="100000"/>
              </a:lnSpc>
            </a:pPr>
            <a:r>
              <a:rPr lang="en-US" sz="2400" cap="none" dirty="0">
                <a:solidFill>
                  <a:schemeClr val="dk1"/>
                </a:solidFill>
                <a:latin typeface="Calibri" panose="020F0502020204030204" pitchFamily="34" charset="0"/>
                <a:cs typeface="Calibri" panose="020F0502020204030204" pitchFamily="34" charset="0"/>
              </a:rPr>
              <a:t>	During the past decades aircraft engine were been developed with minimum number sensors as there was no requirement of various other sensor value which significance the engine condition of an aircraft. Now having all the new 21 sensor embedded inside an engine of an aircraft makes us to do predictive maintenance so that we save a lot of time and energy to avoid the necessity of doing unnecessary maintenance service. These sensors fitted the aircraft engine provide huge amount of previous data that actually shows the real condition of the engine. </a:t>
            </a:r>
          </a:p>
          <a:p>
            <a:pPr lvl="0" algn="just">
              <a:lnSpc>
                <a:spcPct val="100000"/>
              </a:lnSpc>
            </a:pPr>
            <a:r>
              <a:rPr lang="en-US" sz="2400" cap="none" dirty="0">
                <a:solidFill>
                  <a:schemeClr val="dk1"/>
                </a:solidFill>
                <a:latin typeface="Calibri" panose="020F0502020204030204" pitchFamily="34" charset="0"/>
                <a:cs typeface="Calibri" panose="020F0502020204030204" pitchFamily="34" charset="0"/>
              </a:rPr>
              <a:t>These huge amounts of data may be stored in hard disk of aircraft engine or on the servers located in closed making it easier to locate and work with it whenever it is required. </a:t>
            </a:r>
            <a:endParaRPr lang="en-US" sz="2400" cap="none" dirty="0">
              <a:solidFill>
                <a:schemeClr val="dk1"/>
              </a:solidFill>
              <a:latin typeface="Calibri" panose="020F0502020204030204" pitchFamily="34" charset="0"/>
              <a:cs typeface="Calibri" panose="020F0502020204030204" pitchFamily="34" charset="0"/>
              <a:sym typeface="Arial"/>
            </a:endParaRPr>
          </a:p>
          <a:p>
            <a:pPr>
              <a:lnSpc>
                <a:spcPct val="100000"/>
              </a:lnSpc>
            </a:pPr>
            <a:endParaRPr lang="en-IN" sz="2400" cap="none" dirty="0">
              <a:latin typeface="Calibri" panose="020F0502020204030204" pitchFamily="34" charset="0"/>
              <a:cs typeface="Calibri" panose="020F0502020204030204" pitchFamily="34" charset="0"/>
            </a:endParaRPr>
          </a:p>
          <a:p>
            <a:pPr algn="just">
              <a:lnSpc>
                <a:spcPct val="100000"/>
              </a:lnSpc>
            </a:pPr>
            <a:endParaRPr lang="en-IN" sz="2400" cap="none"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83A2506-EF6D-4FE9-A5EA-555AC0BF1CB0}"/>
              </a:ext>
            </a:extLst>
          </p:cNvPr>
          <p:cNvSpPr txBox="1"/>
          <p:nvPr/>
        </p:nvSpPr>
        <p:spPr>
          <a:xfrm>
            <a:off x="4673081" y="6486841"/>
            <a:ext cx="2845836" cy="261610"/>
          </a:xfrm>
          <a:prstGeom prst="rect">
            <a:avLst/>
          </a:prstGeom>
          <a:noFill/>
        </p:spPr>
        <p:txBody>
          <a:bodyPr wrap="square" rtlCol="0">
            <a:spAutoFit/>
          </a:bodyPr>
          <a:lstStyle/>
          <a:p>
            <a:r>
              <a:rPr lang="en-IN" sz="1100" dirty="0"/>
              <a:t>Department of Computer Science &amp; Engineering</a:t>
            </a:r>
          </a:p>
        </p:txBody>
      </p:sp>
      <p:sp>
        <p:nvSpPr>
          <p:cNvPr id="5" name="TextBox 4">
            <a:extLst>
              <a:ext uri="{FF2B5EF4-FFF2-40B4-BE49-F238E27FC236}">
                <a16:creationId xmlns:a16="http://schemas.microsoft.com/office/drawing/2014/main" id="{8AD8BAFC-8002-40C8-BBA8-EC6EF39F1DB8}"/>
              </a:ext>
            </a:extLst>
          </p:cNvPr>
          <p:cNvSpPr txBox="1"/>
          <p:nvPr/>
        </p:nvSpPr>
        <p:spPr>
          <a:xfrm>
            <a:off x="633342" y="6486841"/>
            <a:ext cx="1251062" cy="261610"/>
          </a:xfrm>
          <a:prstGeom prst="rect">
            <a:avLst/>
          </a:prstGeom>
          <a:noFill/>
        </p:spPr>
        <p:txBody>
          <a:bodyPr wrap="square" rtlCol="0">
            <a:spAutoFit/>
          </a:bodyPr>
          <a:lstStyle/>
          <a:p>
            <a:r>
              <a:rPr lang="en-IN" sz="1100" dirty="0"/>
              <a:t>Date: 23-05-2020</a:t>
            </a:r>
          </a:p>
        </p:txBody>
      </p:sp>
      <p:sp>
        <p:nvSpPr>
          <p:cNvPr id="6" name="TextBox 5">
            <a:extLst>
              <a:ext uri="{FF2B5EF4-FFF2-40B4-BE49-F238E27FC236}">
                <a16:creationId xmlns:a16="http://schemas.microsoft.com/office/drawing/2014/main" id="{EA1AC6BB-B345-40F5-9F26-DADC0801FEE8}"/>
              </a:ext>
            </a:extLst>
          </p:cNvPr>
          <p:cNvSpPr txBox="1"/>
          <p:nvPr/>
        </p:nvSpPr>
        <p:spPr>
          <a:xfrm>
            <a:off x="11225025" y="6486841"/>
            <a:ext cx="667265" cy="261610"/>
          </a:xfrm>
          <a:prstGeom prst="rect">
            <a:avLst/>
          </a:prstGeom>
          <a:noFill/>
        </p:spPr>
        <p:txBody>
          <a:bodyPr wrap="square" rtlCol="0">
            <a:spAutoFit/>
          </a:bodyPr>
          <a:lstStyle/>
          <a:p>
            <a:r>
              <a:rPr lang="en-IN" sz="1100" dirty="0"/>
              <a:t>Slide 07</a:t>
            </a:r>
          </a:p>
        </p:txBody>
      </p:sp>
    </p:spTree>
    <p:extLst>
      <p:ext uri="{BB962C8B-B14F-4D97-AF65-F5344CB8AC3E}">
        <p14:creationId xmlns:p14="http://schemas.microsoft.com/office/powerpoint/2010/main" val="1058082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244</TotalTime>
  <Words>3080</Words>
  <Application>Microsoft Office PowerPoint</Application>
  <PresentationFormat>Widescreen</PresentationFormat>
  <Paragraphs>185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Adobe Garamond Pro Bold</vt:lpstr>
      <vt:lpstr>Arial</vt:lpstr>
      <vt:lpstr>Calibri</vt:lpstr>
      <vt:lpstr>Tw Cen MT</vt:lpstr>
      <vt:lpstr>Wingdings</vt:lpstr>
      <vt:lpstr>Circuit</vt:lpstr>
      <vt:lpstr>PREDICTIVE MAINTENANCE FOR FAULT DETECTION IN INDUSTRY 4.0</vt:lpstr>
      <vt:lpstr>Table Of Contents</vt:lpstr>
      <vt:lpstr>ABSTRACT</vt:lpstr>
      <vt:lpstr>PowerPoint Presentation</vt:lpstr>
      <vt:lpstr>DISCUSSION ABOUT DOMAIN</vt:lpstr>
      <vt:lpstr>PowerPoint Presentation</vt:lpstr>
      <vt:lpstr>PowerPoint Presentation</vt:lpstr>
      <vt:lpstr>Recurrent Neural Networks</vt:lpstr>
      <vt:lpstr>DISCUSSION ABOUT BASE PAPER</vt:lpstr>
      <vt:lpstr>PowerPoint Presentation</vt:lpstr>
      <vt:lpstr>LITERATURE SURVEY</vt:lpstr>
      <vt:lpstr>PowerPoint Presentation</vt:lpstr>
      <vt:lpstr>PowerPoint Presentation</vt:lpstr>
      <vt:lpstr>EXISTING SYSTEM</vt:lpstr>
      <vt:lpstr>PROPOSED SYSTEM</vt:lpstr>
      <vt:lpstr>PowerPoint Presentation</vt:lpstr>
      <vt:lpstr>PowerPoint Presentation</vt:lpstr>
      <vt:lpstr>PowerPoint Presentation</vt:lpstr>
      <vt:lpstr>PowerPoint Presentation</vt:lpstr>
      <vt:lpstr>IMPLEMENTATION</vt:lpstr>
      <vt:lpstr>RESULTS AND DISCUSSION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FOR FAULT DETECTION IN INDUSTRY 4.0</dc:title>
  <dc:creator>vamshi krishna reddy</dc:creator>
  <cp:lastModifiedBy>vamshi krishna reddy</cp:lastModifiedBy>
  <cp:revision>18</cp:revision>
  <dcterms:created xsi:type="dcterms:W3CDTF">2020-05-22T06:32:12Z</dcterms:created>
  <dcterms:modified xsi:type="dcterms:W3CDTF">2020-05-31T05:08:56Z</dcterms:modified>
</cp:coreProperties>
</file>