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9" r:id="rId2"/>
    <p:sldId id="257" r:id="rId3"/>
    <p:sldId id="275" r:id="rId4"/>
    <p:sldId id="278" r:id="rId5"/>
    <p:sldId id="259" r:id="rId6"/>
    <p:sldId id="260" r:id="rId7"/>
    <p:sldId id="261" r:id="rId8"/>
    <p:sldId id="280" r:id="rId9"/>
    <p:sldId id="268" r:id="rId10"/>
    <p:sldId id="258" r:id="rId11"/>
    <p:sldId id="262" r:id="rId12"/>
    <p:sldId id="263" r:id="rId13"/>
    <p:sldId id="271" r:id="rId14"/>
    <p:sldId id="264" r:id="rId15"/>
    <p:sldId id="274" r:id="rId16"/>
    <p:sldId id="272" r:id="rId17"/>
    <p:sldId id="276" r:id="rId18"/>
    <p:sldId id="277" r:id="rId19"/>
    <p:sldId id="273" r:id="rId20"/>
    <p:sldId id="279" r:id="rId21"/>
    <p:sldId id="270"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vitru Vajjhala" initials="SV" lastIdx="1" clrIdx="0">
    <p:extLst>
      <p:ext uri="{19B8F6BF-5375-455C-9EA6-DF929625EA0E}">
        <p15:presenceInfo xmlns:p15="http://schemas.microsoft.com/office/powerpoint/2012/main" userId="a5cc635b1e77d8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autoAdjust="0"/>
    <p:restoredTop sz="94660"/>
  </p:normalViewPr>
  <p:slideViewPr>
    <p:cSldViewPr snapToGrid="0">
      <p:cViewPr varScale="1">
        <p:scale>
          <a:sx n="85" d="100"/>
          <a:sy n="85" d="100"/>
        </p:scale>
        <p:origin x="72" y="24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861F0-796A-42FA-BA4B-BDB5C266145F}" type="doc">
      <dgm:prSet loTypeId="urn:microsoft.com/office/officeart/2005/8/layout/hProcess11" loCatId="process" qsTypeId="urn:microsoft.com/office/officeart/2005/8/quickstyle/simple1" qsCatId="simple" csTypeId="urn:microsoft.com/office/officeart/2005/8/colors/accent1_2" csCatId="accent1" phldr="1"/>
      <dgm:spPr/>
    </dgm:pt>
    <dgm:pt modelId="{EC8F1158-E0DE-43BA-8B9C-3D8E7EBD5165}">
      <dgm:prSet phldrT="[Text]" custT="1"/>
      <dgm:spPr/>
      <dgm:t>
        <a:bodyPr/>
        <a:lstStyle/>
        <a:p>
          <a:r>
            <a:rPr lang="en-US" sz="1800" b="1" dirty="0"/>
            <a:t>Cloud computing</a:t>
          </a:r>
        </a:p>
      </dgm:t>
    </dgm:pt>
    <dgm:pt modelId="{4323CCCB-90B1-4A61-B0CD-4C0DA4FDA985}" type="parTrans" cxnId="{D54242F9-D723-40BC-8D0F-7FBB712890EC}">
      <dgm:prSet/>
      <dgm:spPr/>
      <dgm:t>
        <a:bodyPr/>
        <a:lstStyle/>
        <a:p>
          <a:endParaRPr lang="en-US"/>
        </a:p>
      </dgm:t>
    </dgm:pt>
    <dgm:pt modelId="{8570AB16-1BDE-473A-907B-87A258838F25}" type="sibTrans" cxnId="{D54242F9-D723-40BC-8D0F-7FBB712890EC}">
      <dgm:prSet/>
      <dgm:spPr/>
      <dgm:t>
        <a:bodyPr/>
        <a:lstStyle/>
        <a:p>
          <a:endParaRPr lang="en-US"/>
        </a:p>
      </dgm:t>
    </dgm:pt>
    <dgm:pt modelId="{CAD4EB9C-772B-4CC2-A2DD-699FDCF0960A}">
      <dgm:prSet phldrT="[Text]" custT="1"/>
      <dgm:spPr/>
      <dgm:t>
        <a:bodyPr/>
        <a:lstStyle/>
        <a:p>
          <a:r>
            <a:rPr lang="en-US" sz="1800" dirty="0"/>
            <a:t>Mobile cloud computing</a:t>
          </a:r>
        </a:p>
      </dgm:t>
    </dgm:pt>
    <dgm:pt modelId="{B6F94FD4-2EAB-429B-8809-5CE2B30E9ED6}" type="parTrans" cxnId="{8ABD513B-E90E-4041-BA00-D2F8E6BDED0E}">
      <dgm:prSet/>
      <dgm:spPr/>
      <dgm:t>
        <a:bodyPr/>
        <a:lstStyle/>
        <a:p>
          <a:endParaRPr lang="en-US"/>
        </a:p>
      </dgm:t>
    </dgm:pt>
    <dgm:pt modelId="{DDC773B2-7D39-404A-843A-B0F38B7B5C8B}" type="sibTrans" cxnId="{8ABD513B-E90E-4041-BA00-D2F8E6BDED0E}">
      <dgm:prSet/>
      <dgm:spPr/>
      <dgm:t>
        <a:bodyPr/>
        <a:lstStyle/>
        <a:p>
          <a:endParaRPr lang="en-US"/>
        </a:p>
      </dgm:t>
    </dgm:pt>
    <dgm:pt modelId="{3AB82A22-FBAA-4F99-81B1-9804A30C82CC}">
      <dgm:prSet phldrT="[Text]" custT="1"/>
      <dgm:spPr/>
      <dgm:t>
        <a:bodyPr/>
        <a:lstStyle/>
        <a:p>
          <a:r>
            <a:rPr lang="en-US" sz="1800" dirty="0"/>
            <a:t>Collaborative Edge computing</a:t>
          </a:r>
        </a:p>
      </dgm:t>
    </dgm:pt>
    <dgm:pt modelId="{4DA6DCE9-4FF4-489E-A7C2-EA41BDC81F65}" type="parTrans" cxnId="{0E2AF020-BBF9-4109-BE74-18C249C6F37A}">
      <dgm:prSet/>
      <dgm:spPr/>
      <dgm:t>
        <a:bodyPr/>
        <a:lstStyle/>
        <a:p>
          <a:endParaRPr lang="en-US"/>
        </a:p>
      </dgm:t>
    </dgm:pt>
    <dgm:pt modelId="{2D58DD61-71DA-40F7-B7C3-09FA9F2EFA00}" type="sibTrans" cxnId="{0E2AF020-BBF9-4109-BE74-18C249C6F37A}">
      <dgm:prSet/>
      <dgm:spPr/>
      <dgm:t>
        <a:bodyPr/>
        <a:lstStyle/>
        <a:p>
          <a:endParaRPr lang="en-US"/>
        </a:p>
      </dgm:t>
    </dgm:pt>
    <dgm:pt modelId="{33C4FD4D-ACC0-4AC0-B2AA-CD2E9D105ABB}">
      <dgm:prSet phldrT="[Text]" custT="1"/>
      <dgm:spPr/>
      <dgm:t>
        <a:bodyPr/>
        <a:lstStyle/>
        <a:p>
          <a:r>
            <a:rPr lang="en-US" sz="1800" dirty="0"/>
            <a:t>Mobile Edge computing -&gt; Energy Consumption and time delay</a:t>
          </a:r>
        </a:p>
      </dgm:t>
    </dgm:pt>
    <dgm:pt modelId="{E858A32E-2C3F-4DBA-82C7-DB0AC86EB669}" type="parTrans" cxnId="{EC83AC32-AEE7-44E8-8E48-6C4D8B7D046E}">
      <dgm:prSet/>
      <dgm:spPr/>
      <dgm:t>
        <a:bodyPr/>
        <a:lstStyle/>
        <a:p>
          <a:endParaRPr lang="en-US"/>
        </a:p>
      </dgm:t>
    </dgm:pt>
    <dgm:pt modelId="{A547CC38-EF5D-445D-B3D0-00B56DF033FB}" type="sibTrans" cxnId="{EC83AC32-AEE7-44E8-8E48-6C4D8B7D046E}">
      <dgm:prSet/>
      <dgm:spPr/>
      <dgm:t>
        <a:bodyPr/>
        <a:lstStyle/>
        <a:p>
          <a:endParaRPr lang="en-US"/>
        </a:p>
      </dgm:t>
    </dgm:pt>
    <dgm:pt modelId="{DC3A128A-3253-4E9B-BB53-D627145192B5}">
      <dgm:prSet phldrT="[Text]" custT="1"/>
      <dgm:spPr/>
      <dgm:t>
        <a:bodyPr/>
        <a:lstStyle/>
        <a:p>
          <a:r>
            <a:rPr lang="en-US" sz="1800" dirty="0">
              <a:solidFill>
                <a:srgbClr val="92D050"/>
              </a:solidFill>
            </a:rPr>
            <a:t>User Mobility consideration</a:t>
          </a:r>
        </a:p>
      </dgm:t>
    </dgm:pt>
    <dgm:pt modelId="{B99E09B5-8C3A-4460-8E79-A4DB6571DB81}" type="parTrans" cxnId="{1848343A-9F71-4E5D-B8E8-82E96E07BF0A}">
      <dgm:prSet/>
      <dgm:spPr/>
      <dgm:t>
        <a:bodyPr/>
        <a:lstStyle/>
        <a:p>
          <a:endParaRPr lang="en-US"/>
        </a:p>
      </dgm:t>
    </dgm:pt>
    <dgm:pt modelId="{90E88990-53A2-4A3A-8166-0B81BD1CFDD9}" type="sibTrans" cxnId="{1848343A-9F71-4E5D-B8E8-82E96E07BF0A}">
      <dgm:prSet/>
      <dgm:spPr/>
      <dgm:t>
        <a:bodyPr/>
        <a:lstStyle/>
        <a:p>
          <a:endParaRPr lang="en-US"/>
        </a:p>
      </dgm:t>
    </dgm:pt>
    <dgm:pt modelId="{D2F3776B-F9E8-4EE2-89DA-ECEDAB6B0B8B}">
      <dgm:prSet phldrT="[Text]" custT="1"/>
      <dgm:spPr/>
      <dgm:t>
        <a:bodyPr/>
        <a:lstStyle/>
        <a:p>
          <a:r>
            <a:rPr lang="en-US" sz="1800" dirty="0">
              <a:solidFill>
                <a:schemeClr val="accent6"/>
              </a:solidFill>
            </a:rPr>
            <a:t>Immense computing</a:t>
          </a:r>
        </a:p>
      </dgm:t>
    </dgm:pt>
    <dgm:pt modelId="{7779A923-1DB3-4348-8710-A2C383ACB584}" type="parTrans" cxnId="{D2BE03FD-A3B9-4EB9-A08C-081B0528FCA6}">
      <dgm:prSet/>
      <dgm:spPr/>
      <dgm:t>
        <a:bodyPr/>
        <a:lstStyle/>
        <a:p>
          <a:endParaRPr lang="en-US"/>
        </a:p>
      </dgm:t>
    </dgm:pt>
    <dgm:pt modelId="{B2D8B952-FAA4-47A4-B276-F3729A6FCC03}" type="sibTrans" cxnId="{D2BE03FD-A3B9-4EB9-A08C-081B0528FCA6}">
      <dgm:prSet/>
      <dgm:spPr/>
      <dgm:t>
        <a:bodyPr/>
        <a:lstStyle/>
        <a:p>
          <a:endParaRPr lang="en-US"/>
        </a:p>
      </dgm:t>
    </dgm:pt>
    <dgm:pt modelId="{F73B3A19-014F-4A7A-A158-CF84A5D6B369}">
      <dgm:prSet phldrT="[Text]" custT="1"/>
      <dgm:spPr/>
      <dgm:t>
        <a:bodyPr/>
        <a:lstStyle/>
        <a:p>
          <a:r>
            <a:rPr lang="en-US" sz="1800" dirty="0">
              <a:solidFill>
                <a:srgbClr val="FF0000"/>
              </a:solidFill>
            </a:rPr>
            <a:t>Large Delay</a:t>
          </a:r>
        </a:p>
      </dgm:t>
    </dgm:pt>
    <dgm:pt modelId="{1D65A01C-BFE0-4060-9926-DDBCDE886EF6}" type="parTrans" cxnId="{ACA452FB-1A15-4AB7-AA77-2596E6BA5183}">
      <dgm:prSet/>
      <dgm:spPr/>
      <dgm:t>
        <a:bodyPr/>
        <a:lstStyle/>
        <a:p>
          <a:endParaRPr lang="en-US"/>
        </a:p>
      </dgm:t>
    </dgm:pt>
    <dgm:pt modelId="{2DA5572C-76C8-4CDC-B348-FD7B2E6C77D5}" type="sibTrans" cxnId="{ACA452FB-1A15-4AB7-AA77-2596E6BA5183}">
      <dgm:prSet/>
      <dgm:spPr/>
      <dgm:t>
        <a:bodyPr/>
        <a:lstStyle/>
        <a:p>
          <a:endParaRPr lang="en-US"/>
        </a:p>
      </dgm:t>
    </dgm:pt>
    <dgm:pt modelId="{B8D52CCD-3B42-42F6-AF62-72DF41DF405E}">
      <dgm:prSet phldrT="[Text]" custT="1"/>
      <dgm:spPr/>
      <dgm:t>
        <a:bodyPr/>
        <a:lstStyle/>
        <a:p>
          <a:r>
            <a:rPr lang="en-US" sz="1800" dirty="0">
              <a:solidFill>
                <a:schemeClr val="accent6"/>
              </a:solidFill>
            </a:rPr>
            <a:t>Better battery life</a:t>
          </a:r>
        </a:p>
      </dgm:t>
    </dgm:pt>
    <dgm:pt modelId="{EBAEECD5-EFC8-4927-BB0D-030D639C46F6}" type="parTrans" cxnId="{97CDE42D-CF19-4A31-88A9-3CA117939327}">
      <dgm:prSet/>
      <dgm:spPr/>
      <dgm:t>
        <a:bodyPr/>
        <a:lstStyle/>
        <a:p>
          <a:endParaRPr lang="en-US"/>
        </a:p>
      </dgm:t>
    </dgm:pt>
    <dgm:pt modelId="{8672CD31-4F35-4A3D-8474-012E662F908C}" type="sibTrans" cxnId="{97CDE42D-CF19-4A31-88A9-3CA117939327}">
      <dgm:prSet/>
      <dgm:spPr/>
      <dgm:t>
        <a:bodyPr/>
        <a:lstStyle/>
        <a:p>
          <a:endParaRPr lang="en-US"/>
        </a:p>
      </dgm:t>
    </dgm:pt>
    <dgm:pt modelId="{D96DD3CC-D0AD-4F13-94F9-9666FD32456C}">
      <dgm:prSet phldrT="[Text]" custT="1"/>
      <dgm:spPr/>
      <dgm:t>
        <a:bodyPr/>
        <a:lstStyle/>
        <a:p>
          <a:r>
            <a:rPr lang="en-US" sz="1800" dirty="0">
              <a:solidFill>
                <a:srgbClr val="FF0000"/>
              </a:solidFill>
            </a:rPr>
            <a:t>Large delay (QoS issue)</a:t>
          </a:r>
        </a:p>
      </dgm:t>
    </dgm:pt>
    <dgm:pt modelId="{D5650A3A-C5C5-4868-A2D6-FB9BDCD89C76}" type="parTrans" cxnId="{6E22D24B-D73C-454A-8956-23E3E064D982}">
      <dgm:prSet/>
      <dgm:spPr/>
      <dgm:t>
        <a:bodyPr/>
        <a:lstStyle/>
        <a:p>
          <a:endParaRPr lang="en-US"/>
        </a:p>
      </dgm:t>
    </dgm:pt>
    <dgm:pt modelId="{E5C81E4F-8D3C-4D14-8FB2-39F593FEF591}" type="sibTrans" cxnId="{6E22D24B-D73C-454A-8956-23E3E064D982}">
      <dgm:prSet/>
      <dgm:spPr/>
      <dgm:t>
        <a:bodyPr/>
        <a:lstStyle/>
        <a:p>
          <a:endParaRPr lang="en-US"/>
        </a:p>
      </dgm:t>
    </dgm:pt>
    <dgm:pt modelId="{40ED4252-E03A-4C08-B3B1-FD744E445CF8}">
      <dgm:prSet phldrT="[Text]" custT="1"/>
      <dgm:spPr/>
      <dgm:t>
        <a:bodyPr/>
        <a:lstStyle/>
        <a:p>
          <a:r>
            <a:rPr lang="en-US" sz="1800" dirty="0">
              <a:solidFill>
                <a:schemeClr val="accent6"/>
              </a:solidFill>
            </a:rPr>
            <a:t>for offloading is low</a:t>
          </a:r>
        </a:p>
      </dgm:t>
    </dgm:pt>
    <dgm:pt modelId="{1F229F28-725F-44AF-875B-FFA11659DA4C}" type="parTrans" cxnId="{D3125B07-B8CF-4A48-A241-F5A5DCA0BD4E}">
      <dgm:prSet/>
      <dgm:spPr/>
      <dgm:t>
        <a:bodyPr/>
        <a:lstStyle/>
        <a:p>
          <a:endParaRPr lang="en-US"/>
        </a:p>
      </dgm:t>
    </dgm:pt>
    <dgm:pt modelId="{8F9F6DEC-6C42-4F3B-BD2C-D04F824C7CBB}" type="sibTrans" cxnId="{D3125B07-B8CF-4A48-A241-F5A5DCA0BD4E}">
      <dgm:prSet/>
      <dgm:spPr/>
      <dgm:t>
        <a:bodyPr/>
        <a:lstStyle/>
        <a:p>
          <a:endParaRPr lang="en-US"/>
        </a:p>
      </dgm:t>
    </dgm:pt>
    <dgm:pt modelId="{3032F586-22F3-4A7B-9E7F-4D0AF75C290B}">
      <dgm:prSet phldrT="[Text]" custT="1"/>
      <dgm:spPr/>
      <dgm:t>
        <a:bodyPr/>
        <a:lstStyle/>
        <a:p>
          <a:r>
            <a:rPr lang="en-US" sz="1800" dirty="0">
              <a:solidFill>
                <a:srgbClr val="FF0000"/>
              </a:solidFill>
            </a:rPr>
            <a:t>For wireless communication and computation is important</a:t>
          </a:r>
        </a:p>
      </dgm:t>
    </dgm:pt>
    <dgm:pt modelId="{3FD5B3FB-9168-443E-A334-6010A024AD3E}" type="parTrans" cxnId="{C4C3B77B-9E98-470E-A2A3-F8BA26529822}">
      <dgm:prSet/>
      <dgm:spPr/>
      <dgm:t>
        <a:bodyPr/>
        <a:lstStyle/>
        <a:p>
          <a:endParaRPr lang="en-US"/>
        </a:p>
      </dgm:t>
    </dgm:pt>
    <dgm:pt modelId="{92D7303C-169E-485A-867E-35BD798CA29A}" type="sibTrans" cxnId="{C4C3B77B-9E98-470E-A2A3-F8BA26529822}">
      <dgm:prSet/>
      <dgm:spPr/>
      <dgm:t>
        <a:bodyPr/>
        <a:lstStyle/>
        <a:p>
          <a:endParaRPr lang="en-US"/>
        </a:p>
      </dgm:t>
    </dgm:pt>
    <dgm:pt modelId="{8F344463-7834-41A7-B2E8-460C23177D39}">
      <dgm:prSet phldrT="[Text]" custT="1"/>
      <dgm:spPr/>
      <dgm:t>
        <a:bodyPr/>
        <a:lstStyle/>
        <a:p>
          <a:r>
            <a:rPr lang="en-US" sz="1800" dirty="0">
              <a:solidFill>
                <a:srgbClr val="92D050"/>
              </a:solidFill>
            </a:rPr>
            <a:t>Hierarchical offloading</a:t>
          </a:r>
        </a:p>
      </dgm:t>
    </dgm:pt>
    <dgm:pt modelId="{6CC97B68-BD79-45C1-A875-0C8BB5D20EF4}" type="parTrans" cxnId="{5A977652-16C8-4F24-A4A8-844DDB6EABB7}">
      <dgm:prSet/>
      <dgm:spPr/>
      <dgm:t>
        <a:bodyPr/>
        <a:lstStyle/>
        <a:p>
          <a:endParaRPr lang="en-US"/>
        </a:p>
      </dgm:t>
    </dgm:pt>
    <dgm:pt modelId="{F48E1098-2DD6-407D-8A39-3F9A8BED8BE8}" type="sibTrans" cxnId="{5A977652-16C8-4F24-A4A8-844DDB6EABB7}">
      <dgm:prSet/>
      <dgm:spPr/>
      <dgm:t>
        <a:bodyPr/>
        <a:lstStyle/>
        <a:p>
          <a:endParaRPr lang="en-US"/>
        </a:p>
      </dgm:t>
    </dgm:pt>
    <dgm:pt modelId="{CD1CE834-9845-4C29-ADDC-9F316BFDA431}" type="pres">
      <dgm:prSet presAssocID="{B86861F0-796A-42FA-BA4B-BDB5C266145F}" presName="Name0" presStyleCnt="0">
        <dgm:presLayoutVars>
          <dgm:dir/>
          <dgm:resizeHandles val="exact"/>
        </dgm:presLayoutVars>
      </dgm:prSet>
      <dgm:spPr/>
    </dgm:pt>
    <dgm:pt modelId="{A8C0A8C8-B45E-41A0-8CFB-3B5DCC07CD13}" type="pres">
      <dgm:prSet presAssocID="{B86861F0-796A-42FA-BA4B-BDB5C266145F}" presName="arrow" presStyleLbl="bgShp" presStyleIdx="0" presStyleCnt="1"/>
      <dgm:spPr/>
    </dgm:pt>
    <dgm:pt modelId="{4BAB6D85-A866-40DE-A3A6-FA533590311E}" type="pres">
      <dgm:prSet presAssocID="{B86861F0-796A-42FA-BA4B-BDB5C266145F}" presName="points" presStyleCnt="0"/>
      <dgm:spPr/>
    </dgm:pt>
    <dgm:pt modelId="{0435CFA1-45B5-4378-80B3-1F8E8447B8A3}" type="pres">
      <dgm:prSet presAssocID="{EC8F1158-E0DE-43BA-8B9C-3D8E7EBD5165}" presName="compositeA" presStyleCnt="0"/>
      <dgm:spPr/>
    </dgm:pt>
    <dgm:pt modelId="{3C8AF8C6-F5E3-4951-876C-E5A9B10B7691}" type="pres">
      <dgm:prSet presAssocID="{EC8F1158-E0DE-43BA-8B9C-3D8E7EBD5165}" presName="textA" presStyleLbl="revTx" presStyleIdx="0" presStyleCnt="5" custScaleX="185001">
        <dgm:presLayoutVars>
          <dgm:bulletEnabled val="1"/>
        </dgm:presLayoutVars>
      </dgm:prSet>
      <dgm:spPr/>
    </dgm:pt>
    <dgm:pt modelId="{04865306-83CA-41BB-BC61-804C8714F3F7}" type="pres">
      <dgm:prSet presAssocID="{EC8F1158-E0DE-43BA-8B9C-3D8E7EBD5165}" presName="circleA" presStyleLbl="node1" presStyleIdx="0" presStyleCnt="5"/>
      <dgm:spPr/>
    </dgm:pt>
    <dgm:pt modelId="{830BDD1B-BDB5-4BFC-A421-811467088022}" type="pres">
      <dgm:prSet presAssocID="{EC8F1158-E0DE-43BA-8B9C-3D8E7EBD5165}" presName="spaceA" presStyleCnt="0"/>
      <dgm:spPr/>
    </dgm:pt>
    <dgm:pt modelId="{6969F47F-B8FE-4F25-976B-E1F22549F594}" type="pres">
      <dgm:prSet presAssocID="{8570AB16-1BDE-473A-907B-87A258838F25}" presName="space" presStyleCnt="0"/>
      <dgm:spPr/>
    </dgm:pt>
    <dgm:pt modelId="{B1D6620B-8BA4-4EA3-BD4B-9B260559EB3E}" type="pres">
      <dgm:prSet presAssocID="{CAD4EB9C-772B-4CC2-A2DD-699FDCF0960A}" presName="compositeB" presStyleCnt="0"/>
      <dgm:spPr/>
    </dgm:pt>
    <dgm:pt modelId="{D7560E33-5987-43C5-A7FD-FEA8F6E6B946}" type="pres">
      <dgm:prSet presAssocID="{CAD4EB9C-772B-4CC2-A2DD-699FDCF0960A}" presName="textB" presStyleLbl="revTx" presStyleIdx="1" presStyleCnt="5" custScaleX="166615">
        <dgm:presLayoutVars>
          <dgm:bulletEnabled val="1"/>
        </dgm:presLayoutVars>
      </dgm:prSet>
      <dgm:spPr/>
    </dgm:pt>
    <dgm:pt modelId="{7D730888-A434-4C03-8B52-B88BD6C53DCE}" type="pres">
      <dgm:prSet presAssocID="{CAD4EB9C-772B-4CC2-A2DD-699FDCF0960A}" presName="circleB" presStyleLbl="node1" presStyleIdx="1" presStyleCnt="5"/>
      <dgm:spPr/>
    </dgm:pt>
    <dgm:pt modelId="{A29E940C-DF44-42D6-B971-DC40CE095363}" type="pres">
      <dgm:prSet presAssocID="{CAD4EB9C-772B-4CC2-A2DD-699FDCF0960A}" presName="spaceB" presStyleCnt="0"/>
      <dgm:spPr/>
    </dgm:pt>
    <dgm:pt modelId="{03D53165-B3D5-49DC-B39B-B62232FA97C8}" type="pres">
      <dgm:prSet presAssocID="{DDC773B2-7D39-404A-843A-B0F38B7B5C8B}" presName="space" presStyleCnt="0"/>
      <dgm:spPr/>
    </dgm:pt>
    <dgm:pt modelId="{0CFE0D53-0D6F-4E14-BB64-6EFE40DB91ED}" type="pres">
      <dgm:prSet presAssocID="{33C4FD4D-ACC0-4AC0-B2AA-CD2E9D105ABB}" presName="compositeA" presStyleCnt="0"/>
      <dgm:spPr/>
    </dgm:pt>
    <dgm:pt modelId="{BD863C4D-A19F-4018-AB77-DA50DD19C490}" type="pres">
      <dgm:prSet presAssocID="{33C4FD4D-ACC0-4AC0-B2AA-CD2E9D105ABB}" presName="textA" presStyleLbl="revTx" presStyleIdx="2" presStyleCnt="5" custScaleX="276421" custLinFactNeighborX="-4853" custLinFactNeighborY="-7880">
        <dgm:presLayoutVars>
          <dgm:bulletEnabled val="1"/>
        </dgm:presLayoutVars>
      </dgm:prSet>
      <dgm:spPr/>
    </dgm:pt>
    <dgm:pt modelId="{EE3AD7ED-319C-4782-B1DE-718BA87D4EF0}" type="pres">
      <dgm:prSet presAssocID="{33C4FD4D-ACC0-4AC0-B2AA-CD2E9D105ABB}" presName="circleA" presStyleLbl="node1" presStyleIdx="2" presStyleCnt="5"/>
      <dgm:spPr/>
    </dgm:pt>
    <dgm:pt modelId="{60D79ED4-684F-4D9F-9005-A640AA73F238}" type="pres">
      <dgm:prSet presAssocID="{33C4FD4D-ACC0-4AC0-B2AA-CD2E9D105ABB}" presName="spaceA" presStyleCnt="0"/>
      <dgm:spPr/>
    </dgm:pt>
    <dgm:pt modelId="{17BB7015-4E71-48FC-85EF-027DD03FE1FD}" type="pres">
      <dgm:prSet presAssocID="{A547CC38-EF5D-445D-B3D0-00B56DF033FB}" presName="space" presStyleCnt="0"/>
      <dgm:spPr/>
    </dgm:pt>
    <dgm:pt modelId="{45773603-2E26-4E37-A0EE-5B5FDDB53789}" type="pres">
      <dgm:prSet presAssocID="{3AB82A22-FBAA-4F99-81B1-9804A30C82CC}" presName="compositeB" presStyleCnt="0"/>
      <dgm:spPr/>
    </dgm:pt>
    <dgm:pt modelId="{C285CC17-DFB5-42B5-B6D3-F3BE3EEE67E6}" type="pres">
      <dgm:prSet presAssocID="{3AB82A22-FBAA-4F99-81B1-9804A30C82CC}" presName="textB" presStyleLbl="revTx" presStyleIdx="3" presStyleCnt="5" custScaleX="229117">
        <dgm:presLayoutVars>
          <dgm:bulletEnabled val="1"/>
        </dgm:presLayoutVars>
      </dgm:prSet>
      <dgm:spPr/>
    </dgm:pt>
    <dgm:pt modelId="{B9BABBF8-2177-4D31-BBE7-4B4669C323C9}" type="pres">
      <dgm:prSet presAssocID="{3AB82A22-FBAA-4F99-81B1-9804A30C82CC}" presName="circleB" presStyleLbl="node1" presStyleIdx="3" presStyleCnt="5"/>
      <dgm:spPr/>
    </dgm:pt>
    <dgm:pt modelId="{FA877649-CD47-4C9B-9901-B2E493B27F73}" type="pres">
      <dgm:prSet presAssocID="{3AB82A22-FBAA-4F99-81B1-9804A30C82CC}" presName="spaceB" presStyleCnt="0"/>
      <dgm:spPr/>
    </dgm:pt>
    <dgm:pt modelId="{11EBA568-52FB-46EB-8D27-4A0B935F0667}" type="pres">
      <dgm:prSet presAssocID="{2D58DD61-71DA-40F7-B7C3-09FA9F2EFA00}" presName="space" presStyleCnt="0"/>
      <dgm:spPr/>
    </dgm:pt>
    <dgm:pt modelId="{B7C76287-A99A-4A2F-A47E-6F45BC7F5374}" type="pres">
      <dgm:prSet presAssocID="{DC3A128A-3253-4E9B-BB53-D627145192B5}" presName="compositeA" presStyleCnt="0"/>
      <dgm:spPr/>
    </dgm:pt>
    <dgm:pt modelId="{FBCD63F9-A450-4C00-B971-4B0ABEB20851}" type="pres">
      <dgm:prSet presAssocID="{DC3A128A-3253-4E9B-BB53-D627145192B5}" presName="textA" presStyleLbl="revTx" presStyleIdx="4" presStyleCnt="5" custScaleX="168555">
        <dgm:presLayoutVars>
          <dgm:bulletEnabled val="1"/>
        </dgm:presLayoutVars>
      </dgm:prSet>
      <dgm:spPr/>
    </dgm:pt>
    <dgm:pt modelId="{840898DD-45FA-4B48-9075-2D2FDE8B95A8}" type="pres">
      <dgm:prSet presAssocID="{DC3A128A-3253-4E9B-BB53-D627145192B5}" presName="circleA" presStyleLbl="node1" presStyleIdx="4" presStyleCnt="5"/>
      <dgm:spPr/>
    </dgm:pt>
    <dgm:pt modelId="{0DFD2051-5682-4AAB-94A1-FB90540F656D}" type="pres">
      <dgm:prSet presAssocID="{DC3A128A-3253-4E9B-BB53-D627145192B5}" presName="spaceA" presStyleCnt="0"/>
      <dgm:spPr/>
    </dgm:pt>
  </dgm:ptLst>
  <dgm:cxnLst>
    <dgm:cxn modelId="{D3125B07-B8CF-4A48-A241-F5A5DCA0BD4E}" srcId="{33C4FD4D-ACC0-4AC0-B2AA-CD2E9D105ABB}" destId="{40ED4252-E03A-4C08-B3B1-FD744E445CF8}" srcOrd="0" destOrd="0" parTransId="{1F229F28-725F-44AF-875B-FFA11659DA4C}" sibTransId="{8F9F6DEC-6C42-4F3B-BD2C-D04F824C7CBB}"/>
    <dgm:cxn modelId="{D553D214-B7D5-4565-84B2-25B0BF8786DC}" type="presOf" srcId="{B8D52CCD-3B42-42F6-AF62-72DF41DF405E}" destId="{D7560E33-5987-43C5-A7FD-FEA8F6E6B946}" srcOrd="0" destOrd="1" presId="urn:microsoft.com/office/officeart/2005/8/layout/hProcess11"/>
    <dgm:cxn modelId="{6212181C-9C84-4736-8905-2352BE02F25A}" type="presOf" srcId="{D96DD3CC-D0AD-4F13-94F9-9666FD32456C}" destId="{D7560E33-5987-43C5-A7FD-FEA8F6E6B946}" srcOrd="0" destOrd="2" presId="urn:microsoft.com/office/officeart/2005/8/layout/hProcess11"/>
    <dgm:cxn modelId="{0E2AF020-BBF9-4109-BE74-18C249C6F37A}" srcId="{B86861F0-796A-42FA-BA4B-BDB5C266145F}" destId="{3AB82A22-FBAA-4F99-81B1-9804A30C82CC}" srcOrd="3" destOrd="0" parTransId="{4DA6DCE9-4FF4-489E-A7C2-EA41BDC81F65}" sibTransId="{2D58DD61-71DA-40F7-B7C3-09FA9F2EFA00}"/>
    <dgm:cxn modelId="{49100324-08CF-4EBB-A32F-31BC9C22AD9C}" type="presOf" srcId="{EC8F1158-E0DE-43BA-8B9C-3D8E7EBD5165}" destId="{3C8AF8C6-F5E3-4951-876C-E5A9B10B7691}" srcOrd="0" destOrd="0" presId="urn:microsoft.com/office/officeart/2005/8/layout/hProcess11"/>
    <dgm:cxn modelId="{97CDE42D-CF19-4A31-88A9-3CA117939327}" srcId="{CAD4EB9C-772B-4CC2-A2DD-699FDCF0960A}" destId="{B8D52CCD-3B42-42F6-AF62-72DF41DF405E}" srcOrd="0" destOrd="0" parTransId="{EBAEECD5-EFC8-4927-BB0D-030D639C46F6}" sibTransId="{8672CD31-4F35-4A3D-8474-012E662F908C}"/>
    <dgm:cxn modelId="{EC83AC32-AEE7-44E8-8E48-6C4D8B7D046E}" srcId="{B86861F0-796A-42FA-BA4B-BDB5C266145F}" destId="{33C4FD4D-ACC0-4AC0-B2AA-CD2E9D105ABB}" srcOrd="2" destOrd="0" parTransId="{E858A32E-2C3F-4DBA-82C7-DB0AC86EB669}" sibTransId="{A547CC38-EF5D-445D-B3D0-00B56DF033FB}"/>
    <dgm:cxn modelId="{1848343A-9F71-4E5D-B8E8-82E96E07BF0A}" srcId="{B86861F0-796A-42FA-BA4B-BDB5C266145F}" destId="{DC3A128A-3253-4E9B-BB53-D627145192B5}" srcOrd="4" destOrd="0" parTransId="{B99E09B5-8C3A-4460-8E79-A4DB6571DB81}" sibTransId="{90E88990-53A2-4A3A-8166-0B81BD1CFDD9}"/>
    <dgm:cxn modelId="{8ABD513B-E90E-4041-BA00-D2F8E6BDED0E}" srcId="{B86861F0-796A-42FA-BA4B-BDB5C266145F}" destId="{CAD4EB9C-772B-4CC2-A2DD-699FDCF0960A}" srcOrd="1" destOrd="0" parTransId="{B6F94FD4-2EAB-429B-8809-5CE2B30E9ED6}" sibTransId="{DDC773B2-7D39-404A-843A-B0F38B7B5C8B}"/>
    <dgm:cxn modelId="{B2D07E6A-F32A-4DC5-A8F9-EE1E575E00A3}" type="presOf" srcId="{D2F3776B-F9E8-4EE2-89DA-ECEDAB6B0B8B}" destId="{3C8AF8C6-F5E3-4951-876C-E5A9B10B7691}" srcOrd="0" destOrd="1" presId="urn:microsoft.com/office/officeart/2005/8/layout/hProcess11"/>
    <dgm:cxn modelId="{6E22D24B-D73C-454A-8956-23E3E064D982}" srcId="{CAD4EB9C-772B-4CC2-A2DD-699FDCF0960A}" destId="{D96DD3CC-D0AD-4F13-94F9-9666FD32456C}" srcOrd="1" destOrd="0" parTransId="{D5650A3A-C5C5-4868-A2D6-FB9BDCD89C76}" sibTransId="{E5C81E4F-8D3C-4D14-8FB2-39F593FEF591}"/>
    <dgm:cxn modelId="{5A977652-16C8-4F24-A4A8-844DDB6EABB7}" srcId="{3AB82A22-FBAA-4F99-81B1-9804A30C82CC}" destId="{8F344463-7834-41A7-B2E8-460C23177D39}" srcOrd="0" destOrd="0" parTransId="{6CC97B68-BD79-45C1-A875-0C8BB5D20EF4}" sibTransId="{F48E1098-2DD6-407D-8A39-3F9A8BED8BE8}"/>
    <dgm:cxn modelId="{98137453-9E03-4F45-879B-0CA94C438E4F}" type="presOf" srcId="{8F344463-7834-41A7-B2E8-460C23177D39}" destId="{C285CC17-DFB5-42B5-B6D3-F3BE3EEE67E6}" srcOrd="0" destOrd="1" presId="urn:microsoft.com/office/officeart/2005/8/layout/hProcess11"/>
    <dgm:cxn modelId="{C4C3B77B-9E98-470E-A2A3-F8BA26529822}" srcId="{33C4FD4D-ACC0-4AC0-B2AA-CD2E9D105ABB}" destId="{3032F586-22F3-4A7B-9E7F-4D0AF75C290B}" srcOrd="1" destOrd="0" parTransId="{3FD5B3FB-9168-443E-A334-6010A024AD3E}" sibTransId="{92D7303C-169E-485A-867E-35BD798CA29A}"/>
    <dgm:cxn modelId="{99ED0186-4469-4F50-8521-D413BC44BE1E}" type="presOf" srcId="{33C4FD4D-ACC0-4AC0-B2AA-CD2E9D105ABB}" destId="{BD863C4D-A19F-4018-AB77-DA50DD19C490}" srcOrd="0" destOrd="0" presId="urn:microsoft.com/office/officeart/2005/8/layout/hProcess11"/>
    <dgm:cxn modelId="{2BA0D290-0C29-4E18-893E-720AECDD7C5E}" type="presOf" srcId="{F73B3A19-014F-4A7A-A158-CF84A5D6B369}" destId="{3C8AF8C6-F5E3-4951-876C-E5A9B10B7691}" srcOrd="0" destOrd="2" presId="urn:microsoft.com/office/officeart/2005/8/layout/hProcess11"/>
    <dgm:cxn modelId="{1E23AC97-5FE2-4072-A787-9908426E1492}" type="presOf" srcId="{40ED4252-E03A-4C08-B3B1-FD744E445CF8}" destId="{BD863C4D-A19F-4018-AB77-DA50DD19C490}" srcOrd="0" destOrd="1" presId="urn:microsoft.com/office/officeart/2005/8/layout/hProcess11"/>
    <dgm:cxn modelId="{D28F63B7-1DA4-4BDF-B73E-CF3F98CF45E3}" type="presOf" srcId="{CAD4EB9C-772B-4CC2-A2DD-699FDCF0960A}" destId="{D7560E33-5987-43C5-A7FD-FEA8F6E6B946}" srcOrd="0" destOrd="0" presId="urn:microsoft.com/office/officeart/2005/8/layout/hProcess11"/>
    <dgm:cxn modelId="{4CABCAB7-9E2D-4626-A37A-FE07A582086D}" type="presOf" srcId="{3AB82A22-FBAA-4F99-81B1-9804A30C82CC}" destId="{C285CC17-DFB5-42B5-B6D3-F3BE3EEE67E6}" srcOrd="0" destOrd="0" presId="urn:microsoft.com/office/officeart/2005/8/layout/hProcess11"/>
    <dgm:cxn modelId="{D7B585BD-56F9-4A77-9CDC-BF30BBBFD2E0}" type="presOf" srcId="{3032F586-22F3-4A7B-9E7F-4D0AF75C290B}" destId="{BD863C4D-A19F-4018-AB77-DA50DD19C490}" srcOrd="0" destOrd="2" presId="urn:microsoft.com/office/officeart/2005/8/layout/hProcess11"/>
    <dgm:cxn modelId="{2D24ECC4-1DA7-4B2F-8A28-F4FBC11A3532}" type="presOf" srcId="{DC3A128A-3253-4E9B-BB53-D627145192B5}" destId="{FBCD63F9-A450-4C00-B971-4B0ABEB20851}" srcOrd="0" destOrd="0" presId="urn:microsoft.com/office/officeart/2005/8/layout/hProcess11"/>
    <dgm:cxn modelId="{D54242F9-D723-40BC-8D0F-7FBB712890EC}" srcId="{B86861F0-796A-42FA-BA4B-BDB5C266145F}" destId="{EC8F1158-E0DE-43BA-8B9C-3D8E7EBD5165}" srcOrd="0" destOrd="0" parTransId="{4323CCCB-90B1-4A61-B0CD-4C0DA4FDA985}" sibTransId="{8570AB16-1BDE-473A-907B-87A258838F25}"/>
    <dgm:cxn modelId="{770C35FA-E7A5-4200-B3F6-62612158A3B1}" type="presOf" srcId="{B86861F0-796A-42FA-BA4B-BDB5C266145F}" destId="{CD1CE834-9845-4C29-ADDC-9F316BFDA431}" srcOrd="0" destOrd="0" presId="urn:microsoft.com/office/officeart/2005/8/layout/hProcess11"/>
    <dgm:cxn modelId="{ACA452FB-1A15-4AB7-AA77-2596E6BA5183}" srcId="{EC8F1158-E0DE-43BA-8B9C-3D8E7EBD5165}" destId="{F73B3A19-014F-4A7A-A158-CF84A5D6B369}" srcOrd="1" destOrd="0" parTransId="{1D65A01C-BFE0-4060-9926-DDBCDE886EF6}" sibTransId="{2DA5572C-76C8-4CDC-B348-FD7B2E6C77D5}"/>
    <dgm:cxn modelId="{D2BE03FD-A3B9-4EB9-A08C-081B0528FCA6}" srcId="{EC8F1158-E0DE-43BA-8B9C-3D8E7EBD5165}" destId="{D2F3776B-F9E8-4EE2-89DA-ECEDAB6B0B8B}" srcOrd="0" destOrd="0" parTransId="{7779A923-1DB3-4348-8710-A2C383ACB584}" sibTransId="{B2D8B952-FAA4-47A4-B276-F3729A6FCC03}"/>
    <dgm:cxn modelId="{C912E58C-CDC9-4943-A68E-A09F973E8106}" type="presParOf" srcId="{CD1CE834-9845-4C29-ADDC-9F316BFDA431}" destId="{A8C0A8C8-B45E-41A0-8CFB-3B5DCC07CD13}" srcOrd="0" destOrd="0" presId="urn:microsoft.com/office/officeart/2005/8/layout/hProcess11"/>
    <dgm:cxn modelId="{5F72236D-FC9E-4687-A87F-9D7A00A2FB6F}" type="presParOf" srcId="{CD1CE834-9845-4C29-ADDC-9F316BFDA431}" destId="{4BAB6D85-A866-40DE-A3A6-FA533590311E}" srcOrd="1" destOrd="0" presId="urn:microsoft.com/office/officeart/2005/8/layout/hProcess11"/>
    <dgm:cxn modelId="{C012A73D-0A06-442B-89C2-0CE13EE65C5B}" type="presParOf" srcId="{4BAB6D85-A866-40DE-A3A6-FA533590311E}" destId="{0435CFA1-45B5-4378-80B3-1F8E8447B8A3}" srcOrd="0" destOrd="0" presId="urn:microsoft.com/office/officeart/2005/8/layout/hProcess11"/>
    <dgm:cxn modelId="{08D6A3AD-EF11-4DDB-849D-1FB4427C1908}" type="presParOf" srcId="{0435CFA1-45B5-4378-80B3-1F8E8447B8A3}" destId="{3C8AF8C6-F5E3-4951-876C-E5A9B10B7691}" srcOrd="0" destOrd="0" presId="urn:microsoft.com/office/officeart/2005/8/layout/hProcess11"/>
    <dgm:cxn modelId="{D2948077-CE98-421D-A6C7-5FD6FD612792}" type="presParOf" srcId="{0435CFA1-45B5-4378-80B3-1F8E8447B8A3}" destId="{04865306-83CA-41BB-BC61-804C8714F3F7}" srcOrd="1" destOrd="0" presId="urn:microsoft.com/office/officeart/2005/8/layout/hProcess11"/>
    <dgm:cxn modelId="{7E1B6115-E6E1-4B3F-A339-2DE22CB78E6F}" type="presParOf" srcId="{0435CFA1-45B5-4378-80B3-1F8E8447B8A3}" destId="{830BDD1B-BDB5-4BFC-A421-811467088022}" srcOrd="2" destOrd="0" presId="urn:microsoft.com/office/officeart/2005/8/layout/hProcess11"/>
    <dgm:cxn modelId="{B59E16EE-0803-4373-AE95-60A4AA6D3345}" type="presParOf" srcId="{4BAB6D85-A866-40DE-A3A6-FA533590311E}" destId="{6969F47F-B8FE-4F25-976B-E1F22549F594}" srcOrd="1" destOrd="0" presId="urn:microsoft.com/office/officeart/2005/8/layout/hProcess11"/>
    <dgm:cxn modelId="{198D7A43-1FFC-42A4-A9F6-EECE3B431484}" type="presParOf" srcId="{4BAB6D85-A866-40DE-A3A6-FA533590311E}" destId="{B1D6620B-8BA4-4EA3-BD4B-9B260559EB3E}" srcOrd="2" destOrd="0" presId="urn:microsoft.com/office/officeart/2005/8/layout/hProcess11"/>
    <dgm:cxn modelId="{7B25A326-6C82-41D7-9C60-D0724F46E1C8}" type="presParOf" srcId="{B1D6620B-8BA4-4EA3-BD4B-9B260559EB3E}" destId="{D7560E33-5987-43C5-A7FD-FEA8F6E6B946}" srcOrd="0" destOrd="0" presId="urn:microsoft.com/office/officeart/2005/8/layout/hProcess11"/>
    <dgm:cxn modelId="{F3AD5DEC-0163-44DA-9C6E-644679BCC67B}" type="presParOf" srcId="{B1D6620B-8BA4-4EA3-BD4B-9B260559EB3E}" destId="{7D730888-A434-4C03-8B52-B88BD6C53DCE}" srcOrd="1" destOrd="0" presId="urn:microsoft.com/office/officeart/2005/8/layout/hProcess11"/>
    <dgm:cxn modelId="{E82FB9AF-65A7-4C96-B006-CC1CC284842B}" type="presParOf" srcId="{B1D6620B-8BA4-4EA3-BD4B-9B260559EB3E}" destId="{A29E940C-DF44-42D6-B971-DC40CE095363}" srcOrd="2" destOrd="0" presId="urn:microsoft.com/office/officeart/2005/8/layout/hProcess11"/>
    <dgm:cxn modelId="{0CB3E73B-D0E7-46C2-ABF2-09E991647626}" type="presParOf" srcId="{4BAB6D85-A866-40DE-A3A6-FA533590311E}" destId="{03D53165-B3D5-49DC-B39B-B62232FA97C8}" srcOrd="3" destOrd="0" presId="urn:microsoft.com/office/officeart/2005/8/layout/hProcess11"/>
    <dgm:cxn modelId="{2CDD2E62-977B-45F7-B1B0-7175B5D46F4F}" type="presParOf" srcId="{4BAB6D85-A866-40DE-A3A6-FA533590311E}" destId="{0CFE0D53-0D6F-4E14-BB64-6EFE40DB91ED}" srcOrd="4" destOrd="0" presId="urn:microsoft.com/office/officeart/2005/8/layout/hProcess11"/>
    <dgm:cxn modelId="{3EF03747-846B-4996-8D17-F91E972A2C88}" type="presParOf" srcId="{0CFE0D53-0D6F-4E14-BB64-6EFE40DB91ED}" destId="{BD863C4D-A19F-4018-AB77-DA50DD19C490}" srcOrd="0" destOrd="0" presId="urn:microsoft.com/office/officeart/2005/8/layout/hProcess11"/>
    <dgm:cxn modelId="{181BEEE5-DE22-4875-BBF9-93ED126C5C90}" type="presParOf" srcId="{0CFE0D53-0D6F-4E14-BB64-6EFE40DB91ED}" destId="{EE3AD7ED-319C-4782-B1DE-718BA87D4EF0}" srcOrd="1" destOrd="0" presId="urn:microsoft.com/office/officeart/2005/8/layout/hProcess11"/>
    <dgm:cxn modelId="{2345F1E5-74EC-40C0-8EDA-D655751C9E3C}" type="presParOf" srcId="{0CFE0D53-0D6F-4E14-BB64-6EFE40DB91ED}" destId="{60D79ED4-684F-4D9F-9005-A640AA73F238}" srcOrd="2" destOrd="0" presId="urn:microsoft.com/office/officeart/2005/8/layout/hProcess11"/>
    <dgm:cxn modelId="{93140DD4-1604-4718-84A1-E115A82B027D}" type="presParOf" srcId="{4BAB6D85-A866-40DE-A3A6-FA533590311E}" destId="{17BB7015-4E71-48FC-85EF-027DD03FE1FD}" srcOrd="5" destOrd="0" presId="urn:microsoft.com/office/officeart/2005/8/layout/hProcess11"/>
    <dgm:cxn modelId="{4C519380-728B-4AD2-BCD8-68CD36165A69}" type="presParOf" srcId="{4BAB6D85-A866-40DE-A3A6-FA533590311E}" destId="{45773603-2E26-4E37-A0EE-5B5FDDB53789}" srcOrd="6" destOrd="0" presId="urn:microsoft.com/office/officeart/2005/8/layout/hProcess11"/>
    <dgm:cxn modelId="{DE94964A-C4AA-410F-AB19-04CD3A32A8C1}" type="presParOf" srcId="{45773603-2E26-4E37-A0EE-5B5FDDB53789}" destId="{C285CC17-DFB5-42B5-B6D3-F3BE3EEE67E6}" srcOrd="0" destOrd="0" presId="urn:microsoft.com/office/officeart/2005/8/layout/hProcess11"/>
    <dgm:cxn modelId="{5558B7AE-F0EC-4BDC-A238-95AD9354C46A}" type="presParOf" srcId="{45773603-2E26-4E37-A0EE-5B5FDDB53789}" destId="{B9BABBF8-2177-4D31-BBE7-4B4669C323C9}" srcOrd="1" destOrd="0" presId="urn:microsoft.com/office/officeart/2005/8/layout/hProcess11"/>
    <dgm:cxn modelId="{1003FB75-3A11-4579-9ACC-1F6C50A439F0}" type="presParOf" srcId="{45773603-2E26-4E37-A0EE-5B5FDDB53789}" destId="{FA877649-CD47-4C9B-9901-B2E493B27F73}" srcOrd="2" destOrd="0" presId="urn:microsoft.com/office/officeart/2005/8/layout/hProcess11"/>
    <dgm:cxn modelId="{A032C265-266E-452D-B15F-43BE587876E6}" type="presParOf" srcId="{4BAB6D85-A866-40DE-A3A6-FA533590311E}" destId="{11EBA568-52FB-46EB-8D27-4A0B935F0667}" srcOrd="7" destOrd="0" presId="urn:microsoft.com/office/officeart/2005/8/layout/hProcess11"/>
    <dgm:cxn modelId="{35FC563D-158B-43FA-979D-0C0E897EA10B}" type="presParOf" srcId="{4BAB6D85-A866-40DE-A3A6-FA533590311E}" destId="{B7C76287-A99A-4A2F-A47E-6F45BC7F5374}" srcOrd="8" destOrd="0" presId="urn:microsoft.com/office/officeart/2005/8/layout/hProcess11"/>
    <dgm:cxn modelId="{DD44926D-E34B-4F95-B3B0-E15BB0DCC451}" type="presParOf" srcId="{B7C76287-A99A-4A2F-A47E-6F45BC7F5374}" destId="{FBCD63F9-A450-4C00-B971-4B0ABEB20851}" srcOrd="0" destOrd="0" presId="urn:microsoft.com/office/officeart/2005/8/layout/hProcess11"/>
    <dgm:cxn modelId="{A5EE2E6A-CBF8-41E9-B82E-284A099190C3}" type="presParOf" srcId="{B7C76287-A99A-4A2F-A47E-6F45BC7F5374}" destId="{840898DD-45FA-4B48-9075-2D2FDE8B95A8}" srcOrd="1" destOrd="0" presId="urn:microsoft.com/office/officeart/2005/8/layout/hProcess11"/>
    <dgm:cxn modelId="{18EE4213-AC98-45D8-B640-B94BA5C7B5A9}" type="presParOf" srcId="{B7C76287-A99A-4A2F-A47E-6F45BC7F5374}" destId="{0DFD2051-5682-4AAB-94A1-FB90540F656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0A8C8-B45E-41A0-8CFB-3B5DCC07CD13}">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AF8C6-F5E3-4951-876C-E5A9B10B7691}">
      <dsp:nvSpPr>
        <dsp:cNvPr id="0" name=""/>
        <dsp:cNvSpPr/>
      </dsp:nvSpPr>
      <dsp:spPr>
        <a:xfrm>
          <a:off x="2367" y="0"/>
          <a:ext cx="167348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b="1" kern="1200" dirty="0"/>
            <a:t>Cloud computing</a:t>
          </a:r>
        </a:p>
        <a:p>
          <a:pPr marL="171450" lvl="1" indent="-171450" algn="l" defTabSz="800100">
            <a:lnSpc>
              <a:spcPct val="90000"/>
            </a:lnSpc>
            <a:spcBef>
              <a:spcPct val="0"/>
            </a:spcBef>
            <a:spcAft>
              <a:spcPct val="15000"/>
            </a:spcAft>
            <a:buChar char="•"/>
          </a:pPr>
          <a:r>
            <a:rPr lang="en-US" sz="1800" kern="1200" dirty="0">
              <a:solidFill>
                <a:schemeClr val="accent6"/>
              </a:solidFill>
            </a:rPr>
            <a:t>Immense computing</a:t>
          </a:r>
        </a:p>
        <a:p>
          <a:pPr marL="171450" lvl="1" indent="-171450" algn="l" defTabSz="800100">
            <a:lnSpc>
              <a:spcPct val="90000"/>
            </a:lnSpc>
            <a:spcBef>
              <a:spcPct val="0"/>
            </a:spcBef>
            <a:spcAft>
              <a:spcPct val="15000"/>
            </a:spcAft>
            <a:buChar char="•"/>
          </a:pPr>
          <a:r>
            <a:rPr lang="en-US" sz="1800" kern="1200" dirty="0">
              <a:solidFill>
                <a:srgbClr val="FF0000"/>
              </a:solidFill>
            </a:rPr>
            <a:t>Large Delay</a:t>
          </a:r>
        </a:p>
      </dsp:txBody>
      <dsp:txXfrm>
        <a:off x="2367" y="0"/>
        <a:ext cx="1673487" cy="1740535"/>
      </dsp:txXfrm>
    </dsp:sp>
    <dsp:sp modelId="{04865306-83CA-41BB-BC61-804C8714F3F7}">
      <dsp:nvSpPr>
        <dsp:cNvPr id="0" name=""/>
        <dsp:cNvSpPr/>
      </dsp:nvSpPr>
      <dsp:spPr>
        <a:xfrm>
          <a:off x="62154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60E33-5987-43C5-A7FD-FEA8F6E6B946}">
      <dsp:nvSpPr>
        <dsp:cNvPr id="0" name=""/>
        <dsp:cNvSpPr/>
      </dsp:nvSpPr>
      <dsp:spPr>
        <a:xfrm>
          <a:off x="1721084" y="2610802"/>
          <a:ext cx="1507170"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dirty="0"/>
            <a:t>Mobile cloud computing</a:t>
          </a:r>
        </a:p>
        <a:p>
          <a:pPr marL="171450" lvl="1" indent="-171450" algn="l" defTabSz="800100">
            <a:lnSpc>
              <a:spcPct val="90000"/>
            </a:lnSpc>
            <a:spcBef>
              <a:spcPct val="0"/>
            </a:spcBef>
            <a:spcAft>
              <a:spcPct val="15000"/>
            </a:spcAft>
            <a:buChar char="•"/>
          </a:pPr>
          <a:r>
            <a:rPr lang="en-US" sz="1800" kern="1200" dirty="0">
              <a:solidFill>
                <a:schemeClr val="accent6"/>
              </a:solidFill>
            </a:rPr>
            <a:t>Better battery life</a:t>
          </a:r>
        </a:p>
        <a:p>
          <a:pPr marL="171450" lvl="1" indent="-171450" algn="l" defTabSz="800100">
            <a:lnSpc>
              <a:spcPct val="90000"/>
            </a:lnSpc>
            <a:spcBef>
              <a:spcPct val="0"/>
            </a:spcBef>
            <a:spcAft>
              <a:spcPct val="15000"/>
            </a:spcAft>
            <a:buChar char="•"/>
          </a:pPr>
          <a:r>
            <a:rPr lang="en-US" sz="1800" kern="1200" dirty="0">
              <a:solidFill>
                <a:srgbClr val="FF0000"/>
              </a:solidFill>
            </a:rPr>
            <a:t>Large delay (QoS issue)</a:t>
          </a:r>
        </a:p>
      </dsp:txBody>
      <dsp:txXfrm>
        <a:off x="1721084" y="2610802"/>
        <a:ext cx="1507170" cy="1740535"/>
      </dsp:txXfrm>
    </dsp:sp>
    <dsp:sp modelId="{7D730888-A434-4C03-8B52-B88BD6C53DCE}">
      <dsp:nvSpPr>
        <dsp:cNvPr id="0" name=""/>
        <dsp:cNvSpPr/>
      </dsp:nvSpPr>
      <dsp:spPr>
        <a:xfrm>
          <a:off x="225710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63C4D-A19F-4018-AB77-DA50DD19C490}">
      <dsp:nvSpPr>
        <dsp:cNvPr id="0" name=""/>
        <dsp:cNvSpPr/>
      </dsp:nvSpPr>
      <dsp:spPr>
        <a:xfrm>
          <a:off x="3229584" y="0"/>
          <a:ext cx="2500457"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a:lnSpc>
              <a:spcPct val="90000"/>
            </a:lnSpc>
            <a:spcBef>
              <a:spcPct val="0"/>
            </a:spcBef>
            <a:spcAft>
              <a:spcPct val="35000"/>
            </a:spcAft>
            <a:buNone/>
          </a:pPr>
          <a:r>
            <a:rPr lang="en-US" sz="1800" kern="1200" dirty="0"/>
            <a:t>Mobile Edge computing -&gt; Energy Consumption and time delay</a:t>
          </a:r>
        </a:p>
        <a:p>
          <a:pPr marL="171450" lvl="1" indent="-171450" algn="l" defTabSz="800100">
            <a:lnSpc>
              <a:spcPct val="90000"/>
            </a:lnSpc>
            <a:spcBef>
              <a:spcPct val="0"/>
            </a:spcBef>
            <a:spcAft>
              <a:spcPct val="15000"/>
            </a:spcAft>
            <a:buChar char="•"/>
          </a:pPr>
          <a:r>
            <a:rPr lang="en-US" sz="1800" kern="1200" dirty="0">
              <a:solidFill>
                <a:schemeClr val="accent6"/>
              </a:solidFill>
            </a:rPr>
            <a:t>for offloading is low</a:t>
          </a:r>
        </a:p>
        <a:p>
          <a:pPr marL="171450" lvl="1" indent="-171450" algn="l" defTabSz="800100">
            <a:lnSpc>
              <a:spcPct val="90000"/>
            </a:lnSpc>
            <a:spcBef>
              <a:spcPct val="0"/>
            </a:spcBef>
            <a:spcAft>
              <a:spcPct val="15000"/>
            </a:spcAft>
            <a:buChar char="•"/>
          </a:pPr>
          <a:r>
            <a:rPr lang="en-US" sz="1800" kern="1200" dirty="0">
              <a:solidFill>
                <a:srgbClr val="FF0000"/>
              </a:solidFill>
            </a:rPr>
            <a:t>For wireless communication and computation is important</a:t>
          </a:r>
        </a:p>
      </dsp:txBody>
      <dsp:txXfrm>
        <a:off x="3229584" y="0"/>
        <a:ext cx="2500457" cy="1740535"/>
      </dsp:txXfrm>
    </dsp:sp>
    <dsp:sp modelId="{EE3AD7ED-319C-4782-B1DE-718BA87D4EF0}">
      <dsp:nvSpPr>
        <dsp:cNvPr id="0" name=""/>
        <dsp:cNvSpPr/>
      </dsp:nvSpPr>
      <dsp:spPr>
        <a:xfrm>
          <a:off x="430614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5CC17-DFB5-42B5-B6D3-F3BE3EEE67E6}">
      <dsp:nvSpPr>
        <dsp:cNvPr id="0" name=""/>
        <dsp:cNvSpPr/>
      </dsp:nvSpPr>
      <dsp:spPr>
        <a:xfrm>
          <a:off x="5819170" y="2610802"/>
          <a:ext cx="2072553"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dirty="0"/>
            <a:t>Collaborative Edge computing</a:t>
          </a:r>
        </a:p>
        <a:p>
          <a:pPr marL="171450" lvl="1" indent="-171450" algn="l" defTabSz="800100">
            <a:lnSpc>
              <a:spcPct val="90000"/>
            </a:lnSpc>
            <a:spcBef>
              <a:spcPct val="0"/>
            </a:spcBef>
            <a:spcAft>
              <a:spcPct val="15000"/>
            </a:spcAft>
            <a:buChar char="•"/>
          </a:pPr>
          <a:r>
            <a:rPr lang="en-US" sz="1800" kern="1200" dirty="0">
              <a:solidFill>
                <a:srgbClr val="92D050"/>
              </a:solidFill>
            </a:rPr>
            <a:t>Hierarchical offloading</a:t>
          </a:r>
        </a:p>
      </dsp:txBody>
      <dsp:txXfrm>
        <a:off x="5819170" y="2610802"/>
        <a:ext cx="2072553" cy="1740535"/>
      </dsp:txXfrm>
    </dsp:sp>
    <dsp:sp modelId="{B9BABBF8-2177-4D31-BBE7-4B4669C323C9}">
      <dsp:nvSpPr>
        <dsp:cNvPr id="0" name=""/>
        <dsp:cNvSpPr/>
      </dsp:nvSpPr>
      <dsp:spPr>
        <a:xfrm>
          <a:off x="6637880"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D63F9-A450-4C00-B971-4B0ABEB20851}">
      <dsp:nvSpPr>
        <dsp:cNvPr id="0" name=""/>
        <dsp:cNvSpPr/>
      </dsp:nvSpPr>
      <dsp:spPr>
        <a:xfrm>
          <a:off x="7936952" y="0"/>
          <a:ext cx="1524719"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solidFill>
                <a:srgbClr val="92D050"/>
              </a:solidFill>
            </a:rPr>
            <a:t>User Mobility consideration</a:t>
          </a:r>
        </a:p>
      </dsp:txBody>
      <dsp:txXfrm>
        <a:off x="7936952" y="0"/>
        <a:ext cx="1524719" cy="1740535"/>
      </dsp:txXfrm>
    </dsp:sp>
    <dsp:sp modelId="{840898DD-45FA-4B48-9075-2D2FDE8B95A8}">
      <dsp:nvSpPr>
        <dsp:cNvPr id="0" name=""/>
        <dsp:cNvSpPr/>
      </dsp:nvSpPr>
      <dsp:spPr>
        <a:xfrm>
          <a:off x="8481745"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4A5D9-A1A7-496B-91B4-C69DF4B155D1}"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96F81-7DDC-4680-8CF7-FF16B34D8DCB}" type="slidenum">
              <a:rPr lang="en-US" smtClean="0"/>
              <a:t>‹#›</a:t>
            </a:fld>
            <a:endParaRPr lang="en-US"/>
          </a:p>
        </p:txBody>
      </p:sp>
    </p:spTree>
    <p:extLst>
      <p:ext uri="{BB962C8B-B14F-4D97-AF65-F5344CB8AC3E}">
        <p14:creationId xmlns:p14="http://schemas.microsoft.com/office/powerpoint/2010/main" val="22039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996F81-7DDC-4680-8CF7-FF16B34D8D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86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996F81-7DDC-4680-8CF7-FF16B34D8DCB}" type="slidenum">
              <a:rPr lang="en-US" smtClean="0"/>
              <a:t>14</a:t>
            </a:fld>
            <a:endParaRPr lang="en-US"/>
          </a:p>
        </p:txBody>
      </p:sp>
    </p:spTree>
    <p:extLst>
      <p:ext uri="{BB962C8B-B14F-4D97-AF65-F5344CB8AC3E}">
        <p14:creationId xmlns:p14="http://schemas.microsoft.com/office/powerpoint/2010/main" val="143239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996F81-7DDC-4680-8CF7-FF16B34D8DCB}" type="slidenum">
              <a:rPr lang="en-US" smtClean="0"/>
              <a:t>17</a:t>
            </a:fld>
            <a:endParaRPr lang="en-US"/>
          </a:p>
        </p:txBody>
      </p:sp>
    </p:spTree>
    <p:extLst>
      <p:ext uri="{BB962C8B-B14F-4D97-AF65-F5344CB8AC3E}">
        <p14:creationId xmlns:p14="http://schemas.microsoft.com/office/powerpoint/2010/main" val="2631092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CC7B-133B-483C-8271-896B528B1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31F144-D864-4878-A840-34A69AEC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A9F74-B083-4F92-A55A-8AF4252AED32}"/>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5" name="Footer Placeholder 4">
            <a:extLst>
              <a:ext uri="{FF2B5EF4-FFF2-40B4-BE49-F238E27FC236}">
                <a16:creationId xmlns:a16="http://schemas.microsoft.com/office/drawing/2014/main" id="{6FD38753-ED5F-45DA-B283-2E7984B9D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7F4D0-888B-4267-96AE-85BB4A0759A3}"/>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347755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B0D5-EDE4-4D4D-A363-0E9604AB54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FA58D-7C2D-45EC-B757-834EC4744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2313B-E15F-4019-8982-E96B2B212157}"/>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5" name="Footer Placeholder 4">
            <a:extLst>
              <a:ext uri="{FF2B5EF4-FFF2-40B4-BE49-F238E27FC236}">
                <a16:creationId xmlns:a16="http://schemas.microsoft.com/office/drawing/2014/main" id="{ED631BDF-CFE9-4C67-BC96-2E3A765AA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9EEA6-D5A3-4EC4-AE8F-985AC3B11813}"/>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37591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9DE6F6-F924-44E9-8D6D-A74BC8972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8EA3AA-F04C-4947-ABE9-37AFC93ED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3BEB-93C5-4A75-B0DE-535F9F033F4C}"/>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5" name="Footer Placeholder 4">
            <a:extLst>
              <a:ext uri="{FF2B5EF4-FFF2-40B4-BE49-F238E27FC236}">
                <a16:creationId xmlns:a16="http://schemas.microsoft.com/office/drawing/2014/main" id="{DB9FBB24-34BC-40BF-9124-050834E60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BA684-A466-465B-91A9-92DAF86ED0CF}"/>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45032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C16E-2A7C-49A3-B140-4831F2CB7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5109D-6DCD-4BD1-ADAE-9DB710D138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D6C1F-E4C9-48F8-9028-0CD66B06D463}"/>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5" name="Footer Placeholder 4">
            <a:extLst>
              <a:ext uri="{FF2B5EF4-FFF2-40B4-BE49-F238E27FC236}">
                <a16:creationId xmlns:a16="http://schemas.microsoft.com/office/drawing/2014/main" id="{E3F88222-3E79-4F4E-B1CA-7C74F68D2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F5D40-FBC9-482E-B2D9-CD0A83C0188F}"/>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198900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F00E-15D3-45F6-AE34-02CB1C6E3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4B744-74F7-4A58-AD7B-727EA62ED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643B01-EF6E-4066-BCE5-40AFCD761E21}"/>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5" name="Footer Placeholder 4">
            <a:extLst>
              <a:ext uri="{FF2B5EF4-FFF2-40B4-BE49-F238E27FC236}">
                <a16:creationId xmlns:a16="http://schemas.microsoft.com/office/drawing/2014/main" id="{F0FA39DF-E985-4C4C-BB62-06029943B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E65B4-7589-4A85-B891-5199719BA104}"/>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281145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7D4E-B402-418D-8A93-442C13620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2EB09-38B2-469A-A46D-25F6DF591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C054A-C5E6-4E3C-9D18-7197E1BFF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6539F-26AD-4DA5-AC3B-B15F6F95EB80}"/>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6" name="Footer Placeholder 5">
            <a:extLst>
              <a:ext uri="{FF2B5EF4-FFF2-40B4-BE49-F238E27FC236}">
                <a16:creationId xmlns:a16="http://schemas.microsoft.com/office/drawing/2014/main" id="{670B9314-7E81-4ECB-888B-E8BB89CAE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1C1E1-9F45-4423-8523-7833A66393D5}"/>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60110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7B03-ED98-410A-8CD3-5E79021370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15E69-C672-4A23-9ABE-7431955FF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9C7E8-80F2-4F82-A536-A8B7063FF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4DACA-351D-4ADE-853A-9DF790AF5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B678D7-3795-47B0-A86A-3C46834B0F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985FD-9704-4717-9D89-A7381CACBD98}"/>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8" name="Footer Placeholder 7">
            <a:extLst>
              <a:ext uri="{FF2B5EF4-FFF2-40B4-BE49-F238E27FC236}">
                <a16:creationId xmlns:a16="http://schemas.microsoft.com/office/drawing/2014/main" id="{0A7E7111-5A51-4C4F-90CA-2EE8B82B8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505C71-861C-46A5-A205-0E56A5D1E44D}"/>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206428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3605-3FE3-40EA-AFC3-48D62CDA5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67A57F-82F5-46E6-A536-C581E833AE3A}"/>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4" name="Footer Placeholder 3">
            <a:extLst>
              <a:ext uri="{FF2B5EF4-FFF2-40B4-BE49-F238E27FC236}">
                <a16:creationId xmlns:a16="http://schemas.microsoft.com/office/drawing/2014/main" id="{71C3DA26-B65A-413C-BF0D-C7A13413F0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6B846-6295-4035-9A0D-CDC9E68D64B7}"/>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92724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9AD151-BDDE-471F-A927-39E885B04467}"/>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3" name="Footer Placeholder 2">
            <a:extLst>
              <a:ext uri="{FF2B5EF4-FFF2-40B4-BE49-F238E27FC236}">
                <a16:creationId xmlns:a16="http://schemas.microsoft.com/office/drawing/2014/main" id="{DF2FE10A-1A7E-441B-B225-6DC7B5A355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CF9108-F2DD-4355-AC8B-B613A418DE43}"/>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267727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D2EB-7431-4A32-A5D8-403138D93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39B2DD-3326-439A-93CC-91CFD92E61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380BE-A0F4-402D-BA1A-D1983DCFF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4FB5E-C1D9-4EF3-8F25-96767AA554D5}"/>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6" name="Footer Placeholder 5">
            <a:extLst>
              <a:ext uri="{FF2B5EF4-FFF2-40B4-BE49-F238E27FC236}">
                <a16:creationId xmlns:a16="http://schemas.microsoft.com/office/drawing/2014/main" id="{98C2D879-A90B-42A0-9DD9-3ED29A2BE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F85DC-8543-49EB-A912-419F011F7CC1}"/>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262370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285D-85E7-4113-BD46-986A26D3A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4F51B-0E7A-479D-8E01-6B732DE27F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3E8F98-63CA-4A79-A323-260F53757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AA43D-B952-4D0E-B489-196378D80286}"/>
              </a:ext>
            </a:extLst>
          </p:cNvPr>
          <p:cNvSpPr>
            <a:spLocks noGrp="1"/>
          </p:cNvSpPr>
          <p:nvPr>
            <p:ph type="dt" sz="half" idx="10"/>
          </p:nvPr>
        </p:nvSpPr>
        <p:spPr/>
        <p:txBody>
          <a:bodyPr/>
          <a:lstStyle/>
          <a:p>
            <a:fld id="{21E53969-F166-4F36-B31E-2FA2A13A260A}" type="datetimeFigureOut">
              <a:rPr lang="en-US" smtClean="0"/>
              <a:t>6/23/2020</a:t>
            </a:fld>
            <a:endParaRPr lang="en-US"/>
          </a:p>
        </p:txBody>
      </p:sp>
      <p:sp>
        <p:nvSpPr>
          <p:cNvPr id="6" name="Footer Placeholder 5">
            <a:extLst>
              <a:ext uri="{FF2B5EF4-FFF2-40B4-BE49-F238E27FC236}">
                <a16:creationId xmlns:a16="http://schemas.microsoft.com/office/drawing/2014/main" id="{D8C74470-FF1C-4259-8942-F85244EBF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17E7E-6E19-4F23-B8D3-62F49E60C604}"/>
              </a:ext>
            </a:extLst>
          </p:cNvPr>
          <p:cNvSpPr>
            <a:spLocks noGrp="1"/>
          </p:cNvSpPr>
          <p:nvPr>
            <p:ph type="sldNum" sz="quarter" idx="12"/>
          </p:nvPr>
        </p:nvSpPr>
        <p:spPr/>
        <p:txBody>
          <a:bodyPr/>
          <a:lstStyle/>
          <a:p>
            <a:fld id="{838AEE99-2F3E-4D3C-BB79-95C73D395FA2}" type="slidenum">
              <a:rPr lang="en-US" smtClean="0"/>
              <a:t>‹#›</a:t>
            </a:fld>
            <a:endParaRPr lang="en-US"/>
          </a:p>
        </p:txBody>
      </p:sp>
    </p:spTree>
    <p:extLst>
      <p:ext uri="{BB962C8B-B14F-4D97-AF65-F5344CB8AC3E}">
        <p14:creationId xmlns:p14="http://schemas.microsoft.com/office/powerpoint/2010/main" val="31126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B151F-BF9D-4B87-89AD-4556AA1D2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AF1D4A-3FBF-478B-A2D3-CC84C279A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D9AD8-0987-4009-98CB-6FC204AA6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53969-F166-4F36-B31E-2FA2A13A260A}" type="datetimeFigureOut">
              <a:rPr lang="en-US" smtClean="0"/>
              <a:t>6/23/2020</a:t>
            </a:fld>
            <a:endParaRPr lang="en-US"/>
          </a:p>
        </p:txBody>
      </p:sp>
      <p:sp>
        <p:nvSpPr>
          <p:cNvPr id="5" name="Footer Placeholder 4">
            <a:extLst>
              <a:ext uri="{FF2B5EF4-FFF2-40B4-BE49-F238E27FC236}">
                <a16:creationId xmlns:a16="http://schemas.microsoft.com/office/drawing/2014/main" id="{7C94BC40-2AC8-4A1C-A346-214FE53B1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A342A-6444-456B-BCAF-754B79331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AEE99-2F3E-4D3C-BB79-95C73D395FA2}" type="slidenum">
              <a:rPr lang="en-US" smtClean="0"/>
              <a:t>‹#›</a:t>
            </a:fld>
            <a:endParaRPr lang="en-US"/>
          </a:p>
        </p:txBody>
      </p:sp>
    </p:spTree>
    <p:extLst>
      <p:ext uri="{BB962C8B-B14F-4D97-AF65-F5344CB8AC3E}">
        <p14:creationId xmlns:p14="http://schemas.microsoft.com/office/powerpoint/2010/main" val="361926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CD9161-8CCB-4A64-9851-DD493969FDC8}"/>
              </a:ext>
            </a:extLst>
          </p:cNvPr>
          <p:cNvSpPr>
            <a:spLocks noGrp="1"/>
          </p:cNvSpPr>
          <p:nvPr>
            <p:ph type="subTitle" idx="1"/>
          </p:nvPr>
        </p:nvSpPr>
        <p:spPr>
          <a:xfrm>
            <a:off x="788276" y="1447417"/>
            <a:ext cx="9879724" cy="1655762"/>
          </a:xfrm>
        </p:spPr>
        <p:txBody>
          <a:bodyPr>
            <a:normAutofit/>
          </a:bodyPr>
          <a:lstStyle/>
          <a:p>
            <a:r>
              <a:rPr lang="en-US" sz="2600" dirty="0"/>
              <a:t>MOBILITY-AWARE ENERGY MINIMAL TASK OFFLOADING WITH DELAY CONSTRAINTS IN MOBILE EDGE COMPUTING ENVIRONMENT</a:t>
            </a:r>
          </a:p>
          <a:p>
            <a:endParaRPr lang="en-US" sz="2600" dirty="0"/>
          </a:p>
          <a:p>
            <a:endParaRPr lang="en-US" sz="2600" dirty="0"/>
          </a:p>
        </p:txBody>
      </p:sp>
      <p:sp>
        <p:nvSpPr>
          <p:cNvPr id="4" name="Subtitle 2">
            <a:extLst>
              <a:ext uri="{FF2B5EF4-FFF2-40B4-BE49-F238E27FC236}">
                <a16:creationId xmlns:a16="http://schemas.microsoft.com/office/drawing/2014/main" id="{6E633283-39EB-4AA7-8FA7-3996B926C51B}"/>
              </a:ext>
            </a:extLst>
          </p:cNvPr>
          <p:cNvSpPr txBox="1">
            <a:spLocks/>
          </p:cNvSpPr>
          <p:nvPr/>
        </p:nvSpPr>
        <p:spPr>
          <a:xfrm>
            <a:off x="1524000" y="3323514"/>
            <a:ext cx="9144000" cy="1059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Final Year Project presentation</a:t>
            </a:r>
          </a:p>
          <a:p>
            <a:r>
              <a:rPr lang="en-US" dirty="0"/>
              <a:t>Project guide: Dr R.R.Rout</a:t>
            </a:r>
          </a:p>
          <a:p>
            <a:endParaRPr lang="en-US" dirty="0"/>
          </a:p>
          <a:p>
            <a:endParaRPr lang="en-US" dirty="0"/>
          </a:p>
          <a:p>
            <a:endParaRPr lang="en-US" dirty="0"/>
          </a:p>
        </p:txBody>
      </p:sp>
      <p:sp>
        <p:nvSpPr>
          <p:cNvPr id="5" name="Subtitle 2">
            <a:extLst>
              <a:ext uri="{FF2B5EF4-FFF2-40B4-BE49-F238E27FC236}">
                <a16:creationId xmlns:a16="http://schemas.microsoft.com/office/drawing/2014/main" id="{35AE639C-5A02-45B9-A473-57C0D8C84D25}"/>
              </a:ext>
            </a:extLst>
          </p:cNvPr>
          <p:cNvSpPr txBox="1">
            <a:spLocks/>
          </p:cNvSpPr>
          <p:nvPr/>
        </p:nvSpPr>
        <p:spPr>
          <a:xfrm>
            <a:off x="1524000" y="4603149"/>
            <a:ext cx="9144000" cy="10593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t>By</a:t>
            </a:r>
          </a:p>
          <a:p>
            <a:r>
              <a:rPr lang="en-US" sz="2200" dirty="0"/>
              <a:t>Vajjhala V </a:t>
            </a:r>
            <a:r>
              <a:rPr lang="en-US" sz="2200" dirty="0" err="1"/>
              <a:t>V</a:t>
            </a:r>
            <a:r>
              <a:rPr lang="en-US" sz="2200" dirty="0"/>
              <a:t> S </a:t>
            </a:r>
            <a:r>
              <a:rPr lang="en-US" sz="2200" dirty="0" err="1"/>
              <a:t>Srirama</a:t>
            </a:r>
            <a:r>
              <a:rPr lang="en-US" sz="2200" dirty="0"/>
              <a:t> Savitru(167264)</a:t>
            </a:r>
          </a:p>
          <a:p>
            <a:r>
              <a:rPr lang="en-US" sz="2200" dirty="0"/>
              <a:t>P V Karthik Reddy(167245)</a:t>
            </a:r>
          </a:p>
          <a:p>
            <a:r>
              <a:rPr lang="en-US" sz="2200" dirty="0"/>
              <a:t>Raja Chitawle(167250)</a:t>
            </a:r>
          </a:p>
        </p:txBody>
      </p:sp>
    </p:spTree>
    <p:extLst>
      <p:ext uri="{BB962C8B-B14F-4D97-AF65-F5344CB8AC3E}">
        <p14:creationId xmlns:p14="http://schemas.microsoft.com/office/powerpoint/2010/main" val="2456809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2094-8864-4EF7-9A15-EA109DD165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D54004C-4485-49C3-88DD-C4E25BE70C6E}"/>
              </a:ext>
            </a:extLst>
          </p:cNvPr>
          <p:cNvSpPr>
            <a:spLocks noGrp="1"/>
          </p:cNvSpPr>
          <p:nvPr>
            <p:ph idx="1"/>
          </p:nvPr>
        </p:nvSpPr>
        <p:spPr/>
        <p:txBody>
          <a:bodyPr/>
          <a:lstStyle/>
          <a:p>
            <a:pPr marL="0" indent="0">
              <a:buNone/>
            </a:pPr>
            <a:r>
              <a:rPr lang="en-US" dirty="0"/>
              <a:t>“Mobility-aware energy minimal task offloading with delay constraints in mobile edge computing environment”</a:t>
            </a:r>
          </a:p>
          <a:p>
            <a:pPr marL="0" indent="0">
              <a:buNone/>
            </a:pPr>
            <a:endParaRPr lang="en-US" dirty="0"/>
          </a:p>
          <a:p>
            <a:pPr marL="0" indent="0">
              <a:buNone/>
            </a:pPr>
            <a:r>
              <a:rPr lang="en-US" u="sng" dirty="0"/>
              <a:t>EXPLANATION:</a:t>
            </a:r>
          </a:p>
          <a:p>
            <a:r>
              <a:rPr lang="en-US" i="1" dirty="0"/>
              <a:t>Optimization:</a:t>
            </a:r>
            <a:r>
              <a:rPr lang="en-US" dirty="0"/>
              <a:t> Energy Minimal</a:t>
            </a:r>
          </a:p>
          <a:p>
            <a:r>
              <a:rPr lang="en-US" i="1" dirty="0"/>
              <a:t>Constraint: </a:t>
            </a:r>
            <a:r>
              <a:rPr lang="en-US" dirty="0"/>
              <a:t>Task deadline</a:t>
            </a:r>
          </a:p>
          <a:p>
            <a:r>
              <a:rPr lang="en-US" i="1" dirty="0"/>
              <a:t>Environment: </a:t>
            </a:r>
            <a:r>
              <a:rPr lang="en-US" dirty="0"/>
              <a:t>Users are moving in MEN consisting of several MECs </a:t>
            </a:r>
          </a:p>
        </p:txBody>
      </p:sp>
    </p:spTree>
    <p:extLst>
      <p:ext uri="{BB962C8B-B14F-4D97-AF65-F5344CB8AC3E}">
        <p14:creationId xmlns:p14="http://schemas.microsoft.com/office/powerpoint/2010/main" val="338353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984A-2841-42BB-BDE7-B78753BAE263}"/>
              </a:ext>
            </a:extLst>
          </p:cNvPr>
          <p:cNvSpPr>
            <a:spLocks noGrp="1"/>
          </p:cNvSpPr>
          <p:nvPr>
            <p:ph type="title"/>
          </p:nvPr>
        </p:nvSpPr>
        <p:spPr/>
        <p:txBody>
          <a:bodyPr/>
          <a:lstStyle/>
          <a:p>
            <a:r>
              <a:rPr lang="en-US" dirty="0"/>
              <a:t>Formulation</a:t>
            </a:r>
          </a:p>
        </p:txBody>
      </p:sp>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C26DD15D-24A1-4D9F-BEC9-90C36F07EDB4}"/>
                  </a:ext>
                </a:extLst>
              </p:cNvPr>
              <p:cNvGraphicFramePr>
                <a:graphicFrameLocks noGrp="1"/>
              </p:cNvGraphicFramePr>
              <p:nvPr>
                <p:extLst>
                  <p:ext uri="{D42A27DB-BD31-4B8C-83A1-F6EECF244321}">
                    <p14:modId xmlns:p14="http://schemas.microsoft.com/office/powerpoint/2010/main" val="3068227981"/>
                  </p:ext>
                </p:extLst>
              </p:nvPr>
            </p:nvGraphicFramePr>
            <p:xfrm>
              <a:off x="838200" y="2015241"/>
              <a:ext cx="9032240" cy="3216910"/>
            </p:xfrm>
            <a:graphic>
              <a:graphicData uri="http://schemas.openxmlformats.org/drawingml/2006/table">
                <a:tbl>
                  <a:tblPr firstRow="1" bandRow="1">
                    <a:tableStyleId>{C083E6E3-FA7D-4D7B-A595-EF9225AFEA82}</a:tableStyleId>
                  </a:tblPr>
                  <a:tblGrid>
                    <a:gridCol w="4516120">
                      <a:extLst>
                        <a:ext uri="{9D8B030D-6E8A-4147-A177-3AD203B41FA5}">
                          <a16:colId xmlns:a16="http://schemas.microsoft.com/office/drawing/2014/main" val="1351272848"/>
                        </a:ext>
                      </a:extLst>
                    </a:gridCol>
                    <a:gridCol w="4516120">
                      <a:extLst>
                        <a:ext uri="{9D8B030D-6E8A-4147-A177-3AD203B41FA5}">
                          <a16:colId xmlns:a16="http://schemas.microsoft.com/office/drawing/2014/main" val="376426034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eqArr>
                                  <m:eqArrPr>
                                    <m:ctrlPr>
                                      <a:rPr lang="en-US" sz="2000" b="1" i="1" kern="1200" smtClean="0">
                                        <a:solidFill>
                                          <a:schemeClr val="tx1"/>
                                        </a:solidFill>
                                        <a:effectLst/>
                                        <a:latin typeface="Cambria Math" panose="02040503050406030204" pitchFamily="18" charset="0"/>
                                        <a:ea typeface="+mn-ea"/>
                                        <a:cs typeface="+mn-cs"/>
                                      </a:rPr>
                                    </m:ctrlPr>
                                  </m:eqArrPr>
                                  <m:e>
                                    <m:m>
                                      <m:mPr>
                                        <m:mcs>
                                          <m:mc>
                                            <m:mcPr>
                                              <m:count m:val="1"/>
                                              <m:mcJc m:val="center"/>
                                            </m:mcPr>
                                          </m:mc>
                                        </m:mcs>
                                        <m:ctrlPr>
                                          <a:rPr lang="en-US" sz="2000" b="1" i="1" kern="1200">
                                            <a:solidFill>
                                              <a:schemeClr val="tx1"/>
                                            </a:solidFill>
                                            <a:effectLst/>
                                            <a:latin typeface="Cambria Math" panose="02040503050406030204" pitchFamily="18" charset="0"/>
                                            <a:ea typeface="+mn-ea"/>
                                            <a:cs typeface="+mn-cs"/>
                                          </a:rPr>
                                        </m:ctrlPr>
                                      </m:mPr>
                                      <m:mr>
                                        <m:e>
                                          <m:func>
                                            <m:funcPr>
                                              <m:ctrlPr>
                                                <a:rPr lang="en-US" sz="2000" b="1" i="1" kern="1200">
                                                  <a:solidFill>
                                                    <a:schemeClr val="tx1"/>
                                                  </a:solidFill>
                                                  <a:effectLst/>
                                                  <a:latin typeface="Cambria Math" panose="02040503050406030204" pitchFamily="18" charset="0"/>
                                                  <a:ea typeface="+mn-ea"/>
                                                  <a:cs typeface="+mn-cs"/>
                                                </a:rPr>
                                              </m:ctrlPr>
                                            </m:funcPr>
                                            <m:fName>
                                              <m:r>
                                                <m:rPr>
                                                  <m:sty m:val="p"/>
                                                </m:rPr>
                                                <a:rPr lang="en-US" sz="2000" b="1" kern="1200">
                                                  <a:solidFill>
                                                    <a:schemeClr val="tx1"/>
                                                  </a:solidFill>
                                                  <a:effectLst/>
                                                  <a:latin typeface="Cambria Math" panose="02040503050406030204" pitchFamily="18" charset="0"/>
                                                  <a:ea typeface="+mn-ea"/>
                                                  <a:cs typeface="+mn-cs"/>
                                                </a:rPr>
                                                <m:t>min</m:t>
                                              </m:r>
                                            </m:fName>
                                            <m:e>
                                              <m:nary>
                                                <m:naryPr>
                                                  <m:chr m:val="∑"/>
                                                  <m:supHide m:val="on"/>
                                                  <m:ctrlPr>
                                                    <a:rPr lang="en-US" sz="2000" b="1" i="1" kern="1200">
                                                      <a:solidFill>
                                                        <a:schemeClr val="tx1"/>
                                                      </a:solidFill>
                                                      <a:effectLst/>
                                                      <a:latin typeface="Cambria Math" panose="02040503050406030204" pitchFamily="18" charset="0"/>
                                                      <a:ea typeface="+mn-ea"/>
                                                      <a:cs typeface="+mn-cs"/>
                                                    </a:rPr>
                                                  </m:ctrlPr>
                                                </m:naryPr>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𝑁</m:t>
                                                  </m:r>
                                                </m:sub>
                                                <m:sup/>
                                                <m:e>
                                                  <m:nary>
                                                    <m:naryPr>
                                                      <m:chr m:val="∑"/>
                                                      <m:supHide m:val="on"/>
                                                      <m:ctrlPr>
                                                        <a:rPr lang="en-US" sz="2000" b="1" i="1" kern="1200">
                                                          <a:solidFill>
                                                            <a:schemeClr val="tx1"/>
                                                          </a:solidFill>
                                                          <a:effectLst/>
                                                          <a:latin typeface="Cambria Math" panose="02040503050406030204" pitchFamily="18" charset="0"/>
                                                          <a:ea typeface="+mn-ea"/>
                                                          <a:cs typeface="+mn-cs"/>
                                                        </a:rPr>
                                                      </m:ctrlPr>
                                                    </m:naryPr>
                                                    <m:sub>
                                                      <m:r>
                                                        <a:rPr lang="en-US" sz="2000" b="1" i="1" kern="1200">
                                                          <a:solidFill>
                                                            <a:schemeClr val="tx1"/>
                                                          </a:solidFill>
                                                          <a:effectLst/>
                                                          <a:latin typeface="Cambria Math" panose="02040503050406030204" pitchFamily="18" charset="0"/>
                                                          <a:ea typeface="+mn-ea"/>
                                                          <a:cs typeface="+mn-cs"/>
                                                        </a:rPr>
                                                        <m:t>𝑗</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r>
                                                            <a:rPr lang="en-US" sz="2000" b="1" i="1" kern="1200">
                                                              <a:solidFill>
                                                                <a:schemeClr val="tx1"/>
                                                              </a:solidFill>
                                                              <a:effectLst/>
                                                              <a:latin typeface="Cambria Math" panose="02040503050406030204" pitchFamily="18" charset="0"/>
                                                              <a:ea typeface="+mn-ea"/>
                                                              <a:cs typeface="+mn-cs"/>
                                                            </a:rPr>
                                                            <m:t> </m:t>
                                                          </m:r>
                                                        </m:sup>
                                                      </m:sSubSup>
                                                    </m:sub>
                                                    <m:sup/>
                                                    <m:e>
                                                      <m:sSub>
                                                        <m:sSubPr>
                                                          <m:ctrlPr>
                                                            <a:rPr lang="en-US" sz="2000" b="1" i="1" kern="1200">
                                                              <a:solidFill>
                                                                <a:schemeClr val="tx1"/>
                                                              </a:solidFill>
                                                              <a:effectLst/>
                                                              <a:latin typeface="Cambria Math" panose="02040503050406030204" pitchFamily="18" charset="0"/>
                                                              <a:ea typeface="+mn-ea"/>
                                                              <a:cs typeface="+mn-cs"/>
                                                            </a:rPr>
                                                          </m:ctrlPr>
                                                        </m:sSubPr>
                                                        <m:e>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𝑥</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r>
                                                            <a:rPr lang="en-US" sz="2000" b="1" i="1" kern="1200">
                                                              <a:solidFill>
                                                                <a:schemeClr val="tx1"/>
                                                              </a:solidFill>
                                                              <a:effectLst/>
                                                              <a:latin typeface="Cambria Math" panose="02040503050406030204" pitchFamily="18" charset="0"/>
                                                              <a:ea typeface="+mn-ea"/>
                                                              <a:cs typeface="+mn-cs"/>
                                                            </a:rPr>
                                                            <m:t>𝐸</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e>
                                                  </m:nary>
                                                </m:e>
                                              </m:nary>
                                            </m:e>
                                          </m:func>
                                        </m:e>
                                      </m:mr>
                                      <m:mr>
                                        <m:e>
                                          <m:m>
                                            <m:mPr>
                                              <m:mcs>
                                                <m:mc>
                                                  <m:mcPr>
                                                    <m:count m:val="2"/>
                                                    <m:mcJc m:val="center"/>
                                                  </m:mcPr>
                                                </m:mc>
                                              </m:mcs>
                                              <m:ctrlPr>
                                                <a:rPr lang="en-US" sz="2000" b="1" i="1" kern="1200">
                                                  <a:solidFill>
                                                    <a:schemeClr val="tx1"/>
                                                  </a:solidFill>
                                                  <a:effectLst/>
                                                  <a:latin typeface="Cambria Math" panose="02040503050406030204" pitchFamily="18" charset="0"/>
                                                  <a:ea typeface="+mn-ea"/>
                                                  <a:cs typeface="+mn-cs"/>
                                                </a:rPr>
                                              </m:ctrlPr>
                                            </m:mPr>
                                            <m:mr>
                                              <m:e>
                                                <m:r>
                                                  <a:rPr lang="en-US" sz="2000" b="1" i="1" kern="1200">
                                                    <a:solidFill>
                                                      <a:schemeClr val="tx1"/>
                                                    </a:solidFill>
                                                    <a:effectLst/>
                                                    <a:latin typeface="Cambria Math" panose="02040503050406030204" pitchFamily="18" charset="0"/>
                                                    <a:ea typeface="+mn-ea"/>
                                                    <a:cs typeface="+mn-cs"/>
                                                  </a:rPr>
                                                  <m:t>𝑠</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𝑡</m:t>
                                                </m:r>
                                                <m:r>
                                                  <a:rPr lang="en-US" sz="2000" b="1" i="1" kern="1200">
                                                    <a:solidFill>
                                                      <a:schemeClr val="tx1"/>
                                                    </a:solidFill>
                                                    <a:effectLst/>
                                                    <a:latin typeface="Cambria Math" panose="02040503050406030204" pitchFamily="18" charset="0"/>
                                                    <a:ea typeface="+mn-ea"/>
                                                    <a:cs typeface="+mn-cs"/>
                                                  </a:rPr>
                                                  <m:t>.</m:t>
                                                </m:r>
                                              </m:e>
                                              <m:e>
                                                <m:r>
                                                  <a:rPr lang="en-US" sz="2000" b="1" i="1" kern="1200">
                                                    <a:solidFill>
                                                      <a:schemeClr val="tx1"/>
                                                    </a:solidFill>
                                                    <a:effectLst/>
                                                    <a:latin typeface="Cambria Math" panose="02040503050406030204" pitchFamily="18" charset="0"/>
                                                    <a:ea typeface="+mn-ea"/>
                                                    <a:cs typeface="+mn-cs"/>
                                                  </a:rPr>
                                                  <m:t>𝐶</m:t>
                                                </m:r>
                                                <m:r>
                                                  <a:rPr lang="en-US" sz="2000" b="1" i="1" kern="1200">
                                                    <a:solidFill>
                                                      <a:schemeClr val="tx1"/>
                                                    </a:solidFill>
                                                    <a:effectLst/>
                                                    <a:latin typeface="Cambria Math" panose="02040503050406030204" pitchFamily="18" charset="0"/>
                                                    <a:ea typeface="+mn-ea"/>
                                                    <a:cs typeface="+mn-cs"/>
                                                  </a:rPr>
                                                  <m:t>1:</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 </m:t>
                                                    </m:r>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𝑖</m:t>
                                                    </m:r>
                                                  </m:sub>
                                                  <m:sup>
                                                    <m:r>
                                                      <a:rPr lang="en-US" sz="2000" b="1" i="1" kern="1200">
                                                        <a:solidFill>
                                                          <a:schemeClr val="tx1"/>
                                                        </a:solidFill>
                                                        <a:effectLst/>
                                                        <a:latin typeface="Cambria Math" panose="02040503050406030204" pitchFamily="18" charset="0"/>
                                                        <a:ea typeface="+mn-ea"/>
                                                        <a:cs typeface="+mn-cs"/>
                                                      </a:rPr>
                                                      <m:t>𝑚𝑎𝑥</m:t>
                                                    </m:r>
                                                  </m:sup>
                                                </m:sSubSup>
                                                <m:r>
                                                  <a:rPr lang="en-US" sz="2000" b="1" i="1" kern="1200">
                                                    <a:solidFill>
                                                      <a:schemeClr val="tx1"/>
                                                    </a:solidFill>
                                                    <a:effectLst/>
                                                    <a:latin typeface="Cambria Math" panose="02040503050406030204" pitchFamily="18" charset="0"/>
                                                    <a:ea typeface="+mn-ea"/>
                                                    <a:cs typeface="+mn-cs"/>
                                                  </a:rPr>
                                                  <m:t> , ∀</m:t>
                                                </m:r>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𝑁</m:t>
                                                </m:r>
                                              </m:e>
                                            </m:mr>
                                            <m:mr>
                                              <m:e>
                                                <m:r>
                                                  <a:rPr lang="en-US" sz="2000" b="1" i="1" kern="1200">
                                                    <a:solidFill>
                                                      <a:schemeClr val="tx1"/>
                                                    </a:solidFill>
                                                    <a:effectLst/>
                                                    <a:latin typeface="Cambria Math" panose="02040503050406030204" pitchFamily="18" charset="0"/>
                                                    <a:ea typeface="+mn-ea"/>
                                                    <a:cs typeface="+mn-cs"/>
                                                  </a:rPr>
                                                  <m:t> </m:t>
                                                </m:r>
                                              </m:e>
                                              <m:e>
                                                <m:r>
                                                  <a:rPr lang="en-US" sz="2000" b="1" i="1" kern="1200">
                                                    <a:solidFill>
                                                      <a:schemeClr val="tx1"/>
                                                    </a:solidFill>
                                                    <a:effectLst/>
                                                    <a:latin typeface="Cambria Math" panose="02040503050406030204" pitchFamily="18" charset="0"/>
                                                    <a:ea typeface="+mn-ea"/>
                                                    <a:cs typeface="+mn-cs"/>
                                                  </a:rPr>
                                                  <m:t>𝐶</m:t>
                                                </m:r>
                                                <m:r>
                                                  <a:rPr lang="en-US" sz="2000" b="1" i="1" kern="1200">
                                                    <a:solidFill>
                                                      <a:schemeClr val="tx1"/>
                                                    </a:solidFill>
                                                    <a:effectLst/>
                                                    <a:latin typeface="Cambria Math" panose="02040503050406030204" pitchFamily="18" charset="0"/>
                                                    <a:ea typeface="+mn-ea"/>
                                                    <a:cs typeface="+mn-cs"/>
                                                  </a:rPr>
                                                  <m:t>2: </m:t>
                                                </m:r>
                                                <m:nary>
                                                  <m:naryPr>
                                                    <m:chr m:val="∑"/>
                                                    <m:supHide m:val="on"/>
                                                    <m:ctrlPr>
                                                      <a:rPr lang="en-US" sz="2000" b="1" i="1" kern="1200">
                                                        <a:solidFill>
                                                          <a:schemeClr val="tx1"/>
                                                        </a:solidFill>
                                                        <a:effectLst/>
                                                        <a:latin typeface="Cambria Math" panose="02040503050406030204" pitchFamily="18" charset="0"/>
                                                        <a:ea typeface="+mn-ea"/>
                                                        <a:cs typeface="+mn-cs"/>
                                                      </a:rPr>
                                                    </m:ctrlPr>
                                                  </m:naryPr>
                                                  <m:sub>
                                                    <m:r>
                                                      <a:rPr lang="en-US" sz="2000" b="1" i="1" kern="1200">
                                                        <a:solidFill>
                                                          <a:schemeClr val="tx1"/>
                                                        </a:solidFill>
                                                        <a:effectLst/>
                                                        <a:latin typeface="Cambria Math" panose="02040503050406030204" pitchFamily="18" charset="0"/>
                                                        <a:ea typeface="+mn-ea"/>
                                                        <a:cs typeface="+mn-cs"/>
                                                      </a:rPr>
                                                      <m:t>𝑗</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Sub>
                                                  </m:sub>
                                                  <m:sup/>
                                                  <m:e>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𝑥</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e>
                                                </m:nary>
                                                <m:r>
                                                  <a:rPr lang="en-US" sz="2000" b="1" i="1" kern="1200">
                                                    <a:solidFill>
                                                      <a:schemeClr val="tx1"/>
                                                    </a:solidFill>
                                                    <a:effectLst/>
                                                    <a:latin typeface="Cambria Math" panose="02040503050406030204" pitchFamily="18" charset="0"/>
                                                    <a:ea typeface="+mn-ea"/>
                                                    <a:cs typeface="+mn-cs"/>
                                                  </a:rPr>
                                                  <m:t>=1,∀</m:t>
                                                </m:r>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𝑁</m:t>
                                                </m:r>
                                              </m:e>
                                            </m:mr>
                                            <m:mr>
                                              <m:e>
                                                <m:r>
                                                  <a:rPr lang="en-US" sz="2000" b="1" i="1" kern="1200">
                                                    <a:solidFill>
                                                      <a:schemeClr val="tx1"/>
                                                    </a:solidFill>
                                                    <a:effectLst/>
                                                    <a:latin typeface="Cambria Math" panose="02040503050406030204" pitchFamily="18" charset="0"/>
                                                    <a:ea typeface="+mn-ea"/>
                                                    <a:cs typeface="+mn-cs"/>
                                                  </a:rPr>
                                                  <m:t> </m:t>
                                                </m:r>
                                              </m:e>
                                              <m:e>
                                                <m:r>
                                                  <a:rPr lang="en-US" sz="2000" b="1" i="1" kern="1200">
                                                    <a:solidFill>
                                                      <a:schemeClr val="tx1"/>
                                                    </a:solidFill>
                                                    <a:effectLst/>
                                                    <a:latin typeface="Cambria Math" panose="02040503050406030204" pitchFamily="18" charset="0"/>
                                                    <a:ea typeface="+mn-ea"/>
                                                    <a:cs typeface="+mn-cs"/>
                                                  </a:rPr>
                                                  <m:t>𝐶</m:t>
                                                </m:r>
                                                <m:r>
                                                  <a:rPr lang="en-US" sz="2000" b="1" i="1" kern="1200">
                                                    <a:solidFill>
                                                      <a:schemeClr val="tx1"/>
                                                    </a:solidFill>
                                                    <a:effectLst/>
                                                    <a:latin typeface="Cambria Math" panose="02040503050406030204" pitchFamily="18" charset="0"/>
                                                    <a:ea typeface="+mn-ea"/>
                                                    <a:cs typeface="+mn-cs"/>
                                                  </a:rPr>
                                                  <m:t>3: </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𝑥</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r>
                                                  <a:rPr lang="en-US" sz="2000" b="1" i="1" kern="1200">
                                                    <a:solidFill>
                                                      <a:schemeClr val="tx1"/>
                                                    </a:solidFill>
                                                    <a:effectLst/>
                                                    <a:latin typeface="Cambria Math" panose="02040503050406030204" pitchFamily="18" charset="0"/>
                                                    <a:ea typeface="+mn-ea"/>
                                                    <a:cs typeface="+mn-cs"/>
                                                  </a:rPr>
                                                  <m:t>∈{0,1} </m:t>
                                                </m:r>
                                              </m:e>
                                            </m:mr>
                                          </m:m>
                                        </m:e>
                                      </m:mr>
                                      <m:mr>
                                        <m:e>
                                          <m:r>
                                            <a:rPr lang="en-US" sz="2000" b="1" i="1" kern="1200">
                                              <a:solidFill>
                                                <a:schemeClr val="tx1"/>
                                              </a:solidFill>
                                              <a:effectLst/>
                                              <a:latin typeface="Cambria Math" panose="02040503050406030204" pitchFamily="18" charset="0"/>
                                              <a:ea typeface="+mn-ea"/>
                                              <a:cs typeface="+mn-cs"/>
                                            </a:rPr>
                                            <m:t> </m:t>
                                          </m:r>
                                        </m:e>
                                      </m:mr>
                                    </m:m>
                                  </m:e>
                                </m:eqArr>
                              </m:oMath>
                            </m:oMathPara>
                          </a14:m>
                          <a:endParaRPr lang="en-US" sz="2000" b="1" kern="1200" dirty="0">
                            <a:solidFill>
                              <a:schemeClr val="tx1"/>
                            </a:solidFill>
                            <a:effectLst/>
                            <a:latin typeface="+mn-lt"/>
                            <a:ea typeface="+mn-ea"/>
                            <a:cs typeface="+mn-cs"/>
                          </a:endParaRPr>
                        </a:p>
                        <a:p>
                          <a:endParaRPr lang="en-US" sz="2000" dirty="0"/>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eqArr>
                                  <m:eqArrPr>
                                    <m:ctrlPr>
                                      <a:rPr lang="en-US" sz="2000" b="1" i="1" kern="1200" smtClean="0">
                                        <a:solidFill>
                                          <a:schemeClr val="tx1"/>
                                        </a:solidFill>
                                        <a:effectLst/>
                                        <a:latin typeface="Cambria Math" panose="02040503050406030204" pitchFamily="18" charset="0"/>
                                        <a:ea typeface="+mn-ea"/>
                                        <a:cs typeface="+mn-cs"/>
                                      </a:rPr>
                                    </m:ctrlPr>
                                  </m:eqArrPr>
                                  <m:e>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𝐸</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𝑒</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e>
                                          <m:sub>
                                            <m:r>
                                              <a:rPr lang="en-US" sz="2000" b="1" i="1" kern="1200">
                                                <a:solidFill>
                                                  <a:schemeClr val="tx1"/>
                                                </a:solidFill>
                                                <a:effectLst/>
                                                <a:latin typeface="Cambria Math" panose="02040503050406030204" pitchFamily="18" charset="0"/>
                                                <a:ea typeface="+mn-ea"/>
                                                <a:cs typeface="+mn-cs"/>
                                              </a:rPr>
                                              <m:t>1</m:t>
                                            </m:r>
                                          </m:sub>
                                        </m:sSub>
                                      </m:sub>
                                      <m:sup>
                                        <m:r>
                                          <a:rPr lang="en-US" sz="2000" b="1" i="1" kern="1200">
                                            <a:solidFill>
                                              <a:schemeClr val="tx1"/>
                                            </a:solidFill>
                                            <a:effectLst/>
                                            <a:latin typeface="Cambria Math" panose="02040503050406030204" pitchFamily="18" charset="0"/>
                                            <a:ea typeface="+mn-ea"/>
                                            <a:cs typeface="+mn-cs"/>
                                          </a:rPr>
                                          <m:t>𝑢</m:t>
                                        </m:r>
                                      </m:sup>
                                    </m:sSubSup>
                                    <m:r>
                                      <a:rPr lang="en-US" sz="2000" b="1" i="1" kern="1200">
                                        <a:solidFill>
                                          <a:schemeClr val="tx1"/>
                                        </a:solidFill>
                                        <a:effectLst/>
                                        <a:latin typeface="Cambria Math" panose="02040503050406030204" pitchFamily="18" charset="0"/>
                                        <a:ea typeface="+mn-ea"/>
                                        <a:cs typeface="+mn-cs"/>
                                      </a:rPr>
                                      <m:t>+</m:t>
                                    </m:r>
                                    <m:nary>
                                      <m:naryPr>
                                        <m:chr m:val="∑"/>
                                        <m:ctrlPr>
                                          <a:rPr lang="en-US" sz="2000" b="1" i="1" kern="1200">
                                            <a:solidFill>
                                              <a:schemeClr val="tx1"/>
                                            </a:solidFill>
                                            <a:effectLst/>
                                            <a:latin typeface="Cambria Math" panose="02040503050406030204" pitchFamily="18" charset="0"/>
                                            <a:ea typeface="+mn-ea"/>
                                            <a:cs typeface="+mn-cs"/>
                                          </a:rPr>
                                        </m:ctrlPr>
                                      </m:naryPr>
                                      <m:sub>
                                        <m:r>
                                          <a:rPr lang="en-US" sz="2000" b="1" i="1" kern="1200">
                                            <a:solidFill>
                                              <a:schemeClr val="tx1"/>
                                            </a:solidFill>
                                            <a:effectLst/>
                                            <a:latin typeface="Cambria Math" panose="02040503050406030204" pitchFamily="18" charset="0"/>
                                            <a:ea typeface="+mn-ea"/>
                                            <a:cs typeface="+mn-cs"/>
                                          </a:rPr>
                                          <m:t>𝑡</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1</m:t>
                                            </m:r>
                                          </m:sub>
                                        </m:sSub>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2</m:t>
                                            </m:r>
                                          </m:sub>
                                        </m:sSub>
                                        <m:r>
                                          <a:rPr lang="en-US" sz="2000" b="1" i="1" kern="1200">
                                            <a:solidFill>
                                              <a:schemeClr val="tx1"/>
                                            </a:solidFill>
                                            <a:effectLst/>
                                            <a:latin typeface="Cambria Math" panose="02040503050406030204" pitchFamily="18" charset="0"/>
                                            <a:ea typeface="+mn-ea"/>
                                            <a:cs typeface="+mn-cs"/>
                                          </a:rPr>
                                          <m:t> </m:t>
                                        </m:r>
                                      </m:sup>
                                      <m:e>
                                        <m:r>
                                          <a:rPr lang="en-US" sz="2000" b="1" i="1" kern="1200">
                                            <a:solidFill>
                                              <a:schemeClr val="tx1"/>
                                            </a:solidFill>
                                            <a:effectLst/>
                                            <a:latin typeface="Cambria Math" panose="02040503050406030204" pitchFamily="18" charset="0"/>
                                            <a:ea typeface="+mn-ea"/>
                                            <a:cs typeface="+mn-cs"/>
                                          </a:rPr>
                                          <m:t> </m:t>
                                        </m:r>
                                      </m:e>
                                    </m:nary>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𝑒</m:t>
                                        </m:r>
                                      </m:e>
                                      <m:sub>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 </m:t>
                                                    </m:r>
                                                  </m:sub>
                                                </m:sSub>
                                              </m:sup>
                                            </m:sSubSup>
                                          </m:e>
                                          <m:sub>
                                            <m:r>
                                              <a:rPr lang="en-US" sz="2000" b="1" i="1" kern="1200">
                                                <a:solidFill>
                                                  <a:schemeClr val="tx1"/>
                                                </a:solidFill>
                                                <a:effectLst/>
                                                <a:latin typeface="Cambria Math" panose="02040503050406030204" pitchFamily="18" charset="0"/>
                                                <a:ea typeface="+mn-ea"/>
                                                <a:cs typeface="+mn-cs"/>
                                              </a:rPr>
                                              <m:t> </m:t>
                                            </m:r>
                                          </m:sub>
                                        </m:sSub>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r>
                                                  <a:rPr lang="en-US" sz="2000" b="1" i="1" kern="1200">
                                                    <a:solidFill>
                                                      <a:schemeClr val="tx1"/>
                                                    </a:solidFill>
                                                    <a:effectLst/>
                                                    <a:latin typeface="Cambria Math" panose="02040503050406030204" pitchFamily="18" charset="0"/>
                                                    <a:ea typeface="+mn-ea"/>
                                                    <a:cs typeface="+mn-cs"/>
                                                  </a:rPr>
                                                  <m:t>+1</m:t>
                                                </m:r>
                                              </m:e>
                                              <m:sub>
                                                <m:r>
                                                  <a:rPr lang="en-US" sz="2000" b="1" i="1" kern="1200">
                                                    <a:solidFill>
                                                      <a:schemeClr val="tx1"/>
                                                    </a:solidFill>
                                                    <a:effectLst/>
                                                    <a:latin typeface="Cambria Math" panose="02040503050406030204" pitchFamily="18" charset="0"/>
                                                    <a:ea typeface="+mn-ea"/>
                                                    <a:cs typeface="+mn-cs"/>
                                                  </a:rPr>
                                                  <m:t> </m:t>
                                                </m:r>
                                              </m:sub>
                                            </m:sSub>
                                          </m:sup>
                                        </m:sSubSup>
                                      </m:sub>
                                      <m:sup>
                                        <m:r>
                                          <a:rPr lang="en-US" sz="2000" b="1" i="1" kern="1200">
                                            <a:solidFill>
                                              <a:schemeClr val="tx1"/>
                                            </a:solidFill>
                                            <a:effectLst/>
                                            <a:latin typeface="Cambria Math" panose="02040503050406030204" pitchFamily="18" charset="0"/>
                                            <a:ea typeface="+mn-ea"/>
                                            <a:cs typeface="+mn-cs"/>
                                          </a:rPr>
                                          <m:t>𝑡𝑟</m:t>
                                        </m:r>
                                      </m:sup>
                                    </m:sSubSup>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𝑒</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e>
                                          <m:sub>
                                            <m:r>
                                              <a:rPr lang="en-US" sz="2000" b="1" i="1" kern="1200">
                                                <a:solidFill>
                                                  <a:schemeClr val="tx1"/>
                                                </a:solidFill>
                                                <a:effectLst/>
                                                <a:latin typeface="Cambria Math" panose="02040503050406030204" pitchFamily="18" charset="0"/>
                                                <a:ea typeface="+mn-ea"/>
                                                <a:cs typeface="+mn-cs"/>
                                              </a:rPr>
                                              <m:t> </m:t>
                                            </m:r>
                                          </m:sub>
                                        </m:sSub>
                                      </m:sub>
                                      <m:sup>
                                        <m:r>
                                          <a:rPr lang="en-US" sz="2000" b="1" i="1" kern="1200">
                                            <a:solidFill>
                                              <a:schemeClr val="tx1"/>
                                            </a:solidFill>
                                            <a:effectLst/>
                                            <a:latin typeface="Cambria Math" panose="02040503050406030204" pitchFamily="18" charset="0"/>
                                            <a:ea typeface="+mn-ea"/>
                                            <a:cs typeface="+mn-cs"/>
                                          </a:rPr>
                                          <m:t>𝑐</m:t>
                                        </m:r>
                                      </m:sup>
                                    </m:sSubSup>
                                  </m:e>
                                </m:eqArr>
                              </m:oMath>
                            </m:oMathPara>
                          </a14:m>
                          <a:endParaRPr lang="en-US" sz="2000" b="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eqArr>
                                  <m:eqArrPr>
                                    <m:ctrlPr>
                                      <a:rPr lang="en-US" sz="2000" b="1" i="1" kern="1200">
                                        <a:solidFill>
                                          <a:schemeClr val="tx1"/>
                                        </a:solidFill>
                                        <a:effectLst/>
                                        <a:latin typeface="Cambria Math" panose="02040503050406030204" pitchFamily="18" charset="0"/>
                                        <a:ea typeface="+mn-ea"/>
                                        <a:cs typeface="+mn-cs"/>
                                      </a:rPr>
                                    </m:ctrlPr>
                                  </m:eqArrPr>
                                  <m:e>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ub>
                                    </m:sSub>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e>
                                          <m:sub>
                                            <m:r>
                                              <a:rPr lang="en-US" sz="2000" b="1" i="1" kern="1200">
                                                <a:solidFill>
                                                  <a:schemeClr val="tx1"/>
                                                </a:solidFill>
                                                <a:effectLst/>
                                                <a:latin typeface="Cambria Math" panose="02040503050406030204" pitchFamily="18" charset="0"/>
                                                <a:ea typeface="+mn-ea"/>
                                                <a:cs typeface="+mn-cs"/>
                                              </a:rPr>
                                              <m:t>1</m:t>
                                            </m:r>
                                          </m:sub>
                                        </m:sSub>
                                      </m:sub>
                                      <m:sup>
                                        <m:r>
                                          <a:rPr lang="en-US" sz="2000" b="1" i="1" kern="1200">
                                            <a:solidFill>
                                              <a:schemeClr val="tx1"/>
                                            </a:solidFill>
                                            <a:effectLst/>
                                            <a:latin typeface="Cambria Math" panose="02040503050406030204" pitchFamily="18" charset="0"/>
                                            <a:ea typeface="+mn-ea"/>
                                            <a:cs typeface="+mn-cs"/>
                                          </a:rPr>
                                          <m:t>𝑢</m:t>
                                        </m:r>
                                      </m:sup>
                                    </m:sSubSup>
                                    <m:r>
                                      <a:rPr lang="en-US" sz="2000" b="1" i="1" kern="1200">
                                        <a:solidFill>
                                          <a:schemeClr val="tx1"/>
                                        </a:solidFill>
                                        <a:effectLst/>
                                        <a:latin typeface="Cambria Math" panose="02040503050406030204" pitchFamily="18" charset="0"/>
                                        <a:ea typeface="+mn-ea"/>
                                        <a:cs typeface="+mn-cs"/>
                                      </a:rPr>
                                      <m:t>+</m:t>
                                    </m:r>
                                    <m:nary>
                                      <m:naryPr>
                                        <m:chr m:val="∑"/>
                                        <m:ctrlPr>
                                          <a:rPr lang="en-US" sz="2000" b="1" i="1" kern="1200">
                                            <a:solidFill>
                                              <a:schemeClr val="tx1"/>
                                            </a:solidFill>
                                            <a:effectLst/>
                                            <a:latin typeface="Cambria Math" panose="02040503050406030204" pitchFamily="18" charset="0"/>
                                            <a:ea typeface="+mn-ea"/>
                                            <a:cs typeface="+mn-cs"/>
                                          </a:rPr>
                                        </m:ctrlPr>
                                      </m:naryPr>
                                      <m:sub>
                                        <m:r>
                                          <a:rPr lang="en-US" sz="2000" b="1" i="1" kern="1200">
                                            <a:solidFill>
                                              <a:schemeClr val="tx1"/>
                                            </a:solidFill>
                                            <a:effectLst/>
                                            <a:latin typeface="Cambria Math" panose="02040503050406030204" pitchFamily="18" charset="0"/>
                                            <a:ea typeface="+mn-ea"/>
                                            <a:cs typeface="+mn-cs"/>
                                          </a:rPr>
                                          <m:t>𝑡</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1</m:t>
                                            </m:r>
                                          </m:sub>
                                        </m:sSub>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2</m:t>
                                            </m:r>
                                          </m:sub>
                                        </m:sSub>
                                        <m:r>
                                          <a:rPr lang="en-US" sz="2000" b="1" i="1" kern="1200">
                                            <a:solidFill>
                                              <a:schemeClr val="tx1"/>
                                            </a:solidFill>
                                            <a:effectLst/>
                                            <a:latin typeface="Cambria Math" panose="02040503050406030204" pitchFamily="18" charset="0"/>
                                            <a:ea typeface="+mn-ea"/>
                                            <a:cs typeface="+mn-cs"/>
                                          </a:rPr>
                                          <m:t> </m:t>
                                        </m:r>
                                      </m:sup>
                                      <m:e>
                                        <m:r>
                                          <a:rPr lang="en-US" sz="2000" b="1" i="1" kern="1200">
                                            <a:solidFill>
                                              <a:schemeClr val="tx1"/>
                                            </a:solidFill>
                                            <a:effectLst/>
                                            <a:latin typeface="Cambria Math" panose="02040503050406030204" pitchFamily="18" charset="0"/>
                                            <a:ea typeface="+mn-ea"/>
                                            <a:cs typeface="+mn-cs"/>
                                          </a:rPr>
                                          <m:t> </m:t>
                                        </m:r>
                                      </m:e>
                                    </m:nary>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𝑡</m:t>
                                        </m:r>
                                      </m:e>
                                      <m:sub>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 </m:t>
                                                    </m:r>
                                                  </m:sub>
                                                </m:sSub>
                                              </m:sup>
                                            </m:sSubSup>
                                          </m:e>
                                          <m:sub>
                                            <m:r>
                                              <a:rPr lang="en-US" sz="2000" b="1" i="1" kern="1200">
                                                <a:solidFill>
                                                  <a:schemeClr val="tx1"/>
                                                </a:solidFill>
                                                <a:effectLst/>
                                                <a:latin typeface="Cambria Math" panose="02040503050406030204" pitchFamily="18" charset="0"/>
                                                <a:ea typeface="+mn-ea"/>
                                                <a:cs typeface="+mn-cs"/>
                                              </a:rPr>
                                              <m:t> </m:t>
                                            </m:r>
                                          </m:sub>
                                        </m:sSub>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𝑗</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m:t>
                                            </m:r>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r>
                                                  <a:rPr lang="en-US" sz="2000" b="1" i="1" kern="1200">
                                                    <a:solidFill>
                                                      <a:schemeClr val="tx1"/>
                                                    </a:solidFill>
                                                    <a:effectLst/>
                                                    <a:latin typeface="Cambria Math" panose="02040503050406030204" pitchFamily="18" charset="0"/>
                                                    <a:ea typeface="+mn-ea"/>
                                                    <a:cs typeface="+mn-cs"/>
                                                  </a:rPr>
                                                  <m:t>+1</m:t>
                                                </m:r>
                                              </m:e>
                                              <m:sub>
                                                <m:r>
                                                  <a:rPr lang="en-US" sz="2000" b="1" i="1" kern="1200">
                                                    <a:solidFill>
                                                      <a:schemeClr val="tx1"/>
                                                    </a:solidFill>
                                                    <a:effectLst/>
                                                    <a:latin typeface="Cambria Math" panose="02040503050406030204" pitchFamily="18" charset="0"/>
                                                    <a:ea typeface="+mn-ea"/>
                                                    <a:cs typeface="+mn-cs"/>
                                                  </a:rPr>
                                                  <m:t> </m:t>
                                                </m:r>
                                              </m:sub>
                                            </m:sSub>
                                          </m:sup>
                                        </m:sSubSup>
                                      </m:sub>
                                      <m:sup>
                                        <m:r>
                                          <a:rPr lang="en-US" sz="2000" b="1" i="1" kern="1200">
                                            <a:solidFill>
                                              <a:schemeClr val="tx1"/>
                                            </a:solidFill>
                                            <a:effectLst/>
                                            <a:latin typeface="Cambria Math" panose="02040503050406030204" pitchFamily="18" charset="0"/>
                                            <a:ea typeface="+mn-ea"/>
                                            <a:cs typeface="+mn-cs"/>
                                          </a:rPr>
                                          <m:t>𝑡𝑟</m:t>
                                        </m:r>
                                      </m:sup>
                                    </m:sSubSup>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𝑖</m:t>
                                        </m:r>
                                        <m:r>
                                          <a:rPr lang="en-US" sz="2000" b="1" i="1" kern="1200">
                                            <a:solidFill>
                                              <a:schemeClr val="tx1"/>
                                            </a:solidFill>
                                            <a:effectLst/>
                                            <a:latin typeface="Cambria Math" panose="02040503050406030204" pitchFamily="18" charset="0"/>
                                            <a:ea typeface="+mn-ea"/>
                                            <a:cs typeface="+mn-cs"/>
                                          </a:rPr>
                                          <m: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e>
                                          <m:sub>
                                            <m:r>
                                              <a:rPr lang="en-US" sz="2000" b="1" i="1" kern="1200">
                                                <a:solidFill>
                                                  <a:schemeClr val="tx1"/>
                                                </a:solidFill>
                                                <a:effectLst/>
                                                <a:latin typeface="Cambria Math" panose="02040503050406030204" pitchFamily="18" charset="0"/>
                                                <a:ea typeface="+mn-ea"/>
                                                <a:cs typeface="+mn-cs"/>
                                              </a:rPr>
                                              <m:t> </m:t>
                                            </m:r>
                                          </m:sub>
                                        </m:sSub>
                                      </m:sub>
                                      <m:sup>
                                        <m:r>
                                          <a:rPr lang="en-US" sz="2000" b="1" i="1" kern="1200">
                                            <a:solidFill>
                                              <a:schemeClr val="tx1"/>
                                            </a:solidFill>
                                            <a:effectLst/>
                                            <a:latin typeface="Cambria Math" panose="02040503050406030204" pitchFamily="18" charset="0"/>
                                            <a:ea typeface="+mn-ea"/>
                                            <a:cs typeface="+mn-cs"/>
                                          </a:rPr>
                                          <m:t>𝑐</m:t>
                                        </m:r>
                                      </m:sup>
                                    </m:sSubSup>
                                  </m:e>
                                </m:eqArr>
                              </m:oMath>
                            </m:oMathPara>
                          </a14:m>
                          <a:endParaRPr lang="en-US" sz="2000" b="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000" b="1" i="1" kern="1200">
                                        <a:solidFill>
                                          <a:schemeClr val="tx1"/>
                                        </a:solidFill>
                                        <a:effectLst/>
                                        <a:latin typeface="Cambria Math" panose="02040503050406030204" pitchFamily="18" charset="0"/>
                                        <a:ea typeface="+mn-ea"/>
                                        <a:cs typeface="+mn-cs"/>
                                      </a:rPr>
                                    </m:ctrlPr>
                                  </m:mPr>
                                  <m:mr>
                                    <m:e>
                                      <m:r>
                                        <m:rPr>
                                          <m:brk m:alnAt="7"/>
                                        </m:rPr>
                                        <a:rPr lang="en-US" sz="2000" b="1" i="1" kern="1200" smtClean="0">
                                          <a:solidFill>
                                            <a:schemeClr val="tx1"/>
                                          </a:solidFill>
                                          <a:effectLst/>
                                          <a:latin typeface="Cambria Math" panose="02040503050406030204" pitchFamily="18" charset="0"/>
                                          <a:ea typeface="+mn-ea"/>
                                          <a:cs typeface="+mn-cs"/>
                                        </a:rPr>
                                        <m:t> </m:t>
                                      </m:r>
                                    </m:e>
                                    <m:e>
                                      <m:m>
                                        <m:mPr>
                                          <m:mcs>
                                            <m:mc>
                                              <m:mcPr>
                                                <m:count m:val="2"/>
                                                <m:mcJc m:val="center"/>
                                              </m:mcPr>
                                            </m:mc>
                                          </m:mcs>
                                          <m:ctrlPr>
                                            <a:rPr lang="en-US" sz="2000" b="1" i="1" kern="1200">
                                              <a:solidFill>
                                                <a:schemeClr val="tx1"/>
                                              </a:solidFill>
                                              <a:effectLst/>
                                              <a:latin typeface="Cambria Math" panose="02040503050406030204" pitchFamily="18" charset="0"/>
                                              <a:ea typeface="+mn-ea"/>
                                              <a:cs typeface="+mn-cs"/>
                                            </a:rPr>
                                          </m:ctrlPr>
                                        </m:mPr>
                                        <m:mr>
                                          <m:e>
                                            <m:r>
                                              <a:rPr lang="en-US" sz="2000" b="1" i="1" kern="1200">
                                                <a:solidFill>
                                                  <a:schemeClr val="tx1"/>
                                                </a:solidFill>
                                                <a:effectLst/>
                                                <a:latin typeface="Cambria Math" panose="02040503050406030204" pitchFamily="18" charset="0"/>
                                                <a:ea typeface="+mn-ea"/>
                                                <a:cs typeface="+mn-cs"/>
                                              </a:rPr>
                                              <m:t>𝑤h𝑒𝑟𝑒</m:t>
                                            </m:r>
                                          </m:e>
                                          <m:e>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e>
                                              <m:sub>
                                                <m:r>
                                                  <a:rPr lang="en-US" sz="2000" b="1" i="1" kern="1200">
                                                    <a:solidFill>
                                                      <a:schemeClr val="tx1"/>
                                                    </a:solidFill>
                                                    <a:effectLst/>
                                                    <a:latin typeface="Cambria Math" panose="02040503050406030204" pitchFamily="18" charset="0"/>
                                                    <a:ea typeface="+mn-ea"/>
                                                    <a:cs typeface="+mn-cs"/>
                                                  </a:rPr>
                                                  <m:t>1</m:t>
                                                </m:r>
                                              </m:sub>
                                            </m:sSub>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r>
                                                  <a:rPr lang="en-US" sz="2000" b="1" i="1" kern="1200">
                                                    <a:solidFill>
                                                      <a:schemeClr val="tx1"/>
                                                    </a:solidFill>
                                                    <a:effectLst/>
                                                    <a:latin typeface="Cambria Math" panose="02040503050406030204" pitchFamily="18" charset="0"/>
                                                    <a:ea typeface="+mn-ea"/>
                                                    <a:cs typeface="+mn-cs"/>
                                                  </a:rPr>
                                                  <m:t>0</m:t>
                                                </m:r>
                                              </m:sup>
                                            </m:sSubSup>
                                          </m:e>
                                        </m:mr>
                                        <m:mr>
                                          <m:e>
                                            <m:r>
                                              <a:rPr lang="en-US" sz="2000" b="1" i="1" kern="1200">
                                                <a:solidFill>
                                                  <a:schemeClr val="tx1"/>
                                                </a:solidFill>
                                                <a:effectLst/>
                                                <a:latin typeface="Cambria Math" panose="02040503050406030204" pitchFamily="18" charset="0"/>
                                                <a:ea typeface="+mn-ea"/>
                                                <a:cs typeface="+mn-cs"/>
                                              </a:rPr>
                                              <m:t> </m:t>
                                            </m:r>
                                          </m:e>
                                          <m:e>
                                            <m:r>
                                              <a:rPr lang="en-US" sz="2000" b="1" i="1" kern="1200">
                                                <a:solidFill>
                                                  <a:schemeClr val="tx1"/>
                                                </a:solidFill>
                                                <a:effectLst/>
                                                <a:latin typeface="Cambria Math" panose="02040503050406030204" pitchFamily="18" charset="0"/>
                                                <a:ea typeface="+mn-ea"/>
                                                <a:cs typeface="+mn-cs"/>
                                              </a:rPr>
                                              <m:t>0≤</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1</m:t>
                                                </m:r>
                                              </m:sub>
                                            </m:sSub>
                                            <m:r>
                                              <a:rPr lang="en-US" sz="2000" b="1" i="1" kern="1200">
                                                <a:solidFill>
                                                  <a:schemeClr val="tx1"/>
                                                </a:solidFill>
                                                <a:effectLst/>
                                                <a:latin typeface="Cambria Math" panose="02040503050406030204" pitchFamily="18" charset="0"/>
                                                <a:ea typeface="+mn-ea"/>
                                                <a:cs typeface="+mn-cs"/>
                                              </a:rPr>
                                              <m:t>&lt;</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2</m:t>
                                                </m:r>
                                              </m:sub>
                                            </m:sSub>
                                            <m:r>
                                              <a:rPr lang="en-US" sz="2000" b="1" i="1" kern="1200">
                                                <a:solidFill>
                                                  <a:schemeClr val="tx1"/>
                                                </a:solidFill>
                                                <a:effectLst/>
                                                <a:latin typeface="Cambria Math" panose="02040503050406030204" pitchFamily="18" charset="0"/>
                                                <a:ea typeface="+mn-ea"/>
                                                <a:cs typeface="+mn-cs"/>
                                              </a:rPr>
                                              <m:t>&lt;</m:t>
                                            </m:r>
                                            <m:r>
                                              <a:rPr lang="en-US" sz="2000" b="1" i="1" kern="1200">
                                                <a:solidFill>
                                                  <a:schemeClr val="tx1"/>
                                                </a:solidFill>
                                                <a:effectLst/>
                                                <a:latin typeface="Cambria Math" panose="02040503050406030204" pitchFamily="18" charset="0"/>
                                                <a:ea typeface="+mn-ea"/>
                                                <a:cs typeface="+mn-cs"/>
                                              </a:rPr>
                                              <m:t>𝑚</m:t>
                                            </m:r>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𝑖</m:t>
                                                </m:r>
                                              </m:sub>
                                            </m:sSub>
                                          </m:e>
                                        </m:mr>
                                        <m:mr>
                                          <m:e>
                                            <m:r>
                                              <a:rPr lang="en-US" sz="2000" b="1" i="1" kern="1200">
                                                <a:solidFill>
                                                  <a:schemeClr val="tx1"/>
                                                </a:solidFill>
                                                <a:effectLst/>
                                                <a:latin typeface="Cambria Math" panose="02040503050406030204" pitchFamily="18" charset="0"/>
                                                <a:ea typeface="+mn-ea"/>
                                                <a:cs typeface="+mn-cs"/>
                                              </a:rPr>
                                              <m:t> </m:t>
                                            </m:r>
                                          </m:e>
                                          <m:e>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𝑗</m:t>
                                                </m:r>
                                              </m:e>
                                              <m:sub>
                                                <m:r>
                                                  <a:rPr lang="en-US" sz="2000" b="1" i="1" kern="1200">
                                                    <a:solidFill>
                                                      <a:schemeClr val="tx1"/>
                                                    </a:solidFill>
                                                    <a:effectLst/>
                                                    <a:latin typeface="Cambria Math" panose="02040503050406030204" pitchFamily="18" charset="0"/>
                                                    <a:ea typeface="+mn-ea"/>
                                                    <a:cs typeface="+mn-cs"/>
                                                  </a:rPr>
                                                  <m:t> </m:t>
                                                </m:r>
                                              </m:sub>
                                            </m:sSub>
                                            <m:r>
                                              <a:rPr lang="en-US" sz="2000" b="1" i="1" kern="1200">
                                                <a:solidFill>
                                                  <a:schemeClr val="tx1"/>
                                                </a:solidFill>
                                                <a:effectLst/>
                                                <a:latin typeface="Cambria Math" panose="02040503050406030204" pitchFamily="18" charset="0"/>
                                                <a:ea typeface="+mn-ea"/>
                                                <a:cs typeface="+mn-cs"/>
                                              </a:rPr>
                                              <m:t>∈</m:t>
                                            </m:r>
                                            <m:sSubSup>
                                              <m:sSubSupPr>
                                                <m:ctrlPr>
                                                  <a:rPr lang="en-US" sz="2000" b="1" i="1" kern="1200">
                                                    <a:solidFill>
                                                      <a:schemeClr val="tx1"/>
                                                    </a:solidFill>
                                                    <a:effectLst/>
                                                    <a:latin typeface="Cambria Math" panose="02040503050406030204" pitchFamily="18" charset="0"/>
                                                    <a:ea typeface="+mn-ea"/>
                                                    <a:cs typeface="+mn-cs"/>
                                                  </a:rPr>
                                                </m:ctrlPr>
                                              </m:sSubSupPr>
                                              <m:e>
                                                <m:r>
                                                  <a:rPr lang="en-US" sz="2000" b="1" i="1" kern="1200">
                                                    <a:solidFill>
                                                      <a:schemeClr val="tx1"/>
                                                    </a:solidFill>
                                                    <a:effectLst/>
                                                    <a:latin typeface="Cambria Math" panose="02040503050406030204" pitchFamily="18" charset="0"/>
                                                    <a:ea typeface="+mn-ea"/>
                                                    <a:cs typeface="+mn-cs"/>
                                                  </a:rPr>
                                                  <m:t>𝑆</m:t>
                                                </m:r>
                                              </m:e>
                                              <m:sub>
                                                <m:r>
                                                  <a:rPr lang="en-US" sz="2000" b="1" i="1" kern="1200">
                                                    <a:solidFill>
                                                      <a:schemeClr val="tx1"/>
                                                    </a:solidFill>
                                                    <a:effectLst/>
                                                    <a:latin typeface="Cambria Math" panose="02040503050406030204" pitchFamily="18" charset="0"/>
                                                    <a:ea typeface="+mn-ea"/>
                                                    <a:cs typeface="+mn-cs"/>
                                                  </a:rPr>
                                                  <m:t>𝑖</m:t>
                                                </m:r>
                                              </m:sub>
                                              <m:sup>
                                                <m:sSub>
                                                  <m:sSubPr>
                                                    <m:ctrlPr>
                                                      <a:rPr lang="en-US" sz="2000" b="1" i="1" kern="1200">
                                                        <a:solidFill>
                                                          <a:schemeClr val="tx1"/>
                                                        </a:solidFill>
                                                        <a:effectLst/>
                                                        <a:latin typeface="Cambria Math" panose="02040503050406030204" pitchFamily="18" charset="0"/>
                                                        <a:ea typeface="+mn-ea"/>
                                                        <a:cs typeface="+mn-cs"/>
                                                      </a:rPr>
                                                    </m:ctrlPr>
                                                  </m:sSubPr>
                                                  <m:e>
                                                    <m:r>
                                                      <a:rPr lang="en-US" sz="2000" b="1" i="1" kern="1200">
                                                        <a:solidFill>
                                                          <a:schemeClr val="tx1"/>
                                                        </a:solidFill>
                                                        <a:effectLst/>
                                                        <a:latin typeface="Cambria Math" panose="02040503050406030204" pitchFamily="18" charset="0"/>
                                                        <a:ea typeface="+mn-ea"/>
                                                        <a:cs typeface="+mn-cs"/>
                                                      </a:rPr>
                                                      <m:t>𝑡</m:t>
                                                    </m:r>
                                                  </m:e>
                                                  <m:sub>
                                                    <m:r>
                                                      <a:rPr lang="en-US" sz="2000" b="1" i="1" kern="1200">
                                                        <a:solidFill>
                                                          <a:schemeClr val="tx1"/>
                                                        </a:solidFill>
                                                        <a:effectLst/>
                                                        <a:latin typeface="Cambria Math" panose="02040503050406030204" pitchFamily="18" charset="0"/>
                                                        <a:ea typeface="+mn-ea"/>
                                                        <a:cs typeface="+mn-cs"/>
                                                      </a:rPr>
                                                      <m:t>2</m:t>
                                                    </m:r>
                                                  </m:sub>
                                                </m:sSub>
                                                <m:r>
                                                  <a:rPr lang="en-US" sz="2000" b="1" i="1" kern="1200">
                                                    <a:solidFill>
                                                      <a:schemeClr val="tx1"/>
                                                    </a:solidFill>
                                                    <a:effectLst/>
                                                    <a:latin typeface="Cambria Math" panose="02040503050406030204" pitchFamily="18" charset="0"/>
                                                    <a:ea typeface="+mn-ea"/>
                                                    <a:cs typeface="+mn-cs"/>
                                                  </a:rPr>
                                                  <m:t>+1</m:t>
                                                </m:r>
                                              </m:sup>
                                            </m:sSubSup>
                                          </m:e>
                                        </m:mr>
                                      </m:m>
                                    </m:e>
                                  </m:mr>
                                </m:m>
                              </m:oMath>
                            </m:oMathPara>
                          </a14:m>
                          <a:endParaRPr lang="en-US" sz="2000" b="1" kern="1200" dirty="0">
                            <a:solidFill>
                              <a:schemeClr val="tx1"/>
                            </a:solidFill>
                            <a:effectLst/>
                            <a:latin typeface="+mn-lt"/>
                            <a:ea typeface="+mn-ea"/>
                            <a:cs typeface="+mn-cs"/>
                          </a:endParaRPr>
                        </a:p>
                        <a:p>
                          <a:endParaRPr lang="en-US" sz="2000" dirty="0"/>
                        </a:p>
                      </a:txBody>
                      <a:tcP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2510710"/>
                      </a:ext>
                    </a:extLst>
                  </a:tr>
                </a:tbl>
              </a:graphicData>
            </a:graphic>
          </p:graphicFrame>
        </mc:Choice>
        <mc:Fallback xmlns="">
          <p:graphicFrame>
            <p:nvGraphicFramePr>
              <p:cNvPr id="9" name="Table 9">
                <a:extLst>
                  <a:ext uri="{FF2B5EF4-FFF2-40B4-BE49-F238E27FC236}">
                    <a16:creationId xmlns:a16="http://schemas.microsoft.com/office/drawing/2014/main" id="{C26DD15D-24A1-4D9F-BEC9-90C36F07EDB4}"/>
                  </a:ext>
                </a:extLst>
              </p:cNvPr>
              <p:cNvGraphicFramePr>
                <a:graphicFrameLocks noGrp="1"/>
              </p:cNvGraphicFramePr>
              <p:nvPr>
                <p:extLst>
                  <p:ext uri="{D42A27DB-BD31-4B8C-83A1-F6EECF244321}">
                    <p14:modId xmlns:p14="http://schemas.microsoft.com/office/powerpoint/2010/main" val="3068227981"/>
                  </p:ext>
                </p:extLst>
              </p:nvPr>
            </p:nvGraphicFramePr>
            <p:xfrm>
              <a:off x="838200" y="2015241"/>
              <a:ext cx="9032240" cy="3213926"/>
            </p:xfrm>
            <a:graphic>
              <a:graphicData uri="http://schemas.openxmlformats.org/drawingml/2006/table">
                <a:tbl>
                  <a:tblPr firstRow="1" bandRow="1">
                    <a:tableStyleId>{C083E6E3-FA7D-4D7B-A595-EF9225AFEA82}</a:tableStyleId>
                  </a:tblPr>
                  <a:tblGrid>
                    <a:gridCol w="4516120">
                      <a:extLst>
                        <a:ext uri="{9D8B030D-6E8A-4147-A177-3AD203B41FA5}">
                          <a16:colId xmlns:a16="http://schemas.microsoft.com/office/drawing/2014/main" val="1351272848"/>
                        </a:ext>
                      </a:extLst>
                    </a:gridCol>
                    <a:gridCol w="4516120">
                      <a:extLst>
                        <a:ext uri="{9D8B030D-6E8A-4147-A177-3AD203B41FA5}">
                          <a16:colId xmlns:a16="http://schemas.microsoft.com/office/drawing/2014/main" val="3764260340"/>
                        </a:ext>
                      </a:extLst>
                    </a:gridCol>
                  </a:tblGrid>
                  <a:tr h="3213926">
                    <a:tc>
                      <a:txBody>
                        <a:bodyPr/>
                        <a:lstStyle/>
                        <a:p>
                          <a:endParaRPr lang="en-US"/>
                        </a:p>
                      </a:txBody>
                      <a:tcPr>
                        <a:lnL>
                          <a:noFill/>
                        </a:lnL>
                        <a:lnR>
                          <a:noFill/>
                        </a:lnR>
                        <a:lnT w="12700" cmpd="sng">
                          <a:noFill/>
                        </a:lnT>
                        <a:lnB w="12700" cmpd="sng">
                          <a:noFill/>
                        </a:lnB>
                        <a:lnTlToBr w="12700" cmpd="sng">
                          <a:noFill/>
                          <a:prstDash val="solid"/>
                        </a:lnTlToBr>
                        <a:lnBlToTr w="12700" cmpd="sng">
                          <a:noFill/>
                          <a:prstDash val="solid"/>
                        </a:lnBlToTr>
                        <a:blipFill>
                          <a:blip r:embed="rId2"/>
                          <a:stretch>
                            <a:fillRect r="-99865"/>
                          </a:stretch>
                        </a:blipFill>
                      </a:tcPr>
                    </a:tc>
                    <a:tc>
                      <a:txBody>
                        <a:bodyPr/>
                        <a:lstStyle/>
                        <a:p>
                          <a:endParaRPr lang="en-US"/>
                        </a:p>
                      </a:txBody>
                      <a:tcPr>
                        <a:lnL>
                          <a:noFill/>
                        </a:lnL>
                        <a:lnR>
                          <a:noFill/>
                        </a:lnR>
                        <a:lnT w="12700" cmpd="sng">
                          <a:noFill/>
                        </a:lnT>
                        <a:lnB w="12700" cmpd="sng">
                          <a:noFill/>
                        </a:lnB>
                        <a:lnTlToBr w="12700" cmpd="sng">
                          <a:noFill/>
                          <a:prstDash val="solid"/>
                        </a:lnTlToBr>
                        <a:lnBlToTr w="12700" cmpd="sng">
                          <a:noFill/>
                          <a:prstDash val="solid"/>
                        </a:lnBlToTr>
                        <a:blipFill>
                          <a:blip r:embed="rId2"/>
                          <a:stretch>
                            <a:fillRect l="-100135"/>
                          </a:stretch>
                        </a:blipFill>
                      </a:tcPr>
                    </a:tc>
                    <a:extLst>
                      <a:ext uri="{0D108BD9-81ED-4DB2-BD59-A6C34878D82A}">
                        <a16:rowId xmlns:a16="http://schemas.microsoft.com/office/drawing/2014/main" val="1282510710"/>
                      </a:ext>
                    </a:extLst>
                  </a:tr>
                </a:tbl>
              </a:graphicData>
            </a:graphic>
          </p:graphicFrame>
        </mc:Fallback>
      </mc:AlternateContent>
    </p:spTree>
    <p:extLst>
      <p:ext uri="{BB962C8B-B14F-4D97-AF65-F5344CB8AC3E}">
        <p14:creationId xmlns:p14="http://schemas.microsoft.com/office/powerpoint/2010/main" val="75556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F229-6AC9-4074-8638-8A9446DEB453}"/>
              </a:ext>
            </a:extLst>
          </p:cNvPr>
          <p:cNvSpPr>
            <a:spLocks noGrp="1"/>
          </p:cNvSpPr>
          <p:nvPr>
            <p:ph type="title"/>
          </p:nvPr>
        </p:nvSpPr>
        <p:spPr/>
        <p:txBody>
          <a:bodyPr/>
          <a:lstStyle/>
          <a:p>
            <a:r>
              <a:rPr lang="en-US"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8884A8-81C7-470F-B2D4-AA34730C9321}"/>
                  </a:ext>
                </a:extLst>
              </p:cNvPr>
              <p:cNvSpPr>
                <a:spLocks noGrp="1"/>
              </p:cNvSpPr>
              <p:nvPr>
                <p:ph idx="1"/>
              </p:nvPr>
            </p:nvSpPr>
            <p:spPr/>
            <p:txBody>
              <a:bodyPr>
                <a:normAutofit/>
              </a:bodyPr>
              <a:lstStyle/>
              <a:p>
                <a:r>
                  <a:rPr lang="en-US" sz="2500" i="1" dirty="0"/>
                  <a:t>Input: </a:t>
                </a:r>
                <a:r>
                  <a:rPr lang="en-US" sz="2500" dirty="0"/>
                  <a:t>Users’ Task request &amp; Deadlines, </a:t>
                </a:r>
                <a:r>
                  <a:rPr lang="en-US" sz="2500" i="1" dirty="0"/>
                  <a:t>Output: </a:t>
                </a:r>
                <a:r>
                  <a:rPr lang="en-US" sz="2500" dirty="0"/>
                  <a:t>Task Assignment schedule</a:t>
                </a:r>
                <a:r>
                  <a:rPr lang="en-US" sz="2500" i="1" dirty="0"/>
                  <a:t> </a:t>
                </a:r>
                <a:r>
                  <a:rPr lang="en-US" sz="2500" dirty="0"/>
                  <a:t>  </a:t>
                </a:r>
              </a:p>
              <a:p>
                <a:r>
                  <a:rPr lang="en-US" sz="2500" i="1" dirty="0"/>
                  <a:t>Heuristic: </a:t>
                </a:r>
              </a:p>
              <a:p>
                <a:pPr lvl="1">
                  <a:buFont typeface="Courier New" panose="02070309020205020404" pitchFamily="49" charset="0"/>
                  <a:buChar char="o"/>
                </a:pPr>
                <a:r>
                  <a:rPr lang="en-US" sz="2500" dirty="0"/>
                  <a:t>Let’s consider </a:t>
                </a:r>
                <a14:m>
                  <m:oMath xmlns:m="http://schemas.openxmlformats.org/officeDocument/2006/math">
                    <m:r>
                      <a:rPr lang="en-US" sz="2500" i="1" dirty="0">
                        <a:latin typeface="Cambria Math" panose="02040503050406030204" pitchFamily="18" charset="0"/>
                      </a:rPr>
                      <m:t>𝑛</m:t>
                    </m:r>
                    <m:r>
                      <a:rPr lang="en-US" sz="2500" i="1" baseline="30000" dirty="0">
                        <a:latin typeface="Cambria Math" panose="02040503050406030204" pitchFamily="18" charset="0"/>
                      </a:rPr>
                      <m:t> </m:t>
                    </m:r>
                  </m:oMath>
                </a14:m>
                <a:r>
                  <a:rPr lang="en-US" sz="2500" dirty="0"/>
                  <a:t>servers are available on average at each position in user’s trajectory -&gt; search space for each task assignment is </a:t>
                </a:r>
                <a14:m>
                  <m:oMath xmlns:m="http://schemas.openxmlformats.org/officeDocument/2006/math">
                    <m:r>
                      <a:rPr lang="en-US" sz="2500" i="1" dirty="0">
                        <a:latin typeface="Cambria Math" panose="02040503050406030204" pitchFamily="18" charset="0"/>
                      </a:rPr>
                      <m:t>(</m:t>
                    </m:r>
                    <m:r>
                      <a:rPr lang="en-US" sz="2500" i="1" dirty="0">
                        <a:latin typeface="Cambria Math" panose="02040503050406030204" pitchFamily="18" charset="0"/>
                      </a:rPr>
                      <m:t>𝑛𝑜</m:t>
                    </m:r>
                    <m:r>
                      <a:rPr lang="en-US" sz="2500" i="1" dirty="0">
                        <a:latin typeface="Cambria Math" panose="02040503050406030204" pitchFamily="18" charset="0"/>
                      </a:rPr>
                      <m:t>_</m:t>
                    </m:r>
                    <m:r>
                      <a:rPr lang="en-US" sz="2500" i="1" dirty="0">
                        <a:latin typeface="Cambria Math" panose="02040503050406030204" pitchFamily="18" charset="0"/>
                      </a:rPr>
                      <m:t>𝑜𝑓</m:t>
                    </m:r>
                    <m:r>
                      <a:rPr lang="en-US" sz="2500" i="1" dirty="0">
                        <a:latin typeface="Cambria Math" panose="02040503050406030204" pitchFamily="18" charset="0"/>
                      </a:rPr>
                      <m:t>_</m:t>
                    </m:r>
                    <m:r>
                      <a:rPr lang="en-US" sz="2500" i="1" dirty="0">
                        <a:latin typeface="Cambria Math" panose="02040503050406030204" pitchFamily="18" charset="0"/>
                      </a:rPr>
                      <m:t>𝑠𝑡𝑒𝑝𝑠</m:t>
                    </m:r>
                    <m:r>
                      <a:rPr lang="en-US" sz="2500" i="1" dirty="0">
                        <a:latin typeface="Cambria Math" panose="02040503050406030204" pitchFamily="18" charset="0"/>
                      </a:rPr>
                      <m:t>)</m:t>
                    </m:r>
                    <m:r>
                      <a:rPr lang="en-US" sz="2500" i="1" baseline="30000" dirty="0">
                        <a:latin typeface="Cambria Math" panose="02040503050406030204" pitchFamily="18" charset="0"/>
                      </a:rPr>
                      <m:t>𝑛</m:t>
                    </m:r>
                  </m:oMath>
                </a14:m>
                <a:endParaRPr lang="en-US" sz="2500" i="1" dirty="0"/>
              </a:p>
              <a:p>
                <a:pPr lvl="1">
                  <a:buFont typeface="Courier New" panose="02070309020205020404" pitchFamily="49" charset="0"/>
                  <a:buChar char="o"/>
                </a:pPr>
                <a:r>
                  <a:rPr lang="en-US" sz="2500" dirty="0"/>
                  <a:t>To transmit task req from one position to next position, there are                   </a:t>
                </a:r>
                <a14:m>
                  <m:oMath xmlns:m="http://schemas.openxmlformats.org/officeDocument/2006/math">
                    <m:r>
                      <a:rPr lang="en-US" sz="2500" i="1" dirty="0" smtClean="0">
                        <a:latin typeface="Cambria Math" panose="02040503050406030204" pitchFamily="18" charset="0"/>
                      </a:rPr>
                      <m:t>𝑛</m:t>
                    </m:r>
                    <m:r>
                      <a:rPr lang="en-US" sz="2500" b="0" i="1" dirty="0" smtClean="0">
                        <a:latin typeface="Cambria Math" panose="02040503050406030204" pitchFamily="18" charset="0"/>
                      </a:rPr>
                      <m:t>∗</m:t>
                    </m:r>
                    <m:r>
                      <a:rPr lang="en-US" sz="2500" i="1" dirty="0" smtClean="0">
                        <a:latin typeface="Cambria Math" panose="02040503050406030204" pitchFamily="18" charset="0"/>
                      </a:rPr>
                      <m:t>𝑛</m:t>
                    </m:r>
                    <m:r>
                      <a:rPr lang="en-US" sz="2500" i="1" dirty="0" smtClean="0">
                        <a:latin typeface="Cambria Math" panose="02040503050406030204" pitchFamily="18" charset="0"/>
                      </a:rPr>
                      <m:t> </m:t>
                    </m:r>
                  </m:oMath>
                </a14:m>
                <a:r>
                  <a:rPr lang="en-US" sz="2500" dirty="0"/>
                  <a:t>possibilities for selection of </a:t>
                </a:r>
                <a:r>
                  <a:rPr lang="en-US" sz="2500" dirty="0" err="1"/>
                  <a:t>src</a:t>
                </a:r>
                <a:r>
                  <a:rPr lang="en-US" sz="2500" dirty="0"/>
                  <a:t> and </a:t>
                </a:r>
                <a:r>
                  <a:rPr lang="en-US" sz="2500" dirty="0" err="1"/>
                  <a:t>dst</a:t>
                </a:r>
                <a:r>
                  <a:rPr lang="en-US" sz="2500" dirty="0"/>
                  <a:t> servers.</a:t>
                </a:r>
              </a:p>
              <a:p>
                <a:pPr lvl="1">
                  <a:buFont typeface="Courier New" panose="02070309020205020404" pitchFamily="49" charset="0"/>
                  <a:buChar char="o"/>
                </a:pPr>
                <a:r>
                  <a:rPr lang="en-US" sz="2500" dirty="0"/>
                  <a:t>Our heuristic makes use of user’s position as destination and finds energy and time based on formulation.</a:t>
                </a:r>
              </a:p>
              <a:p>
                <a:pPr lvl="1">
                  <a:buFont typeface="Courier New" panose="02070309020205020404" pitchFamily="49" charset="0"/>
                  <a:buChar char="o"/>
                </a:pPr>
                <a:r>
                  <a:rPr lang="en-US" sz="2500" dirty="0"/>
                  <a:t>By this, search space reduces to </a:t>
                </a:r>
                <a14:m>
                  <m:oMath xmlns:m="http://schemas.openxmlformats.org/officeDocument/2006/math">
                    <m:r>
                      <m:rPr>
                        <m:sty m:val="p"/>
                      </m:rPr>
                      <a:rPr lang="en-US" sz="2500" b="0" i="0" dirty="0" smtClean="0">
                        <a:latin typeface="Cambria Math" panose="02040503050406030204" pitchFamily="18" charset="0"/>
                      </a:rPr>
                      <m:t>n</m:t>
                    </m:r>
                    <m:r>
                      <a:rPr lang="en-US" sz="2500" b="0" i="0" dirty="0" smtClean="0">
                        <a:latin typeface="Cambria Math" panose="02040503050406030204" pitchFamily="18" charset="0"/>
                      </a:rPr>
                      <m:t>∗</m:t>
                    </m:r>
                    <m:r>
                      <a:rPr lang="en-US" sz="2500" i="1" dirty="0">
                        <a:latin typeface="Cambria Math" panose="02040503050406030204" pitchFamily="18" charset="0"/>
                      </a:rPr>
                      <m:t>(</m:t>
                    </m:r>
                    <m:r>
                      <a:rPr lang="en-US" sz="2500" i="1" dirty="0">
                        <a:latin typeface="Cambria Math" panose="02040503050406030204" pitchFamily="18" charset="0"/>
                      </a:rPr>
                      <m:t>𝑛𝑜</m:t>
                    </m:r>
                    <m:r>
                      <a:rPr lang="en-US" sz="2500" i="1" dirty="0">
                        <a:latin typeface="Cambria Math" panose="02040503050406030204" pitchFamily="18" charset="0"/>
                      </a:rPr>
                      <m:t>_</m:t>
                    </m:r>
                    <m:r>
                      <a:rPr lang="en-US" sz="2500" i="1" dirty="0">
                        <a:latin typeface="Cambria Math" panose="02040503050406030204" pitchFamily="18" charset="0"/>
                      </a:rPr>
                      <m:t>𝑜𝑓</m:t>
                    </m:r>
                    <m:r>
                      <a:rPr lang="en-US" sz="2500" i="1" dirty="0">
                        <a:latin typeface="Cambria Math" panose="02040503050406030204" pitchFamily="18" charset="0"/>
                      </a:rPr>
                      <m:t>_</m:t>
                    </m:r>
                    <m:r>
                      <a:rPr lang="en-US" sz="2500" i="1" dirty="0">
                        <a:latin typeface="Cambria Math" panose="02040503050406030204" pitchFamily="18" charset="0"/>
                      </a:rPr>
                      <m:t>𝑠𝑡𝑒𝑝𝑠</m:t>
                    </m:r>
                    <m:r>
                      <a:rPr lang="en-US" sz="2500" i="1" dirty="0">
                        <a:latin typeface="Cambria Math" panose="02040503050406030204" pitchFamily="18" charset="0"/>
                      </a:rPr>
                      <m:t>)</m:t>
                    </m:r>
                  </m:oMath>
                </a14:m>
                <a:endParaRPr lang="en-US" sz="2500" dirty="0"/>
              </a:p>
              <a:p>
                <a:pPr marL="457200" lvl="1" indent="0">
                  <a:buNone/>
                </a:pPr>
                <a:endParaRPr lang="en-US" sz="2500" dirty="0"/>
              </a:p>
              <a:p>
                <a:pPr marL="457200" lvl="1" indent="0">
                  <a:buNone/>
                </a:pPr>
                <a:endParaRPr lang="en-US" sz="2500" i="1" dirty="0"/>
              </a:p>
              <a:p>
                <a:endParaRPr lang="en-US" sz="2500" baseline="30000" dirty="0"/>
              </a:p>
            </p:txBody>
          </p:sp>
        </mc:Choice>
        <mc:Fallback xmlns="">
          <p:sp>
            <p:nvSpPr>
              <p:cNvPr id="3" name="Content Placeholder 2">
                <a:extLst>
                  <a:ext uri="{FF2B5EF4-FFF2-40B4-BE49-F238E27FC236}">
                    <a16:creationId xmlns:a16="http://schemas.microsoft.com/office/drawing/2014/main" id="{7A8884A8-81C7-470F-B2D4-AA34730C9321}"/>
                  </a:ext>
                </a:extLst>
              </p:cNvPr>
              <p:cNvSpPr>
                <a:spLocks noGrp="1" noRot="1" noChangeAspect="1" noMove="1" noResize="1" noEditPoints="1" noAdjustHandles="1" noChangeArrowheads="1" noChangeShapeType="1" noTextEdit="1"/>
              </p:cNvSpPr>
              <p:nvPr>
                <p:ph idx="1"/>
              </p:nvPr>
            </p:nvSpPr>
            <p:spPr>
              <a:blipFill>
                <a:blip r:embed="rId2"/>
                <a:stretch>
                  <a:fillRect l="-870" t="-1821" r="-1565"/>
                </a:stretch>
              </a:blipFill>
            </p:spPr>
            <p:txBody>
              <a:bodyPr/>
              <a:lstStyle/>
              <a:p>
                <a:r>
                  <a:rPr lang="en-US">
                    <a:noFill/>
                  </a:rPr>
                  <a:t> </a:t>
                </a:r>
              </a:p>
            </p:txBody>
          </p:sp>
        </mc:Fallback>
      </mc:AlternateContent>
    </p:spTree>
    <p:extLst>
      <p:ext uri="{BB962C8B-B14F-4D97-AF65-F5344CB8AC3E}">
        <p14:creationId xmlns:p14="http://schemas.microsoft.com/office/powerpoint/2010/main" val="393727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B37B-78B9-4990-A904-0F81CA6C0428}"/>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501E8DDD-9E35-49E7-986B-DBC3AA7FF3DA}"/>
              </a:ext>
            </a:extLst>
          </p:cNvPr>
          <p:cNvSpPr>
            <a:spLocks noGrp="1"/>
          </p:cNvSpPr>
          <p:nvPr>
            <p:ph idx="1"/>
          </p:nvPr>
        </p:nvSpPr>
        <p:spPr/>
        <p:txBody>
          <a:bodyPr/>
          <a:lstStyle/>
          <a:p>
            <a:pPr marL="0" indent="0">
              <a:buNone/>
            </a:pPr>
            <a:r>
              <a:rPr lang="en-US" i="1" u="sng" dirty="0"/>
              <a:t>Steps</a:t>
            </a:r>
            <a:r>
              <a:rPr lang="en-US" i="1" dirty="0"/>
              <a:t> </a:t>
            </a:r>
            <a:r>
              <a:rPr lang="en-US" dirty="0"/>
              <a:t>:</a:t>
            </a:r>
          </a:p>
          <a:p>
            <a:pPr marL="514350" indent="-514350">
              <a:buFont typeface="+mj-lt"/>
              <a:buAutoNum type="arabicPeriod"/>
            </a:pPr>
            <a:r>
              <a:rPr lang="en-US" dirty="0"/>
              <a:t>At each position in the user’s trajectory:</a:t>
            </a:r>
          </a:p>
          <a:p>
            <a:pPr marL="971550" lvl="1" indent="-514350">
              <a:buFont typeface="+mj-lt"/>
              <a:buAutoNum type="alphaLcPeriod"/>
            </a:pPr>
            <a:r>
              <a:rPr lang="en-US" dirty="0"/>
              <a:t>Find server to transmit task request to servers in user’s next position using heuristic described earlier.</a:t>
            </a:r>
          </a:p>
          <a:p>
            <a:pPr marL="971550" lvl="1" indent="-514350">
              <a:buFont typeface="+mj-lt"/>
              <a:buAutoNum type="alphaLcPeriod"/>
            </a:pPr>
            <a:r>
              <a:rPr lang="en-US" dirty="0"/>
              <a:t>Find total energy i.e., sum of upload, transmission and execution energies for each available server in user’s current position and remember the server having least total energy which is also satisfying deadline constraint.</a:t>
            </a:r>
          </a:p>
          <a:p>
            <a:pPr marL="514350" indent="-514350">
              <a:buFont typeface="+mj-lt"/>
              <a:buAutoNum type="arabicPeriod"/>
            </a:pPr>
            <a:r>
              <a:rPr lang="en-US" dirty="0"/>
              <a:t>The task request will be assigned to the server which is having least total energy among servers found in step 1.b</a:t>
            </a:r>
          </a:p>
          <a:p>
            <a:pPr marL="514350" indent="-514350">
              <a:buFont typeface="+mj-lt"/>
              <a:buAutoNum type="arabicPeriod"/>
            </a:pPr>
            <a:r>
              <a:rPr lang="en-US" dirty="0"/>
              <a:t>Above steps will be repeated for all users.</a:t>
            </a:r>
          </a:p>
          <a:p>
            <a:pPr marL="0" indent="0">
              <a:buNone/>
            </a:pPr>
            <a:endParaRPr lang="en-US" i="1" u="sng" dirty="0"/>
          </a:p>
        </p:txBody>
      </p:sp>
    </p:spTree>
    <p:extLst>
      <p:ext uri="{BB962C8B-B14F-4D97-AF65-F5344CB8AC3E}">
        <p14:creationId xmlns:p14="http://schemas.microsoft.com/office/powerpoint/2010/main" val="116618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33EE-AD9F-4439-A0A2-6F786F5FF4B8}"/>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A852C0E4-C0A8-428D-BBDD-0474B3FEAD47}"/>
              </a:ext>
            </a:extLst>
          </p:cNvPr>
          <p:cNvSpPr>
            <a:spLocks noGrp="1"/>
          </p:cNvSpPr>
          <p:nvPr>
            <p:ph idx="1"/>
          </p:nvPr>
        </p:nvSpPr>
        <p:spPr>
          <a:xfrm>
            <a:off x="838200" y="1825625"/>
            <a:ext cx="7211263" cy="4351338"/>
          </a:xfrm>
        </p:spPr>
        <p:txBody>
          <a:bodyPr>
            <a:normAutofit fontScale="92500" lnSpcReduction="20000"/>
          </a:bodyPr>
          <a:lstStyle/>
          <a:p>
            <a:r>
              <a:rPr lang="en-US" b="1" i="1" dirty="0"/>
              <a:t>Dataset:</a:t>
            </a:r>
            <a:r>
              <a:rPr lang="en-US" i="1" dirty="0"/>
              <a:t> </a:t>
            </a:r>
            <a:r>
              <a:rPr lang="en-US" dirty="0"/>
              <a:t>Melbourne CBD dataset</a:t>
            </a:r>
          </a:p>
          <a:p>
            <a:pPr lvl="1"/>
            <a:r>
              <a:rPr lang="en-US" dirty="0"/>
              <a:t>Melbourne central business district comprises of 6.2km</a:t>
            </a:r>
            <a:r>
              <a:rPr lang="en-US" baseline="30000" dirty="0"/>
              <a:t>2  </a:t>
            </a:r>
            <a:r>
              <a:rPr lang="en-US" dirty="0"/>
              <a:t>area </a:t>
            </a:r>
          </a:p>
          <a:p>
            <a:pPr lvl="1"/>
            <a:r>
              <a:rPr lang="en-US" dirty="0"/>
              <a:t>This dataset consists of coordinates(Latitude, Longitude) of 126 base stations located in CBD</a:t>
            </a:r>
          </a:p>
          <a:p>
            <a:pPr lvl="1"/>
            <a:r>
              <a:rPr lang="en-US" dirty="0"/>
              <a:t>We converted Latitudes and Longitudes into UTM format and performed scaling and rotating to transform coordinates between [0,0] and [x,y] format.</a:t>
            </a:r>
          </a:p>
          <a:p>
            <a:r>
              <a:rPr lang="en-US" b="1" i="1" dirty="0"/>
              <a:t>Mobility: </a:t>
            </a:r>
            <a:r>
              <a:rPr lang="en-US" dirty="0"/>
              <a:t>Random Waypoint model and Random Walk models are used for generating trajectories of users’ mobility.</a:t>
            </a:r>
          </a:p>
          <a:p>
            <a:r>
              <a:rPr lang="en-US" b="1" i="1" dirty="0"/>
              <a:t>System parameters: </a:t>
            </a:r>
            <a:r>
              <a:rPr lang="en-US" dirty="0"/>
              <a:t>Many system parameters are randomized in certain ranges by referring to existing works.</a:t>
            </a:r>
          </a:p>
        </p:txBody>
      </p:sp>
      <p:pic>
        <p:nvPicPr>
          <p:cNvPr id="4" name="Picture 3">
            <a:extLst>
              <a:ext uri="{FF2B5EF4-FFF2-40B4-BE49-F238E27FC236}">
                <a16:creationId xmlns:a16="http://schemas.microsoft.com/office/drawing/2014/main" id="{4F195D1D-413A-4B18-BB07-EE5CEF80053B}"/>
              </a:ext>
            </a:extLst>
          </p:cNvPr>
          <p:cNvPicPr/>
          <p:nvPr/>
        </p:nvPicPr>
        <p:blipFill>
          <a:blip r:embed="rId3">
            <a:extLst>
              <a:ext uri="{28A0092B-C50C-407E-A947-70E740481C1C}">
                <a14:useLocalDpi xmlns:a14="http://schemas.microsoft.com/office/drawing/2010/main" val="0"/>
              </a:ext>
            </a:extLst>
          </a:blip>
          <a:stretch>
            <a:fillRect/>
          </a:stretch>
        </p:blipFill>
        <p:spPr>
          <a:xfrm>
            <a:off x="8049463" y="1910080"/>
            <a:ext cx="4001135" cy="3037840"/>
          </a:xfrm>
          <a:prstGeom prst="rect">
            <a:avLst/>
          </a:prstGeom>
        </p:spPr>
      </p:pic>
    </p:spTree>
    <p:extLst>
      <p:ext uri="{BB962C8B-B14F-4D97-AF65-F5344CB8AC3E}">
        <p14:creationId xmlns:p14="http://schemas.microsoft.com/office/powerpoint/2010/main" val="76935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5E8A-3077-43B5-9CE7-7D1C95F32D12}"/>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3EF90FD-8C47-4563-A9A8-2756B3835151}"/>
              </a:ext>
            </a:extLst>
          </p:cNvPr>
          <p:cNvSpPr>
            <a:spLocks noGrp="1"/>
          </p:cNvSpPr>
          <p:nvPr>
            <p:ph idx="1"/>
          </p:nvPr>
        </p:nvSpPr>
        <p:spPr/>
        <p:txBody>
          <a:bodyPr/>
          <a:lstStyle/>
          <a:p>
            <a:pPr marL="0" indent="0">
              <a:buNone/>
            </a:pPr>
            <a:r>
              <a:rPr lang="en-US" i="1" u="sng" dirty="0"/>
              <a:t>Baseline Approaches for comparison</a:t>
            </a:r>
            <a:r>
              <a:rPr lang="en-US" i="1" dirty="0"/>
              <a:t> :</a:t>
            </a:r>
          </a:p>
          <a:p>
            <a:pPr marL="514350" indent="-514350">
              <a:buFont typeface="+mj-lt"/>
              <a:buAutoNum type="arabicPeriod"/>
            </a:pPr>
            <a:r>
              <a:rPr lang="en-US" dirty="0"/>
              <a:t>Random Allocation: </a:t>
            </a:r>
          </a:p>
          <a:p>
            <a:pPr lvl="1"/>
            <a:r>
              <a:rPr lang="en-US" dirty="0"/>
              <a:t> A random server is chosen for transmission in case of hopping</a:t>
            </a:r>
          </a:p>
          <a:p>
            <a:pPr lvl="1"/>
            <a:r>
              <a:rPr lang="en-US" dirty="0"/>
              <a:t>A random server is chosen at each position of user which satisfies deadline constraint</a:t>
            </a:r>
          </a:p>
          <a:p>
            <a:pPr lvl="1"/>
            <a:r>
              <a:rPr lang="en-US" dirty="0"/>
              <a:t>Finally, one among the servers in above step is used for task assignment.</a:t>
            </a:r>
          </a:p>
          <a:p>
            <a:pPr marL="514350" indent="-514350">
              <a:buFont typeface="+mj-lt"/>
              <a:buAutoNum type="arabicPeriod"/>
            </a:pPr>
            <a:r>
              <a:rPr lang="en-US" dirty="0"/>
              <a:t>Local Execution:</a:t>
            </a:r>
          </a:p>
          <a:p>
            <a:pPr lvl="1"/>
            <a:r>
              <a:rPr lang="en-US" dirty="0"/>
              <a:t>In this approach, we consider the execution of all tasks satisfying deadline constraint inside mobile devices. </a:t>
            </a:r>
          </a:p>
          <a:p>
            <a:endParaRPr lang="en-US" dirty="0"/>
          </a:p>
        </p:txBody>
      </p:sp>
    </p:spTree>
    <p:extLst>
      <p:ext uri="{BB962C8B-B14F-4D97-AF65-F5344CB8AC3E}">
        <p14:creationId xmlns:p14="http://schemas.microsoft.com/office/powerpoint/2010/main" val="424570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986-FEDF-4A20-8C1B-31E8211545FF}"/>
              </a:ext>
            </a:extLst>
          </p:cNvPr>
          <p:cNvSpPr>
            <a:spLocks noGrp="1"/>
          </p:cNvSpPr>
          <p:nvPr>
            <p:ph type="title"/>
          </p:nvPr>
        </p:nvSpPr>
        <p:spPr/>
        <p:txBody>
          <a:bodyPr/>
          <a:lstStyle/>
          <a:p>
            <a:r>
              <a:rPr lang="en-US" dirty="0"/>
              <a:t>Results Summary</a:t>
            </a:r>
          </a:p>
        </p:txBody>
      </p:sp>
      <p:graphicFrame>
        <p:nvGraphicFramePr>
          <p:cNvPr id="4" name="Table 4">
            <a:extLst>
              <a:ext uri="{FF2B5EF4-FFF2-40B4-BE49-F238E27FC236}">
                <a16:creationId xmlns:a16="http://schemas.microsoft.com/office/drawing/2014/main" id="{A905B621-2208-4B99-A4B7-8730EDFC4724}"/>
              </a:ext>
            </a:extLst>
          </p:cNvPr>
          <p:cNvGraphicFramePr>
            <a:graphicFrameLocks noGrp="1"/>
          </p:cNvGraphicFramePr>
          <p:nvPr>
            <p:ph idx="1"/>
            <p:extLst>
              <p:ext uri="{D42A27DB-BD31-4B8C-83A1-F6EECF244321}">
                <p14:modId xmlns:p14="http://schemas.microsoft.com/office/powerpoint/2010/main" val="3305480504"/>
              </p:ext>
            </p:extLst>
          </p:nvPr>
        </p:nvGraphicFramePr>
        <p:xfrm>
          <a:off x="838200" y="1825625"/>
          <a:ext cx="10786241" cy="3566160"/>
        </p:xfrm>
        <a:graphic>
          <a:graphicData uri="http://schemas.openxmlformats.org/drawingml/2006/table">
            <a:tbl>
              <a:tblPr firstRow="1" bandRow="1">
                <a:tableStyleId>{C083E6E3-FA7D-4D7B-A595-EF9225AFEA82}</a:tableStyleId>
              </a:tblPr>
              <a:tblGrid>
                <a:gridCol w="6158562">
                  <a:extLst>
                    <a:ext uri="{9D8B030D-6E8A-4147-A177-3AD203B41FA5}">
                      <a16:colId xmlns:a16="http://schemas.microsoft.com/office/drawing/2014/main" val="2308365573"/>
                    </a:ext>
                  </a:extLst>
                </a:gridCol>
                <a:gridCol w="2156171">
                  <a:extLst>
                    <a:ext uri="{9D8B030D-6E8A-4147-A177-3AD203B41FA5}">
                      <a16:colId xmlns:a16="http://schemas.microsoft.com/office/drawing/2014/main" val="2129891800"/>
                    </a:ext>
                  </a:extLst>
                </a:gridCol>
                <a:gridCol w="2471508">
                  <a:extLst>
                    <a:ext uri="{9D8B030D-6E8A-4147-A177-3AD203B41FA5}">
                      <a16:colId xmlns:a16="http://schemas.microsoft.com/office/drawing/2014/main" val="2989498973"/>
                    </a:ext>
                  </a:extLst>
                </a:gridCol>
              </a:tblGrid>
              <a:tr h="370840">
                <a:tc rowSpan="2">
                  <a:txBody>
                    <a:bodyPr/>
                    <a:lstStyle/>
                    <a:p>
                      <a:pPr algn="ctr"/>
                      <a:r>
                        <a:rPr lang="en-US" sz="2400" dirty="0"/>
                        <a:t>Experiment</a:t>
                      </a:r>
                    </a:p>
                  </a:txBody>
                  <a:tcPr/>
                </a:tc>
                <a:tc gridSpan="2">
                  <a:txBody>
                    <a:bodyPr/>
                    <a:lstStyle/>
                    <a:p>
                      <a:pPr algn="ctr"/>
                      <a:r>
                        <a:rPr lang="en-US" sz="2400" dirty="0"/>
                        <a:t>DCEMTO’s efficiency compared to</a:t>
                      </a:r>
                    </a:p>
                  </a:txBody>
                  <a:tcPr/>
                </a:tc>
                <a:tc hMerge="1">
                  <a:txBody>
                    <a:bodyPr/>
                    <a:lstStyle/>
                    <a:p>
                      <a:endParaRPr lang="en-US" dirty="0"/>
                    </a:p>
                  </a:txBody>
                  <a:tcPr/>
                </a:tc>
                <a:extLst>
                  <a:ext uri="{0D108BD9-81ED-4DB2-BD59-A6C34878D82A}">
                    <a16:rowId xmlns:a16="http://schemas.microsoft.com/office/drawing/2014/main" val="3158838627"/>
                  </a:ext>
                </a:extLst>
              </a:tr>
              <a:tr h="370840">
                <a:tc vMerge="1">
                  <a:txBody>
                    <a:bodyPr/>
                    <a:lstStyle/>
                    <a:p>
                      <a:endParaRPr lang="en-US" dirty="0"/>
                    </a:p>
                  </a:txBody>
                  <a:tcPr/>
                </a:tc>
                <a:tc>
                  <a:txBody>
                    <a:bodyPr/>
                    <a:lstStyle/>
                    <a:p>
                      <a:pPr algn="ctr"/>
                      <a:r>
                        <a:rPr lang="en-US" sz="2400" dirty="0"/>
                        <a:t>Random-Allocation</a:t>
                      </a:r>
                    </a:p>
                  </a:txBody>
                  <a:tcPr/>
                </a:tc>
                <a:tc>
                  <a:txBody>
                    <a:bodyPr/>
                    <a:lstStyle/>
                    <a:p>
                      <a:pPr algn="ctr"/>
                      <a:r>
                        <a:rPr lang="en-US" sz="2400" dirty="0"/>
                        <a:t>Local-Execution</a:t>
                      </a:r>
                    </a:p>
                  </a:txBody>
                  <a:tcPr/>
                </a:tc>
                <a:extLst>
                  <a:ext uri="{0D108BD9-81ED-4DB2-BD59-A6C34878D82A}">
                    <a16:rowId xmlns:a16="http://schemas.microsoft.com/office/drawing/2014/main" val="2953825854"/>
                  </a:ext>
                </a:extLst>
              </a:tr>
              <a:tr h="370840">
                <a:tc>
                  <a:txBody>
                    <a:bodyPr/>
                    <a:lstStyle/>
                    <a:p>
                      <a:pPr algn="ctr"/>
                      <a:r>
                        <a:rPr lang="en-US" sz="2400" dirty="0"/>
                        <a:t>Task Completion(%) </a:t>
                      </a:r>
                      <a:r>
                        <a:rPr lang="en-US" sz="2400" i="1" dirty="0"/>
                        <a:t>vs </a:t>
                      </a:r>
                      <a:r>
                        <a:rPr lang="en-US" sz="2400" dirty="0"/>
                        <a:t>Task Deadline(sec)</a:t>
                      </a:r>
                    </a:p>
                  </a:txBody>
                  <a:tcPr/>
                </a:tc>
                <a:tc>
                  <a:txBody>
                    <a:bodyPr/>
                    <a:lstStyle/>
                    <a:p>
                      <a:pPr algn="ctr"/>
                      <a:r>
                        <a:rPr lang="en-US" sz="2400" dirty="0"/>
                        <a:t>9.16%</a:t>
                      </a:r>
                    </a:p>
                  </a:txBody>
                  <a:tcPr/>
                </a:tc>
                <a:tc>
                  <a:txBody>
                    <a:bodyPr/>
                    <a:lstStyle/>
                    <a:p>
                      <a:pPr algn="ctr"/>
                      <a:r>
                        <a:rPr lang="en-US" sz="2400" dirty="0"/>
                        <a:t>27.08%</a:t>
                      </a:r>
                    </a:p>
                  </a:txBody>
                  <a:tcPr/>
                </a:tc>
                <a:extLst>
                  <a:ext uri="{0D108BD9-81ED-4DB2-BD59-A6C34878D82A}">
                    <a16:rowId xmlns:a16="http://schemas.microsoft.com/office/drawing/2014/main" val="1049946654"/>
                  </a:ext>
                </a:extLst>
              </a:tr>
              <a:tr h="370840">
                <a:tc>
                  <a:txBody>
                    <a:bodyPr/>
                    <a:lstStyle/>
                    <a:p>
                      <a:pPr algn="ctr"/>
                      <a:r>
                        <a:rPr lang="en-US" sz="2400" dirty="0"/>
                        <a:t>Energy co(J) </a:t>
                      </a:r>
                      <a:r>
                        <a:rPr lang="en-US" sz="2400" i="1" dirty="0"/>
                        <a:t>vs</a:t>
                      </a:r>
                      <a:r>
                        <a:rPr lang="en-US" sz="2400" dirty="0"/>
                        <a:t> No of Users</a:t>
                      </a:r>
                    </a:p>
                  </a:txBody>
                  <a:tcPr/>
                </a:tc>
                <a:tc>
                  <a:txBody>
                    <a:bodyPr/>
                    <a:lstStyle/>
                    <a:p>
                      <a:pPr algn="ctr"/>
                      <a:r>
                        <a:rPr lang="en-US" sz="2400" dirty="0"/>
                        <a:t>11.22%</a:t>
                      </a:r>
                    </a:p>
                  </a:txBody>
                  <a:tcPr/>
                </a:tc>
                <a:tc>
                  <a:txBody>
                    <a:bodyPr/>
                    <a:lstStyle/>
                    <a:p>
                      <a:pPr algn="ctr"/>
                      <a:r>
                        <a:rPr lang="en-US" sz="2400" dirty="0"/>
                        <a:t>-</a:t>
                      </a:r>
                    </a:p>
                  </a:txBody>
                  <a:tcPr/>
                </a:tc>
                <a:extLst>
                  <a:ext uri="{0D108BD9-81ED-4DB2-BD59-A6C34878D82A}">
                    <a16:rowId xmlns:a16="http://schemas.microsoft.com/office/drawing/2014/main" val="3829987280"/>
                  </a:ext>
                </a:extLst>
              </a:tr>
              <a:tr h="370840">
                <a:tc>
                  <a:txBody>
                    <a:bodyPr/>
                    <a:lstStyle/>
                    <a:p>
                      <a:pPr algn="ctr"/>
                      <a:r>
                        <a:rPr lang="en-US" sz="2400" dirty="0"/>
                        <a:t>Avg Energy co(J) </a:t>
                      </a:r>
                      <a:r>
                        <a:rPr lang="en-US" sz="2400" i="1" dirty="0"/>
                        <a:t>vs </a:t>
                      </a:r>
                      <a:r>
                        <a:rPr lang="en-US" sz="2400" dirty="0"/>
                        <a:t>No of Users</a:t>
                      </a:r>
                    </a:p>
                  </a:txBody>
                  <a:tcPr/>
                </a:tc>
                <a:tc>
                  <a:txBody>
                    <a:bodyPr/>
                    <a:lstStyle/>
                    <a:p>
                      <a:pPr algn="ctr"/>
                      <a:r>
                        <a:rPr lang="en-US" sz="2400" dirty="0"/>
                        <a:t>10.5%</a:t>
                      </a:r>
                    </a:p>
                  </a:txBody>
                  <a:tcPr/>
                </a:tc>
                <a:tc>
                  <a:txBody>
                    <a:bodyPr/>
                    <a:lstStyle/>
                    <a:p>
                      <a:pPr algn="ctr"/>
                      <a:r>
                        <a:rPr lang="en-US" sz="2400" dirty="0"/>
                        <a:t>46.5%</a:t>
                      </a:r>
                    </a:p>
                  </a:txBody>
                  <a:tcPr/>
                </a:tc>
                <a:extLst>
                  <a:ext uri="{0D108BD9-81ED-4DB2-BD59-A6C34878D82A}">
                    <a16:rowId xmlns:a16="http://schemas.microsoft.com/office/drawing/2014/main" val="778917169"/>
                  </a:ext>
                </a:extLst>
              </a:tr>
              <a:tr h="370840">
                <a:tc>
                  <a:txBody>
                    <a:bodyPr/>
                    <a:lstStyle/>
                    <a:p>
                      <a:pPr algn="ctr"/>
                      <a:r>
                        <a:rPr lang="en-US" sz="2400" dirty="0"/>
                        <a:t>Energy co(J) </a:t>
                      </a:r>
                      <a:r>
                        <a:rPr lang="en-US" sz="2400" i="1" dirty="0"/>
                        <a:t>vs</a:t>
                      </a:r>
                      <a:r>
                        <a:rPr lang="en-US" sz="2400" dirty="0"/>
                        <a:t> Task Size(MB) </a:t>
                      </a:r>
                    </a:p>
                  </a:txBody>
                  <a:tcPr/>
                </a:tc>
                <a:tc>
                  <a:txBody>
                    <a:bodyPr/>
                    <a:lstStyle/>
                    <a:p>
                      <a:pPr algn="ctr"/>
                      <a:r>
                        <a:rPr lang="en-US" sz="2400" dirty="0"/>
                        <a:t>9.55%</a:t>
                      </a:r>
                    </a:p>
                  </a:txBody>
                  <a:tcPr/>
                </a:tc>
                <a:tc>
                  <a:txBody>
                    <a:bodyPr/>
                    <a:lstStyle/>
                    <a:p>
                      <a:pPr algn="ctr"/>
                      <a:r>
                        <a:rPr lang="en-US" sz="2400" dirty="0"/>
                        <a:t>-</a:t>
                      </a:r>
                    </a:p>
                  </a:txBody>
                  <a:tcPr/>
                </a:tc>
                <a:extLst>
                  <a:ext uri="{0D108BD9-81ED-4DB2-BD59-A6C34878D82A}">
                    <a16:rowId xmlns:a16="http://schemas.microsoft.com/office/drawing/2014/main" val="3474034142"/>
                  </a:ext>
                </a:extLst>
              </a:tr>
              <a:tr h="370840">
                <a:tc>
                  <a:txBody>
                    <a:bodyPr/>
                    <a:lstStyle/>
                    <a:p>
                      <a:pPr algn="ctr"/>
                      <a:r>
                        <a:rPr lang="en-US" sz="2400" dirty="0"/>
                        <a:t>Avg Energy co(J) </a:t>
                      </a:r>
                      <a:r>
                        <a:rPr lang="en-US" sz="2400" i="1" dirty="0"/>
                        <a:t>vs</a:t>
                      </a:r>
                      <a:r>
                        <a:rPr lang="en-US" sz="2400" dirty="0"/>
                        <a:t> MEC server capacity(GHz)</a:t>
                      </a:r>
                    </a:p>
                  </a:txBody>
                  <a:tcPr/>
                </a:tc>
                <a:tc>
                  <a:txBody>
                    <a:bodyPr/>
                    <a:lstStyle/>
                    <a:p>
                      <a:pPr algn="ctr"/>
                      <a:r>
                        <a:rPr lang="en-US" sz="2400" dirty="0"/>
                        <a:t>8.22%</a:t>
                      </a:r>
                    </a:p>
                  </a:txBody>
                  <a:tcPr/>
                </a:tc>
                <a:tc>
                  <a:txBody>
                    <a:bodyPr/>
                    <a:lstStyle/>
                    <a:p>
                      <a:pPr algn="ctr"/>
                      <a:r>
                        <a:rPr lang="en-US" sz="2400" dirty="0"/>
                        <a:t>-</a:t>
                      </a:r>
                    </a:p>
                  </a:txBody>
                  <a:tcPr/>
                </a:tc>
                <a:extLst>
                  <a:ext uri="{0D108BD9-81ED-4DB2-BD59-A6C34878D82A}">
                    <a16:rowId xmlns:a16="http://schemas.microsoft.com/office/drawing/2014/main" val="268298311"/>
                  </a:ext>
                </a:extLst>
              </a:tr>
            </a:tbl>
          </a:graphicData>
        </a:graphic>
      </p:graphicFrame>
    </p:spTree>
    <p:extLst>
      <p:ext uri="{BB962C8B-B14F-4D97-AF65-F5344CB8AC3E}">
        <p14:creationId xmlns:p14="http://schemas.microsoft.com/office/powerpoint/2010/main" val="424254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3F4E-EEDB-471C-BB69-CC4CEAB2DB61}"/>
              </a:ext>
            </a:extLst>
          </p:cNvPr>
          <p:cNvSpPr>
            <a:spLocks noGrp="1"/>
          </p:cNvSpPr>
          <p:nvPr>
            <p:ph type="title"/>
          </p:nvPr>
        </p:nvSpPr>
        <p:spPr/>
        <p:txBody>
          <a:bodyPr/>
          <a:lstStyle/>
          <a:p>
            <a:r>
              <a:rPr lang="en-US" dirty="0"/>
              <a:t>Real Life Scenarios &amp; Conclusion</a:t>
            </a:r>
          </a:p>
        </p:txBody>
      </p:sp>
      <p:sp>
        <p:nvSpPr>
          <p:cNvPr id="3" name="Content Placeholder 2">
            <a:extLst>
              <a:ext uri="{FF2B5EF4-FFF2-40B4-BE49-F238E27FC236}">
                <a16:creationId xmlns:a16="http://schemas.microsoft.com/office/drawing/2014/main" id="{C916D940-355F-4BDB-9BEF-07092D041DFA}"/>
              </a:ext>
            </a:extLst>
          </p:cNvPr>
          <p:cNvSpPr>
            <a:spLocks noGrp="1"/>
          </p:cNvSpPr>
          <p:nvPr>
            <p:ph idx="1"/>
          </p:nvPr>
        </p:nvSpPr>
        <p:spPr>
          <a:xfrm>
            <a:off x="838200" y="1825625"/>
            <a:ext cx="10515600" cy="4557246"/>
          </a:xfrm>
        </p:spPr>
        <p:txBody>
          <a:bodyPr>
            <a:normAutofit fontScale="92500"/>
          </a:bodyPr>
          <a:lstStyle/>
          <a:p>
            <a:pPr>
              <a:buFont typeface="Wingdings" panose="05000000000000000000" pitchFamily="2" charset="2"/>
              <a:buChar char="§"/>
            </a:pPr>
            <a:r>
              <a:rPr lang="en-US" sz="2400" dirty="0"/>
              <a:t>Few scenarios where our model can be useful</a:t>
            </a:r>
          </a:p>
          <a:p>
            <a:pPr lvl="1">
              <a:buFont typeface="Wingdings" panose="05000000000000000000" pitchFamily="2" charset="2"/>
              <a:buChar char="§"/>
            </a:pPr>
            <a:r>
              <a:rPr lang="en-US" sz="2000" dirty="0"/>
              <a:t>Autonomous Vehicles</a:t>
            </a:r>
          </a:p>
          <a:p>
            <a:pPr lvl="1">
              <a:buFont typeface="Wingdings" panose="05000000000000000000" pitchFamily="2" charset="2"/>
              <a:buChar char="§"/>
            </a:pPr>
            <a:r>
              <a:rPr lang="en-US" sz="2000" dirty="0"/>
              <a:t>Augmented Reality Maps</a:t>
            </a:r>
          </a:p>
          <a:p>
            <a:pPr marL="457200" lvl="1" indent="0">
              <a:buNone/>
            </a:pPr>
            <a:endParaRPr lang="en-US" sz="2400" dirty="0"/>
          </a:p>
          <a:p>
            <a:pPr>
              <a:buFont typeface="Wingdings" panose="05000000000000000000" pitchFamily="2" charset="2"/>
              <a:buChar char="§"/>
            </a:pPr>
            <a:r>
              <a:rPr lang="en-US" sz="2400" dirty="0"/>
              <a:t>MEN can be scaled down to cover a small areas area such as airport, shopping mall, library, etc.</a:t>
            </a:r>
          </a:p>
          <a:p>
            <a:pPr marL="0" indent="0">
              <a:buNone/>
            </a:pPr>
            <a:endParaRPr lang="en-US" sz="2400" dirty="0"/>
          </a:p>
          <a:p>
            <a:pPr>
              <a:buFont typeface="Wingdings" panose="05000000000000000000" pitchFamily="2" charset="2"/>
              <a:buChar char="§"/>
            </a:pPr>
            <a:r>
              <a:rPr lang="en-US" sz="2400" dirty="0"/>
              <a:t>We evaluated our algorithm on Melbourne CBD base stations dataset.</a:t>
            </a:r>
          </a:p>
          <a:p>
            <a:pPr>
              <a:buFont typeface="Wingdings" panose="05000000000000000000" pitchFamily="2" charset="2"/>
              <a:buChar char="§"/>
            </a:pPr>
            <a:r>
              <a:rPr lang="en-US" sz="2400" dirty="0"/>
              <a:t>We compared our algorithm with baseline approaches like Random-Allocation and Local-Execution and observed better results.</a:t>
            </a:r>
          </a:p>
          <a:p>
            <a:pPr>
              <a:buFont typeface="Wingdings" panose="05000000000000000000" pitchFamily="2" charset="2"/>
              <a:buChar char="§"/>
            </a:pPr>
            <a:r>
              <a:rPr lang="en-US" sz="2400" dirty="0"/>
              <a:t>In future, we want to explore Machine Learning based methods like Generative adversarial network for users’ trajectories and use them to evaluate our approach. </a:t>
            </a:r>
          </a:p>
        </p:txBody>
      </p:sp>
    </p:spTree>
    <p:extLst>
      <p:ext uri="{BB962C8B-B14F-4D97-AF65-F5344CB8AC3E}">
        <p14:creationId xmlns:p14="http://schemas.microsoft.com/office/powerpoint/2010/main" val="218124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7FFED-2D67-4FC5-8908-A4091DCD6C28}"/>
              </a:ext>
            </a:extLst>
          </p:cNvPr>
          <p:cNvSpPr>
            <a:spLocks noGrp="1"/>
          </p:cNvSpPr>
          <p:nvPr>
            <p:ph type="ctrTitle"/>
          </p:nvPr>
        </p:nvSpPr>
        <p:spPr>
          <a:xfrm>
            <a:off x="1524000" y="2235200"/>
            <a:ext cx="9144000" cy="2387600"/>
          </a:xfrm>
        </p:spPr>
        <p:txBody>
          <a:bodyPr/>
          <a:lstStyle/>
          <a:p>
            <a:r>
              <a:rPr lang="en-US" dirty="0"/>
              <a:t>DEMO</a:t>
            </a:r>
          </a:p>
        </p:txBody>
      </p:sp>
    </p:spTree>
    <p:extLst>
      <p:ext uri="{BB962C8B-B14F-4D97-AF65-F5344CB8AC3E}">
        <p14:creationId xmlns:p14="http://schemas.microsoft.com/office/powerpoint/2010/main" val="160660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538A-E851-4AAE-9ADE-D5DBB1931808}"/>
              </a:ext>
            </a:extLst>
          </p:cNvPr>
          <p:cNvSpPr>
            <a:spLocks noGrp="1"/>
          </p:cNvSpPr>
          <p:nvPr>
            <p:ph type="title"/>
          </p:nvPr>
        </p:nvSpPr>
        <p:spPr/>
        <p:txBody>
          <a:bodyPr/>
          <a:lstStyle/>
          <a:p>
            <a:r>
              <a:rPr lang="en-US" dirty="0"/>
              <a:t>Contribution</a:t>
            </a:r>
          </a:p>
        </p:txBody>
      </p:sp>
      <p:graphicFrame>
        <p:nvGraphicFramePr>
          <p:cNvPr id="4" name="Table 4">
            <a:extLst>
              <a:ext uri="{FF2B5EF4-FFF2-40B4-BE49-F238E27FC236}">
                <a16:creationId xmlns:a16="http://schemas.microsoft.com/office/drawing/2014/main" id="{0B2AC677-3BF6-4010-8428-3F825A8B7F7B}"/>
              </a:ext>
            </a:extLst>
          </p:cNvPr>
          <p:cNvGraphicFramePr>
            <a:graphicFrameLocks noGrp="1"/>
          </p:cNvGraphicFramePr>
          <p:nvPr>
            <p:ph idx="1"/>
            <p:extLst>
              <p:ext uri="{D42A27DB-BD31-4B8C-83A1-F6EECF244321}">
                <p14:modId xmlns:p14="http://schemas.microsoft.com/office/powerpoint/2010/main" val="746351098"/>
              </p:ext>
            </p:extLst>
          </p:nvPr>
        </p:nvGraphicFramePr>
        <p:xfrm>
          <a:off x="838200" y="1825625"/>
          <a:ext cx="10515600" cy="3657600"/>
        </p:xfrm>
        <a:graphic>
          <a:graphicData uri="http://schemas.openxmlformats.org/drawingml/2006/table">
            <a:tbl>
              <a:tblPr firstRow="1" bandRow="1">
                <a:tableStyleId>{C083E6E3-FA7D-4D7B-A595-EF9225AFEA82}</a:tableStyleId>
              </a:tblPr>
              <a:tblGrid>
                <a:gridCol w="4424680">
                  <a:extLst>
                    <a:ext uri="{9D8B030D-6E8A-4147-A177-3AD203B41FA5}">
                      <a16:colId xmlns:a16="http://schemas.microsoft.com/office/drawing/2014/main" val="1936774062"/>
                    </a:ext>
                  </a:extLst>
                </a:gridCol>
                <a:gridCol w="6090920">
                  <a:extLst>
                    <a:ext uri="{9D8B030D-6E8A-4147-A177-3AD203B41FA5}">
                      <a16:colId xmlns:a16="http://schemas.microsoft.com/office/drawing/2014/main" val="259720278"/>
                    </a:ext>
                  </a:extLst>
                </a:gridCol>
              </a:tblGrid>
              <a:tr h="370840">
                <a:tc>
                  <a:txBody>
                    <a:bodyPr/>
                    <a:lstStyle/>
                    <a:p>
                      <a:r>
                        <a:rPr lang="en-US" sz="2400" dirty="0"/>
                        <a:t>Group Member</a:t>
                      </a:r>
                    </a:p>
                  </a:txBody>
                  <a:tcPr/>
                </a:tc>
                <a:tc>
                  <a:txBody>
                    <a:bodyPr/>
                    <a:lstStyle/>
                    <a:p>
                      <a:r>
                        <a:rPr lang="en-US" sz="2400" dirty="0"/>
                        <a:t>Contribution</a:t>
                      </a:r>
                    </a:p>
                  </a:txBody>
                  <a:tcPr/>
                </a:tc>
                <a:extLst>
                  <a:ext uri="{0D108BD9-81ED-4DB2-BD59-A6C34878D82A}">
                    <a16:rowId xmlns:a16="http://schemas.microsoft.com/office/drawing/2014/main" val="233145875"/>
                  </a:ext>
                </a:extLst>
              </a:tr>
              <a:tr h="370840">
                <a:tc>
                  <a:txBody>
                    <a:bodyPr/>
                    <a:lstStyle/>
                    <a:p>
                      <a:r>
                        <a:rPr lang="en-US" sz="2400" dirty="0"/>
                        <a:t>Raja</a:t>
                      </a:r>
                    </a:p>
                  </a:txBody>
                  <a:tcPr/>
                </a:tc>
                <a:tc>
                  <a:txBody>
                    <a:bodyPr/>
                    <a:lstStyle/>
                    <a:p>
                      <a:r>
                        <a:rPr lang="en-US" sz="2400" dirty="0"/>
                        <a:t>Generation of system parameters and users’ trajectories based on RWP and RW [2],[4]</a:t>
                      </a:r>
                    </a:p>
                  </a:txBody>
                  <a:tcPr/>
                </a:tc>
                <a:extLst>
                  <a:ext uri="{0D108BD9-81ED-4DB2-BD59-A6C34878D82A}">
                    <a16:rowId xmlns:a16="http://schemas.microsoft.com/office/drawing/2014/main" val="1780031711"/>
                  </a:ext>
                </a:extLst>
              </a:tr>
              <a:tr h="370840">
                <a:tc>
                  <a:txBody>
                    <a:bodyPr/>
                    <a:lstStyle/>
                    <a:p>
                      <a:r>
                        <a:rPr lang="en-US" sz="2400" dirty="0"/>
                        <a:t>Karthik</a:t>
                      </a:r>
                    </a:p>
                  </a:txBody>
                  <a:tcPr/>
                </a:tc>
                <a:tc>
                  <a:txBody>
                    <a:bodyPr/>
                    <a:lstStyle/>
                    <a:p>
                      <a:r>
                        <a:rPr lang="en-US" sz="2400" dirty="0"/>
                        <a:t>DCEMTO, Random-Allocation and Local Execution for Task Acceptance Rate Experiment[5]</a:t>
                      </a:r>
                    </a:p>
                  </a:txBody>
                  <a:tcPr/>
                </a:tc>
                <a:extLst>
                  <a:ext uri="{0D108BD9-81ED-4DB2-BD59-A6C34878D82A}">
                    <a16:rowId xmlns:a16="http://schemas.microsoft.com/office/drawing/2014/main" val="735672292"/>
                  </a:ext>
                </a:extLst>
              </a:tr>
              <a:tr h="196215">
                <a:tc>
                  <a:txBody>
                    <a:bodyPr/>
                    <a:lstStyle/>
                    <a:p>
                      <a:r>
                        <a:rPr lang="en-US" sz="2400" dirty="0"/>
                        <a:t>Savitru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DCEMTO, Random-Allocation and Local Execution for Energy Consumption Experiment[1],[3]</a:t>
                      </a:r>
                    </a:p>
                  </a:txBody>
                  <a:tcPr/>
                </a:tc>
                <a:extLst>
                  <a:ext uri="{0D108BD9-81ED-4DB2-BD59-A6C34878D82A}">
                    <a16:rowId xmlns:a16="http://schemas.microsoft.com/office/drawing/2014/main" val="2242330706"/>
                  </a:ext>
                </a:extLst>
              </a:tr>
            </a:tbl>
          </a:graphicData>
        </a:graphic>
      </p:graphicFrame>
    </p:spTree>
    <p:extLst>
      <p:ext uri="{BB962C8B-B14F-4D97-AF65-F5344CB8AC3E}">
        <p14:creationId xmlns:p14="http://schemas.microsoft.com/office/powerpoint/2010/main" val="417554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A953-32E4-4715-A91D-43E87A33866D}"/>
              </a:ext>
            </a:extLst>
          </p:cNvPr>
          <p:cNvSpPr>
            <a:spLocks noGrp="1"/>
          </p:cNvSpPr>
          <p:nvPr>
            <p:ph type="title"/>
          </p:nvPr>
        </p:nvSpPr>
        <p:spPr/>
        <p:txBody>
          <a:bodyPr/>
          <a:lstStyle/>
          <a:p>
            <a:r>
              <a:rPr lang="en-US" dirty="0"/>
              <a:t>Mobile Edge Computing </a:t>
            </a:r>
          </a:p>
        </p:txBody>
      </p:sp>
      <p:sp>
        <p:nvSpPr>
          <p:cNvPr id="3" name="Content Placeholder 2">
            <a:extLst>
              <a:ext uri="{FF2B5EF4-FFF2-40B4-BE49-F238E27FC236}">
                <a16:creationId xmlns:a16="http://schemas.microsoft.com/office/drawing/2014/main" id="{DAA8432C-D6F5-4FE7-967C-115CFBC57B59}"/>
              </a:ext>
            </a:extLst>
          </p:cNvPr>
          <p:cNvSpPr>
            <a:spLocks noGrp="1"/>
          </p:cNvSpPr>
          <p:nvPr>
            <p:ph idx="1"/>
          </p:nvPr>
        </p:nvSpPr>
        <p:spPr/>
        <p:txBody>
          <a:bodyPr/>
          <a:lstStyle/>
          <a:p>
            <a:r>
              <a:rPr lang="en-US" dirty="0"/>
              <a:t>Servers are deployed at Base Stations – MEC servers</a:t>
            </a:r>
          </a:p>
          <a:p>
            <a:r>
              <a:rPr lang="en-US" dirty="0"/>
              <a:t>Mobile users can now offload tasks to nearby MEC servers</a:t>
            </a:r>
          </a:p>
          <a:p>
            <a:r>
              <a:rPr lang="en-US" dirty="0"/>
              <a:t>Advantages</a:t>
            </a:r>
          </a:p>
          <a:p>
            <a:pPr lvl="1">
              <a:buFont typeface="Wingdings" panose="05000000000000000000" pitchFamily="2" charset="2"/>
              <a:buChar char="ü"/>
            </a:pPr>
            <a:r>
              <a:rPr lang="en-US" dirty="0"/>
              <a:t> </a:t>
            </a:r>
            <a:r>
              <a:rPr lang="en-US" i="1" dirty="0"/>
              <a:t>User view:</a:t>
            </a:r>
            <a:r>
              <a:rPr lang="en-US" dirty="0"/>
              <a:t> Applications are faster now, better battery life</a:t>
            </a:r>
          </a:p>
          <a:p>
            <a:pPr lvl="1">
              <a:buFont typeface="Wingdings" panose="05000000000000000000" pitchFamily="2" charset="2"/>
              <a:buChar char="ü"/>
            </a:pPr>
            <a:r>
              <a:rPr lang="en-US" dirty="0"/>
              <a:t> </a:t>
            </a:r>
            <a:r>
              <a:rPr lang="en-US" i="1" dirty="0"/>
              <a:t>Edge Service provider view: </a:t>
            </a:r>
            <a:r>
              <a:rPr lang="en-US" dirty="0"/>
              <a:t>Less operational cost </a:t>
            </a:r>
          </a:p>
          <a:p>
            <a:r>
              <a:rPr lang="en-US" dirty="0"/>
              <a:t>Challenges</a:t>
            </a:r>
          </a:p>
          <a:p>
            <a:pPr lvl="1">
              <a:buFont typeface="Wingdings" panose="05000000000000000000" pitchFamily="2" charset="2"/>
              <a:buChar char="Ø"/>
            </a:pPr>
            <a:r>
              <a:rPr lang="en-US" dirty="0"/>
              <a:t> </a:t>
            </a:r>
            <a:r>
              <a:rPr lang="en-US" i="1" dirty="0"/>
              <a:t>Task view:</a:t>
            </a:r>
            <a:r>
              <a:rPr lang="en-US" dirty="0"/>
              <a:t> Quality of service – meeting task deadlines </a:t>
            </a:r>
          </a:p>
          <a:p>
            <a:pPr lvl="1">
              <a:buFont typeface="Wingdings" panose="05000000000000000000" pitchFamily="2" charset="2"/>
              <a:buChar char="Ø"/>
            </a:pPr>
            <a:r>
              <a:rPr lang="en-US" dirty="0"/>
              <a:t> </a:t>
            </a:r>
            <a:r>
              <a:rPr lang="en-US" i="1" dirty="0"/>
              <a:t>Infrastructure view: </a:t>
            </a:r>
            <a:r>
              <a:rPr lang="en-US" dirty="0"/>
              <a:t>Energy efficiency of the system</a:t>
            </a:r>
          </a:p>
          <a:p>
            <a:endParaRPr lang="en-US" dirty="0"/>
          </a:p>
        </p:txBody>
      </p:sp>
    </p:spTree>
    <p:extLst>
      <p:ext uri="{BB962C8B-B14F-4D97-AF65-F5344CB8AC3E}">
        <p14:creationId xmlns:p14="http://schemas.microsoft.com/office/powerpoint/2010/main" val="52428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2A39-5217-4FF9-B7D0-6BE642A12D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4CFF4FD-75B1-41C3-AEDC-E36666A1DBD4}"/>
              </a:ext>
            </a:extLst>
          </p:cNvPr>
          <p:cNvSpPr>
            <a:spLocks noGrp="1"/>
          </p:cNvSpPr>
          <p:nvPr>
            <p:ph idx="1"/>
          </p:nvPr>
        </p:nvSpPr>
        <p:spPr/>
        <p:txBody>
          <a:bodyPr>
            <a:noAutofit/>
          </a:bodyPr>
          <a:lstStyle/>
          <a:p>
            <a:pPr marL="514350" indent="-514350">
              <a:buFont typeface="+mj-lt"/>
              <a:buAutoNum type="arabicPeriod"/>
            </a:pPr>
            <a:r>
              <a:rPr lang="en-US" sz="2000" dirty="0"/>
              <a:t>J. Wang, W. Wu, Z. Liao, A. K. </a:t>
            </a:r>
            <a:r>
              <a:rPr lang="en-US" sz="2000" dirty="0" err="1"/>
              <a:t>Sangaiah</a:t>
            </a:r>
            <a:r>
              <a:rPr lang="en-US" sz="2000" dirty="0"/>
              <a:t> and R. Simon </a:t>
            </a:r>
            <a:r>
              <a:rPr lang="en-US" sz="2000" dirty="0" err="1"/>
              <a:t>Sherratt</a:t>
            </a:r>
            <a:r>
              <a:rPr lang="en-US" sz="2000" dirty="0"/>
              <a:t>, "An Energy-Efficient </a:t>
            </a:r>
            <a:r>
              <a:rPr lang="en-US" sz="2000" dirty="0" err="1"/>
              <a:t>OffLoading</a:t>
            </a:r>
            <a:r>
              <a:rPr lang="en-US" sz="2000" dirty="0"/>
              <a:t> Scheme for Low Latency in Collaborative Edge Computing," in IEEE Access, vol. 7, pp. 149182-149190, 2019. </a:t>
            </a:r>
          </a:p>
          <a:p>
            <a:pPr marL="514350" indent="-514350">
              <a:buFont typeface="+mj-lt"/>
              <a:buAutoNum type="arabicPeriod"/>
            </a:pPr>
            <a:r>
              <a:rPr lang="en-US" sz="2000" dirty="0"/>
              <a:t>Y. Kai, J. Wang and H. Zhu, "Energy Minimization for D2D-Assisted Mobile Edge Computing Networks," ICC 2019 - 2019 IEEE International Conference on Communications (ICC), Shanghai, China, 2019, pp. 1-6. </a:t>
            </a:r>
          </a:p>
          <a:p>
            <a:pPr marL="514350" indent="-514350">
              <a:buFont typeface="+mj-lt"/>
              <a:buAutoNum type="arabicPeriod"/>
            </a:pPr>
            <a:r>
              <a:rPr lang="en-US" sz="2000" dirty="0"/>
              <a:t>C. Wu, Q. Peng, Y. Xia and J. Lee, "Mobility-Aware Tasks Offloading in Mobile Edge Computing Environment," 2019 Seventh International Symposium on Computing and Networking (CANDAR), Nagasaki, Japan, 2019, pp. 204-210. </a:t>
            </a:r>
          </a:p>
          <a:p>
            <a:pPr marL="514350" indent="-514350">
              <a:buFont typeface="+mj-lt"/>
              <a:buAutoNum type="arabicPeriod"/>
            </a:pPr>
            <a:r>
              <a:rPr lang="en-US" sz="2000" dirty="0"/>
              <a:t>Q. Peng et al., "Mobility-Aware and Migration-Enabled Online Edge User Allocation in Mobile Edge Computing," 2019 IEEE International Conference on Web Services (ICWS), Milan, Italy, 2019, pp. 91-98.</a:t>
            </a:r>
          </a:p>
          <a:p>
            <a:pPr marL="514350" indent="-514350">
              <a:buFont typeface="+mj-lt"/>
              <a:buAutoNum type="arabicPeriod"/>
            </a:pPr>
            <a:r>
              <a:rPr lang="en-US" sz="2000" dirty="0"/>
              <a:t>Zi Wang, </a:t>
            </a:r>
            <a:r>
              <a:rPr lang="en-US" sz="2000" dirty="0" err="1"/>
              <a:t>Zhiwei</a:t>
            </a:r>
            <a:r>
              <a:rPr lang="en-US" sz="2000" dirty="0"/>
              <a:t> Zhao, </a:t>
            </a:r>
            <a:r>
              <a:rPr lang="en-US" sz="2000" dirty="0" err="1"/>
              <a:t>Geyong</a:t>
            </a:r>
            <a:r>
              <a:rPr lang="en-US" sz="2000" dirty="0"/>
              <a:t> Min, Xinyuan Huang, </a:t>
            </a:r>
            <a:r>
              <a:rPr lang="en-US" sz="2000" dirty="0" err="1"/>
              <a:t>Qiang</a:t>
            </a:r>
            <a:r>
              <a:rPr lang="en-US" sz="2000" dirty="0"/>
              <a:t> Ni, Rong Wang, User mobility aware task assignment for Mobile Edge Computing, Future Generation Computer Systems, Volume 85, 2018, Pages 1-8, ISSN 0167-739X, </a:t>
            </a:r>
          </a:p>
        </p:txBody>
      </p:sp>
    </p:spTree>
    <p:extLst>
      <p:ext uri="{BB962C8B-B14F-4D97-AF65-F5344CB8AC3E}">
        <p14:creationId xmlns:p14="http://schemas.microsoft.com/office/powerpoint/2010/main" val="346872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5CEED0-68B9-4BF6-BC45-0BE4A8A42A0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14533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3C07-43F1-4DB2-9A26-F7A9EA39F1F7}"/>
              </a:ext>
            </a:extLst>
          </p:cNvPr>
          <p:cNvSpPr>
            <a:spLocks noGrp="1"/>
          </p:cNvSpPr>
          <p:nvPr>
            <p:ph type="title"/>
          </p:nvPr>
        </p:nvSpPr>
        <p:spPr/>
        <p:txBody>
          <a:bodyPr/>
          <a:lstStyle/>
          <a:p>
            <a:r>
              <a:rPr lang="en-US" dirty="0"/>
              <a:t>Appendix</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A26DDB00-9097-430B-B234-4F32FADC9A21}"/>
                  </a:ext>
                </a:extLst>
              </p:cNvPr>
              <p:cNvGraphicFramePr>
                <a:graphicFrameLocks noGrp="1"/>
              </p:cNvGraphicFramePr>
              <p:nvPr>
                <p:ph sz="half" idx="1"/>
                <p:extLst>
                  <p:ext uri="{D42A27DB-BD31-4B8C-83A1-F6EECF244321}">
                    <p14:modId xmlns:p14="http://schemas.microsoft.com/office/powerpoint/2010/main" val="2858129490"/>
                  </p:ext>
                </p:extLst>
              </p:nvPr>
            </p:nvGraphicFramePr>
            <p:xfrm>
              <a:off x="838201" y="1819351"/>
              <a:ext cx="4627880" cy="3774378"/>
            </p:xfrm>
            <a:graphic>
              <a:graphicData uri="http://schemas.openxmlformats.org/drawingml/2006/table">
                <a:tbl>
                  <a:tblPr firstRow="1" firstCol="1" bandRow="1">
                    <a:tableStyleId>{C083E6E3-FA7D-4D7B-A595-EF9225AFEA82}</a:tableStyleId>
                  </a:tblPr>
                  <a:tblGrid>
                    <a:gridCol w="975284">
                      <a:extLst>
                        <a:ext uri="{9D8B030D-6E8A-4147-A177-3AD203B41FA5}">
                          <a16:colId xmlns:a16="http://schemas.microsoft.com/office/drawing/2014/main" val="1395391480"/>
                        </a:ext>
                      </a:extLst>
                    </a:gridCol>
                    <a:gridCol w="3652596">
                      <a:extLst>
                        <a:ext uri="{9D8B030D-6E8A-4147-A177-3AD203B41FA5}">
                          <a16:colId xmlns:a16="http://schemas.microsoft.com/office/drawing/2014/main" val="247315901"/>
                        </a:ext>
                      </a:extLst>
                    </a:gridCol>
                  </a:tblGrid>
                  <a:tr h="324759">
                    <a:tc>
                      <a:txBody>
                        <a:bodyPr/>
                        <a:lstStyle/>
                        <a:p>
                          <a:pPr marL="0" marR="0" algn="ctr">
                            <a:spcBef>
                              <a:spcPts val="0"/>
                            </a:spcBef>
                            <a:spcAft>
                              <a:spcPts val="0"/>
                            </a:spcAft>
                          </a:pPr>
                          <a:r>
                            <a:rPr lang="en-US" sz="1600" dirty="0">
                              <a:effectLst/>
                            </a:rPr>
                            <a:t>Symbol</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Description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4289468383"/>
                      </a:ext>
                    </a:extLst>
                  </a:tr>
                  <a:tr h="211248">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𝒔</m:t>
                                    </m:r>
                                  </m:e>
                                  <m:sub>
                                    <m:r>
                                      <a:rPr lang="en-US" sz="1600">
                                        <a:effectLst/>
                                        <a:latin typeface="Cambria Math" panose="02040503050406030204" pitchFamily="18" charset="0"/>
                                      </a:rPr>
                                      <m:t>𝒊</m:t>
                                    </m:r>
                                  </m:sub>
                                </m:sSub>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size of the computational task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𝑇</m:t>
                                  </m:r>
                                </m:e>
                                <m:sub>
                                  <m:r>
                                    <a:rPr lang="en-US" sz="1600">
                                      <a:effectLst/>
                                      <a:latin typeface="Cambria Math" panose="02040503050406030204" pitchFamily="18" charset="0"/>
                                    </a:rPr>
                                    <m:t>𝑖</m:t>
                                  </m:r>
                                </m:sub>
                              </m:sSub>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1076138106"/>
                      </a:ext>
                    </a:extLst>
                  </a:tr>
                  <a:tr h="42249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𝒄</m:t>
                                    </m:r>
                                  </m:e>
                                  <m:sub>
                                    <m:r>
                                      <a:rPr lang="en-US" sz="1600">
                                        <a:effectLst/>
                                        <a:latin typeface="Cambria Math" panose="02040503050406030204" pitchFamily="18" charset="0"/>
                                      </a:rPr>
                                      <m:t>𝒊</m:t>
                                    </m:r>
                                  </m:sub>
                                </m:sSub>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computation resource (in cycles) needed for task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𝑇</m:t>
                                  </m:r>
                                </m:e>
                                <m:sub>
                                  <m:r>
                                    <a:rPr lang="en-US" sz="1600">
                                      <a:effectLst/>
                                      <a:latin typeface="Cambria Math" panose="02040503050406030204" pitchFamily="18" charset="0"/>
                                    </a:rPr>
                                    <m:t>𝑖</m:t>
                                  </m:r>
                                </m:sub>
                              </m:sSub>
                            </m:oMath>
                          </a14:m>
                          <a:r>
                            <a:rPr lang="en-US" sz="1600" dirty="0">
                              <a:effectLst/>
                            </a:rPr>
                            <a:t> </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1659696651"/>
                      </a:ext>
                    </a:extLst>
                  </a:tr>
                  <a:tr h="211248">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𝒕</m:t>
                                    </m:r>
                                  </m:e>
                                  <m:sub>
                                    <m:r>
                                      <a:rPr lang="en-US" sz="1600">
                                        <a:effectLst/>
                                        <a:latin typeface="Cambria Math" panose="02040503050406030204" pitchFamily="18" charset="0"/>
                                      </a:rPr>
                                      <m:t>𝒊</m:t>
                                    </m:r>
                                  </m:sub>
                                  <m:sup>
                                    <m:r>
                                      <a:rPr lang="en-US" sz="1600">
                                        <a:effectLst/>
                                        <a:latin typeface="Cambria Math" panose="02040503050406030204" pitchFamily="18" charset="0"/>
                                      </a:rPr>
                                      <m:t>𝒎𝒂𝒙</m:t>
                                    </m:r>
                                  </m:sup>
                                </m:sSubSup>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deadline for task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𝑇</m:t>
                                  </m:r>
                                </m:e>
                                <m:sub>
                                  <m:r>
                                    <a:rPr lang="en-US" sz="1600">
                                      <a:effectLst/>
                                      <a:latin typeface="Cambria Math" panose="02040503050406030204" pitchFamily="18" charset="0"/>
                                    </a:rPr>
                                    <m:t>𝑖</m:t>
                                  </m:r>
                                </m:sub>
                              </m:sSub>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4130804240"/>
                      </a:ext>
                    </a:extLst>
                  </a:tr>
                  <a:tr h="23124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𝒓</m:t>
                                    </m:r>
                                  </m:e>
                                  <m:sub>
                                    <m:r>
                                      <a:rPr lang="en-US" sz="1600">
                                        <a:effectLst/>
                                        <a:latin typeface="Cambria Math" panose="02040503050406030204" pitchFamily="18" charset="0"/>
                                      </a:rPr>
                                      <m:t>𝒋</m:t>
                                    </m:r>
                                  </m:sub>
                                </m:sSub>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signal range of MEC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1290819683"/>
                      </a:ext>
                    </a:extLst>
                  </a:tr>
                  <a:tr h="23124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𝒂</m:t>
                                    </m:r>
                                  </m:e>
                                  <m:sub>
                                    <m:r>
                                      <a:rPr lang="en-US" sz="1600">
                                        <a:effectLst/>
                                        <a:latin typeface="Cambria Math" panose="02040503050406030204" pitchFamily="18" charset="0"/>
                                      </a:rPr>
                                      <m:t>𝒋</m:t>
                                    </m:r>
                                  </m:sub>
                                </m:sSub>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computation capacity of MEC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2441428968"/>
                      </a:ext>
                    </a:extLst>
                  </a:tr>
                  <a:tr h="422495">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𝒓</m:t>
                                    </m:r>
                                  </m:e>
                                  <m:sub>
                                    <m:r>
                                      <a:rPr lang="en-US" sz="1600">
                                        <a:effectLst/>
                                        <a:latin typeface="Cambria Math" panose="02040503050406030204" pitchFamily="18" charset="0"/>
                                      </a:rPr>
                                      <m:t>𝒊</m:t>
                                    </m:r>
                                    <m:r>
                                      <a:rPr lang="en-US" sz="1600">
                                        <a:effectLst/>
                                        <a:latin typeface="Cambria Math" panose="02040503050406030204" pitchFamily="18" charset="0"/>
                                      </a:rPr>
                                      <m:t>,</m:t>
                                    </m:r>
                                    <m:r>
                                      <a:rPr lang="en-US" sz="1600">
                                        <a:effectLst/>
                                        <a:latin typeface="Cambria Math" panose="02040503050406030204" pitchFamily="18" charset="0"/>
                                      </a:rPr>
                                      <m:t>𝒋</m:t>
                                    </m:r>
                                  </m:sub>
                                  <m:sup>
                                    <m:r>
                                      <a:rPr lang="en-US" sz="1600">
                                        <a:effectLst/>
                                        <a:latin typeface="Cambria Math" panose="02040503050406030204" pitchFamily="18" charset="0"/>
                                      </a:rPr>
                                      <m:t>𝒖</m:t>
                                    </m:r>
                                  </m:sup>
                                </m:sSubSup>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communication rate between user </a:t>
                          </a:r>
                          <a14:m>
                            <m:oMath xmlns:m="http://schemas.openxmlformats.org/officeDocument/2006/math">
                              <m:r>
                                <a:rPr lang="en-US" sz="1600">
                                  <a:effectLst/>
                                  <a:latin typeface="Cambria Math" panose="02040503050406030204" pitchFamily="18" charset="0"/>
                                </a:rPr>
                                <m:t>𝑖</m:t>
                              </m:r>
                            </m:oMath>
                          </a14:m>
                          <a:r>
                            <a:rPr lang="en-US" sz="1600" dirty="0">
                              <a:effectLst/>
                            </a:rPr>
                            <a:t> and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750753474"/>
                      </a:ext>
                    </a:extLst>
                  </a:tr>
                  <a:tr h="245827">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𝒓</m:t>
                                    </m:r>
                                  </m:e>
                                  <m:sub>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𝒋</m:t>
                                        </m:r>
                                      </m:e>
                                      <m:sub>
                                        <m:r>
                                          <a:rPr lang="en-US" sz="1600">
                                            <a:effectLst/>
                                            <a:latin typeface="Cambria Math" panose="02040503050406030204" pitchFamily="18" charset="0"/>
                                          </a:rPr>
                                          <m:t>𝟏</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𝒋</m:t>
                                        </m:r>
                                      </m:e>
                                      <m:sub>
                                        <m:r>
                                          <a:rPr lang="en-US" sz="1600">
                                            <a:effectLst/>
                                            <a:latin typeface="Cambria Math" panose="02040503050406030204" pitchFamily="18" charset="0"/>
                                          </a:rPr>
                                          <m:t>𝟐</m:t>
                                        </m:r>
                                      </m:sub>
                                    </m:sSub>
                                  </m:sub>
                                  <m:sup>
                                    <m:r>
                                      <a:rPr lang="en-US" sz="1600">
                                        <a:effectLst/>
                                        <a:latin typeface="Cambria Math" panose="02040503050406030204" pitchFamily="18" charset="0"/>
                                      </a:rPr>
                                      <m:t>𝒕𝒓</m:t>
                                    </m:r>
                                  </m:sup>
                                </m:sSubSup>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transmission rate between servers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𝑗</m:t>
                                  </m:r>
                                </m:e>
                                <m:sub>
                                  <m:r>
                                    <a:rPr lang="en-US" sz="1600">
                                      <a:effectLst/>
                                      <a:latin typeface="Cambria Math" panose="02040503050406030204" pitchFamily="18" charset="0"/>
                                    </a:rPr>
                                    <m:t>1</m:t>
                                  </m:r>
                                </m:sub>
                              </m:sSub>
                            </m:oMath>
                          </a14:m>
                          <a:r>
                            <a:rPr lang="en-US" sz="1600" dirty="0">
                              <a:effectLst/>
                            </a:rPr>
                            <a:t>and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𝑗</m:t>
                                  </m:r>
                                </m:e>
                                <m:sub>
                                  <m:r>
                                    <a:rPr lang="en-US" sz="1600">
                                      <a:effectLst/>
                                      <a:latin typeface="Cambria Math" panose="02040503050406030204" pitchFamily="18" charset="0"/>
                                    </a:rPr>
                                    <m:t>2</m:t>
                                  </m:r>
                                </m:sub>
                              </m:sSub>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1440394376"/>
                      </a:ext>
                    </a:extLst>
                  </a:tr>
                  <a:tr h="37325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𝑩</m:t>
                                </m:r>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channel bandwidth</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4104871641"/>
                      </a:ext>
                    </a:extLst>
                  </a:tr>
                  <a:tr h="591866">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𝑵</m:t>
                                    </m:r>
                                  </m:e>
                                  <m:sub>
                                    <m:r>
                                      <a:rPr lang="en-US" sz="1600">
                                        <a:effectLst/>
                                        <a:latin typeface="Cambria Math" panose="02040503050406030204" pitchFamily="18" charset="0"/>
                                      </a:rPr>
                                      <m:t>𝟎</m:t>
                                    </m:r>
                                  </m:sub>
                                </m:sSub>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noise power spectral density</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3331797948"/>
                      </a:ext>
                    </a:extLst>
                  </a:tr>
                </a:tbl>
              </a:graphicData>
            </a:graphic>
          </p:graphicFrame>
        </mc:Choice>
        <mc:Fallback xmlns="">
          <p:graphicFrame>
            <p:nvGraphicFramePr>
              <p:cNvPr id="4" name="Content Placeholder 3">
                <a:extLst>
                  <a:ext uri="{FF2B5EF4-FFF2-40B4-BE49-F238E27FC236}">
                    <a16:creationId xmlns:a16="http://schemas.microsoft.com/office/drawing/2014/main" id="{A26DDB00-9097-430B-B234-4F32FADC9A21}"/>
                  </a:ext>
                </a:extLst>
              </p:cNvPr>
              <p:cNvGraphicFramePr>
                <a:graphicFrameLocks noGrp="1"/>
              </p:cNvGraphicFramePr>
              <p:nvPr>
                <p:ph sz="half" idx="1"/>
                <p:extLst>
                  <p:ext uri="{D42A27DB-BD31-4B8C-83A1-F6EECF244321}">
                    <p14:modId xmlns:p14="http://schemas.microsoft.com/office/powerpoint/2010/main" val="2858129490"/>
                  </p:ext>
                </p:extLst>
              </p:nvPr>
            </p:nvGraphicFramePr>
            <p:xfrm>
              <a:off x="838201" y="1819351"/>
              <a:ext cx="4627880" cy="3774378"/>
            </p:xfrm>
            <a:graphic>
              <a:graphicData uri="http://schemas.openxmlformats.org/drawingml/2006/table">
                <a:tbl>
                  <a:tblPr firstRow="1" firstCol="1" bandRow="1">
                    <a:tableStyleId>{C083E6E3-FA7D-4D7B-A595-EF9225AFEA82}</a:tableStyleId>
                  </a:tblPr>
                  <a:tblGrid>
                    <a:gridCol w="975284">
                      <a:extLst>
                        <a:ext uri="{9D8B030D-6E8A-4147-A177-3AD203B41FA5}">
                          <a16:colId xmlns:a16="http://schemas.microsoft.com/office/drawing/2014/main" val="1395391480"/>
                        </a:ext>
                      </a:extLst>
                    </a:gridCol>
                    <a:gridCol w="3652596">
                      <a:extLst>
                        <a:ext uri="{9D8B030D-6E8A-4147-A177-3AD203B41FA5}">
                          <a16:colId xmlns:a16="http://schemas.microsoft.com/office/drawing/2014/main" val="247315901"/>
                        </a:ext>
                      </a:extLst>
                    </a:gridCol>
                  </a:tblGrid>
                  <a:tr h="324759">
                    <a:tc>
                      <a:txBody>
                        <a:bodyPr/>
                        <a:lstStyle/>
                        <a:p>
                          <a:pPr marL="0" marR="0" algn="ctr">
                            <a:spcBef>
                              <a:spcPts val="0"/>
                            </a:spcBef>
                            <a:spcAft>
                              <a:spcPts val="0"/>
                            </a:spcAft>
                          </a:pPr>
                          <a:r>
                            <a:rPr lang="en-US" sz="1600" dirty="0">
                              <a:effectLst/>
                            </a:rPr>
                            <a:t>Symbol</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Description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4289468383"/>
                      </a:ext>
                    </a:extLst>
                  </a:tr>
                  <a:tr h="243840">
                    <a:tc>
                      <a:txBody>
                        <a:bodyPr/>
                        <a:lstStyle/>
                        <a:p>
                          <a:endParaRPr lang="en-US"/>
                        </a:p>
                      </a:txBody>
                      <a:tcPr marL="115265" marR="115265" marT="0" marB="0">
                        <a:blipFill>
                          <a:blip r:embed="rId2"/>
                          <a:stretch>
                            <a:fillRect t="-157500" r="-375625" b="-1320000"/>
                          </a:stretch>
                        </a:blipFill>
                      </a:tcPr>
                    </a:tc>
                    <a:tc>
                      <a:txBody>
                        <a:bodyPr/>
                        <a:lstStyle/>
                        <a:p>
                          <a:endParaRPr lang="en-US"/>
                        </a:p>
                      </a:txBody>
                      <a:tcPr marL="115265" marR="115265" marT="0" marB="0">
                        <a:blipFill>
                          <a:blip r:embed="rId2"/>
                          <a:stretch>
                            <a:fillRect l="-26667" t="-157500" r="-167" b="-1320000"/>
                          </a:stretch>
                        </a:blipFill>
                      </a:tcPr>
                    </a:tc>
                    <a:extLst>
                      <a:ext uri="{0D108BD9-81ED-4DB2-BD59-A6C34878D82A}">
                        <a16:rowId xmlns:a16="http://schemas.microsoft.com/office/drawing/2014/main" val="1076138106"/>
                      </a:ext>
                    </a:extLst>
                  </a:tr>
                  <a:tr h="487680">
                    <a:tc>
                      <a:txBody>
                        <a:bodyPr/>
                        <a:lstStyle/>
                        <a:p>
                          <a:endParaRPr lang="en-US"/>
                        </a:p>
                      </a:txBody>
                      <a:tcPr marL="115265" marR="115265" marT="0" marB="0">
                        <a:blipFill>
                          <a:blip r:embed="rId2"/>
                          <a:stretch>
                            <a:fillRect t="-127160" r="-375625" b="-551852"/>
                          </a:stretch>
                        </a:blipFill>
                      </a:tcPr>
                    </a:tc>
                    <a:tc>
                      <a:txBody>
                        <a:bodyPr/>
                        <a:lstStyle/>
                        <a:p>
                          <a:endParaRPr lang="en-US"/>
                        </a:p>
                      </a:txBody>
                      <a:tcPr marL="115265" marR="115265" marT="0" marB="0">
                        <a:blipFill>
                          <a:blip r:embed="rId2"/>
                          <a:stretch>
                            <a:fillRect l="-26667" t="-127160" r="-167" b="-551852"/>
                          </a:stretch>
                        </a:blipFill>
                      </a:tcPr>
                    </a:tc>
                    <a:extLst>
                      <a:ext uri="{0D108BD9-81ED-4DB2-BD59-A6C34878D82A}">
                        <a16:rowId xmlns:a16="http://schemas.microsoft.com/office/drawing/2014/main" val="1659696651"/>
                      </a:ext>
                    </a:extLst>
                  </a:tr>
                  <a:tr h="243840">
                    <a:tc>
                      <a:txBody>
                        <a:bodyPr/>
                        <a:lstStyle/>
                        <a:p>
                          <a:endParaRPr lang="en-US"/>
                        </a:p>
                      </a:txBody>
                      <a:tcPr marL="115265" marR="115265" marT="0" marB="0">
                        <a:blipFill>
                          <a:blip r:embed="rId2"/>
                          <a:stretch>
                            <a:fillRect t="-460000" r="-375625" b="-1017500"/>
                          </a:stretch>
                        </a:blipFill>
                      </a:tcPr>
                    </a:tc>
                    <a:tc>
                      <a:txBody>
                        <a:bodyPr/>
                        <a:lstStyle/>
                        <a:p>
                          <a:endParaRPr lang="en-US"/>
                        </a:p>
                      </a:txBody>
                      <a:tcPr marL="115265" marR="115265" marT="0" marB="0">
                        <a:blipFill>
                          <a:blip r:embed="rId2"/>
                          <a:stretch>
                            <a:fillRect l="-26667" t="-460000" r="-167" b="-1017500"/>
                          </a:stretch>
                        </a:blipFill>
                      </a:tcPr>
                    </a:tc>
                    <a:extLst>
                      <a:ext uri="{0D108BD9-81ED-4DB2-BD59-A6C34878D82A}">
                        <a16:rowId xmlns:a16="http://schemas.microsoft.com/office/drawing/2014/main" val="4130804240"/>
                      </a:ext>
                    </a:extLst>
                  </a:tr>
                  <a:tr h="266891">
                    <a:tc>
                      <a:txBody>
                        <a:bodyPr/>
                        <a:lstStyle/>
                        <a:p>
                          <a:endParaRPr lang="en-US"/>
                        </a:p>
                      </a:txBody>
                      <a:tcPr marL="115265" marR="115265" marT="0" marB="0">
                        <a:blipFill>
                          <a:blip r:embed="rId2"/>
                          <a:stretch>
                            <a:fillRect t="-520930" r="-375625" b="-846512"/>
                          </a:stretch>
                        </a:blipFill>
                      </a:tcPr>
                    </a:tc>
                    <a:tc>
                      <a:txBody>
                        <a:bodyPr/>
                        <a:lstStyle/>
                        <a:p>
                          <a:endParaRPr lang="en-US"/>
                        </a:p>
                      </a:txBody>
                      <a:tcPr marL="115265" marR="115265" marT="0" marB="0">
                        <a:blipFill>
                          <a:blip r:embed="rId2"/>
                          <a:stretch>
                            <a:fillRect l="-26667" t="-520930" r="-167" b="-846512"/>
                          </a:stretch>
                        </a:blipFill>
                      </a:tcPr>
                    </a:tc>
                    <a:extLst>
                      <a:ext uri="{0D108BD9-81ED-4DB2-BD59-A6C34878D82A}">
                        <a16:rowId xmlns:a16="http://schemas.microsoft.com/office/drawing/2014/main" val="1290819683"/>
                      </a:ext>
                    </a:extLst>
                  </a:tr>
                  <a:tr h="266891">
                    <a:tc>
                      <a:txBody>
                        <a:bodyPr/>
                        <a:lstStyle/>
                        <a:p>
                          <a:endParaRPr lang="en-US"/>
                        </a:p>
                      </a:txBody>
                      <a:tcPr marL="115265" marR="115265" marT="0" marB="0">
                        <a:blipFill>
                          <a:blip r:embed="rId2"/>
                          <a:stretch>
                            <a:fillRect t="-606818" r="-375625" b="-727273"/>
                          </a:stretch>
                        </a:blipFill>
                      </a:tcPr>
                    </a:tc>
                    <a:tc>
                      <a:txBody>
                        <a:bodyPr/>
                        <a:lstStyle/>
                        <a:p>
                          <a:endParaRPr lang="en-US"/>
                        </a:p>
                      </a:txBody>
                      <a:tcPr marL="115265" marR="115265" marT="0" marB="0">
                        <a:blipFill>
                          <a:blip r:embed="rId2"/>
                          <a:stretch>
                            <a:fillRect l="-26667" t="-606818" r="-167" b="-727273"/>
                          </a:stretch>
                        </a:blipFill>
                      </a:tcPr>
                    </a:tc>
                    <a:extLst>
                      <a:ext uri="{0D108BD9-81ED-4DB2-BD59-A6C34878D82A}">
                        <a16:rowId xmlns:a16="http://schemas.microsoft.com/office/drawing/2014/main" val="2441428968"/>
                      </a:ext>
                    </a:extLst>
                  </a:tr>
                  <a:tr h="487680">
                    <a:tc>
                      <a:txBody>
                        <a:bodyPr/>
                        <a:lstStyle/>
                        <a:p>
                          <a:endParaRPr lang="en-US"/>
                        </a:p>
                      </a:txBody>
                      <a:tcPr marL="115265" marR="115265" marT="0" marB="0">
                        <a:blipFill>
                          <a:blip r:embed="rId2"/>
                          <a:stretch>
                            <a:fillRect t="-388750" r="-375625" b="-300000"/>
                          </a:stretch>
                        </a:blipFill>
                      </a:tcPr>
                    </a:tc>
                    <a:tc>
                      <a:txBody>
                        <a:bodyPr/>
                        <a:lstStyle/>
                        <a:p>
                          <a:endParaRPr lang="en-US"/>
                        </a:p>
                      </a:txBody>
                      <a:tcPr marL="115265" marR="115265" marT="0" marB="0">
                        <a:blipFill>
                          <a:blip r:embed="rId2"/>
                          <a:stretch>
                            <a:fillRect l="-26667" t="-388750" r="-167" b="-300000"/>
                          </a:stretch>
                        </a:blipFill>
                      </a:tcPr>
                    </a:tc>
                    <a:extLst>
                      <a:ext uri="{0D108BD9-81ED-4DB2-BD59-A6C34878D82A}">
                        <a16:rowId xmlns:a16="http://schemas.microsoft.com/office/drawing/2014/main" val="750753474"/>
                      </a:ext>
                    </a:extLst>
                  </a:tr>
                  <a:tr h="487680">
                    <a:tc>
                      <a:txBody>
                        <a:bodyPr/>
                        <a:lstStyle/>
                        <a:p>
                          <a:endParaRPr lang="en-US"/>
                        </a:p>
                      </a:txBody>
                      <a:tcPr marL="115265" marR="115265" marT="0" marB="0">
                        <a:blipFill>
                          <a:blip r:embed="rId2"/>
                          <a:stretch>
                            <a:fillRect t="-488750" r="-375625" b="-200000"/>
                          </a:stretch>
                        </a:blipFill>
                      </a:tcPr>
                    </a:tc>
                    <a:tc>
                      <a:txBody>
                        <a:bodyPr/>
                        <a:lstStyle/>
                        <a:p>
                          <a:endParaRPr lang="en-US"/>
                        </a:p>
                      </a:txBody>
                      <a:tcPr marL="115265" marR="115265" marT="0" marB="0">
                        <a:blipFill>
                          <a:blip r:embed="rId2"/>
                          <a:stretch>
                            <a:fillRect l="-26667" t="-488750" r="-167" b="-200000"/>
                          </a:stretch>
                        </a:blipFill>
                      </a:tcPr>
                    </a:tc>
                    <a:extLst>
                      <a:ext uri="{0D108BD9-81ED-4DB2-BD59-A6C34878D82A}">
                        <a16:rowId xmlns:a16="http://schemas.microsoft.com/office/drawing/2014/main" val="1440394376"/>
                      </a:ext>
                    </a:extLst>
                  </a:tr>
                  <a:tr h="373251">
                    <a:tc>
                      <a:txBody>
                        <a:bodyPr/>
                        <a:lstStyle/>
                        <a:p>
                          <a:endParaRPr lang="en-US"/>
                        </a:p>
                      </a:txBody>
                      <a:tcPr marL="115265" marR="115265" marT="0" marB="0">
                        <a:blipFill>
                          <a:blip r:embed="rId2"/>
                          <a:stretch>
                            <a:fillRect t="-759677" r="-375625" b="-158065"/>
                          </a:stretch>
                        </a:blipFill>
                      </a:tcPr>
                    </a:tc>
                    <a:tc>
                      <a:txBody>
                        <a:bodyPr/>
                        <a:lstStyle/>
                        <a:p>
                          <a:pPr marL="0" marR="0" algn="ctr">
                            <a:spcBef>
                              <a:spcPts val="0"/>
                            </a:spcBef>
                            <a:spcAft>
                              <a:spcPts val="0"/>
                            </a:spcAft>
                          </a:pPr>
                          <a:r>
                            <a:rPr lang="en-US" sz="1600" dirty="0">
                              <a:effectLst/>
                            </a:rPr>
                            <a:t>channel bandwidth</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4104871641"/>
                      </a:ext>
                    </a:extLst>
                  </a:tr>
                  <a:tr h="591866">
                    <a:tc>
                      <a:txBody>
                        <a:bodyPr/>
                        <a:lstStyle/>
                        <a:p>
                          <a:endParaRPr lang="en-US"/>
                        </a:p>
                      </a:txBody>
                      <a:tcPr marL="115265" marR="115265" marT="0" marB="0">
                        <a:blipFill>
                          <a:blip r:embed="rId2"/>
                          <a:stretch>
                            <a:fillRect t="-549485" r="-375625" b="-1031"/>
                          </a:stretch>
                        </a:blipFill>
                      </a:tcPr>
                    </a:tc>
                    <a:tc>
                      <a:txBody>
                        <a:bodyPr/>
                        <a:lstStyle/>
                        <a:p>
                          <a:pPr marL="0" marR="0" algn="ctr">
                            <a:spcBef>
                              <a:spcPts val="0"/>
                            </a:spcBef>
                            <a:spcAft>
                              <a:spcPts val="0"/>
                            </a:spcAft>
                          </a:pPr>
                          <a:r>
                            <a:rPr lang="en-US" sz="1600" dirty="0">
                              <a:effectLst/>
                            </a:rPr>
                            <a:t>noise power spectral density</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3331797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10C5A64-F9E7-4BD8-BE54-18FF93404C2E}"/>
                  </a:ext>
                </a:extLst>
              </p:cNvPr>
              <p:cNvGraphicFramePr>
                <a:graphicFrameLocks noGrp="1"/>
              </p:cNvGraphicFramePr>
              <p:nvPr>
                <p:ph sz="half" idx="2"/>
                <p:extLst>
                  <p:ext uri="{D42A27DB-BD31-4B8C-83A1-F6EECF244321}">
                    <p14:modId xmlns:p14="http://schemas.microsoft.com/office/powerpoint/2010/main" val="936567511"/>
                  </p:ext>
                </p:extLst>
              </p:nvPr>
            </p:nvGraphicFramePr>
            <p:xfrm>
              <a:off x="6151178" y="1794094"/>
              <a:ext cx="5181600" cy="3804920"/>
            </p:xfrm>
            <a:graphic>
              <a:graphicData uri="http://schemas.openxmlformats.org/drawingml/2006/table">
                <a:tbl>
                  <a:tblPr firstRow="1" bandRow="1">
                    <a:tableStyleId>{C083E6E3-FA7D-4D7B-A595-EF9225AFEA82}</a:tableStyleId>
                  </a:tblPr>
                  <a:tblGrid>
                    <a:gridCol w="1573925">
                      <a:extLst>
                        <a:ext uri="{9D8B030D-6E8A-4147-A177-3AD203B41FA5}">
                          <a16:colId xmlns:a16="http://schemas.microsoft.com/office/drawing/2014/main" val="1806552632"/>
                        </a:ext>
                      </a:extLst>
                    </a:gridCol>
                    <a:gridCol w="3607675">
                      <a:extLst>
                        <a:ext uri="{9D8B030D-6E8A-4147-A177-3AD203B41FA5}">
                          <a16:colId xmlns:a16="http://schemas.microsoft.com/office/drawing/2014/main" val="902537503"/>
                        </a:ext>
                      </a:extLst>
                    </a:gridCol>
                  </a:tblGrid>
                  <a:tr h="370840">
                    <a:tc>
                      <a:txBody>
                        <a:bodyPr/>
                        <a:lstStyle/>
                        <a:p>
                          <a:pPr marL="0" marR="0" algn="ctr">
                            <a:spcBef>
                              <a:spcPts val="0"/>
                            </a:spcBef>
                            <a:spcAft>
                              <a:spcPts val="0"/>
                            </a:spcAft>
                          </a:pPr>
                          <a:r>
                            <a:rPr lang="en-US" sz="1600" dirty="0">
                              <a:effectLst/>
                            </a:rPr>
                            <a:t>Symbol</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Description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1064608146"/>
                      </a:ext>
                    </a:extLst>
                  </a:tr>
                  <a:tr h="37084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𝜶</m:t>
                                </m:r>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channel fading parameter</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6698981"/>
                      </a:ext>
                    </a:extLst>
                  </a:tr>
                  <a:tr h="370840">
                    <a:tc>
                      <a:txBody>
                        <a:bodyPr/>
                        <a:lstStyle/>
                        <a:p>
                          <a:pPr marL="0" marR="0" algn="ctr">
                            <a:spcBef>
                              <a:spcPts val="0"/>
                            </a:spcBef>
                            <a:spcAft>
                              <a:spcPts val="0"/>
                            </a:spcAft>
                          </a:pPr>
                          <a14:m>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𝒕</m:t>
                                  </m:r>
                                </m:e>
                                <m:sub>
                                  <m:r>
                                    <a:rPr lang="en-US" sz="1600">
                                      <a:effectLst/>
                                      <a:latin typeface="Cambria Math" panose="02040503050406030204" pitchFamily="18" charset="0"/>
                                    </a:rPr>
                                    <m:t>𝒊</m:t>
                                  </m:r>
                                  <m:r>
                                    <a:rPr lang="en-US" sz="1600">
                                      <a:effectLst/>
                                      <a:latin typeface="Cambria Math" panose="02040503050406030204" pitchFamily="18" charset="0"/>
                                    </a:rPr>
                                    <m:t>,</m:t>
                                  </m:r>
                                  <m:r>
                                    <a:rPr lang="en-US" sz="1600">
                                      <a:effectLst/>
                                      <a:latin typeface="Cambria Math" panose="02040503050406030204" pitchFamily="18" charset="0"/>
                                    </a:rPr>
                                    <m:t>𝒋</m:t>
                                  </m:r>
                                </m:sub>
                                <m:sup>
                                  <m:r>
                                    <a:rPr lang="en-US" sz="1600">
                                      <a:effectLst/>
                                      <a:latin typeface="Cambria Math" panose="02040503050406030204" pitchFamily="18" charset="0"/>
                                    </a:rPr>
                                    <m:t>𝒖</m:t>
                                  </m:r>
                                </m:sup>
                              </m:sSubSup>
                            </m:oMath>
                          </a14:m>
                          <a:r>
                            <a:rPr lang="en-US" sz="1600" dirty="0">
                              <a:effectLst/>
                            </a:rPr>
                            <a:t>,</a:t>
                          </a:r>
                          <a14:m>
                            <m:oMath xmlns:m="http://schemas.openxmlformats.org/officeDocument/2006/math">
                              <m:r>
                                <a:rPr lang="en-US" sz="1600">
                                  <a:effectLst/>
                                  <a:latin typeface="Cambria Math" panose="02040503050406030204" pitchFamily="18" charset="0"/>
                                </a:rPr>
                                <m:t> </m:t>
                              </m:r>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𝒆</m:t>
                                  </m:r>
                                </m:e>
                                <m:sub>
                                  <m:r>
                                    <a:rPr lang="en-US" sz="1600">
                                      <a:effectLst/>
                                      <a:latin typeface="Cambria Math" panose="02040503050406030204" pitchFamily="18" charset="0"/>
                                    </a:rPr>
                                    <m:t>𝒊</m:t>
                                  </m:r>
                                  <m:r>
                                    <a:rPr lang="en-US" sz="1600">
                                      <a:effectLst/>
                                      <a:latin typeface="Cambria Math" panose="02040503050406030204" pitchFamily="18" charset="0"/>
                                    </a:rPr>
                                    <m:t>,</m:t>
                                  </m:r>
                                  <m:r>
                                    <a:rPr lang="en-US" sz="1600">
                                      <a:effectLst/>
                                      <a:latin typeface="Cambria Math" panose="02040503050406030204" pitchFamily="18" charset="0"/>
                                    </a:rPr>
                                    <m:t>𝒋</m:t>
                                  </m:r>
                                </m:sub>
                                <m:sup>
                                  <m:r>
                                    <a:rPr lang="en-US" sz="1600">
                                      <a:effectLst/>
                                      <a:latin typeface="Cambria Math" panose="02040503050406030204" pitchFamily="18" charset="0"/>
                                    </a:rPr>
                                    <m:t>𝒖</m:t>
                                  </m:r>
                                </m:sup>
                              </m:sSubSup>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delay and energy consumption for task uploading from user </a:t>
                          </a:r>
                          <a14:m>
                            <m:oMath xmlns:m="http://schemas.openxmlformats.org/officeDocument/2006/math">
                              <m:r>
                                <a:rPr lang="en-US" sz="1600">
                                  <a:effectLst/>
                                  <a:latin typeface="Cambria Math" panose="02040503050406030204" pitchFamily="18" charset="0"/>
                                </a:rPr>
                                <m:t>𝑖</m:t>
                              </m:r>
                            </m:oMath>
                          </a14:m>
                          <a:r>
                            <a:rPr lang="en-US" sz="1600" dirty="0">
                              <a:effectLst/>
                            </a:rPr>
                            <a:t> to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7029598"/>
                      </a:ext>
                    </a:extLst>
                  </a:tr>
                  <a:tr h="37084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𝒕</m:t>
                                    </m:r>
                                  </m:e>
                                  <m:sub>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𝒋</m:t>
                                        </m:r>
                                      </m:e>
                                      <m:sub>
                                        <m:r>
                                          <a:rPr lang="en-US" sz="1600">
                                            <a:effectLst/>
                                            <a:latin typeface="Cambria Math" panose="02040503050406030204" pitchFamily="18" charset="0"/>
                                          </a:rPr>
                                          <m:t>𝟏</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𝒋</m:t>
                                        </m:r>
                                      </m:e>
                                      <m:sub>
                                        <m:r>
                                          <a:rPr lang="en-US" sz="1600">
                                            <a:effectLst/>
                                            <a:latin typeface="Cambria Math" panose="02040503050406030204" pitchFamily="18" charset="0"/>
                                          </a:rPr>
                                          <m:t>𝟐</m:t>
                                        </m:r>
                                      </m:sub>
                                    </m:sSub>
                                  </m:sub>
                                  <m:sup>
                                    <m:r>
                                      <a:rPr lang="en-US" sz="1600">
                                        <a:effectLst/>
                                        <a:latin typeface="Cambria Math" panose="02040503050406030204" pitchFamily="18" charset="0"/>
                                      </a:rPr>
                                      <m:t>𝒕𝒓</m:t>
                                    </m:r>
                                  </m:sup>
                                </m:sSubSup>
                                <m:r>
                                  <a:rPr lang="en-US" sz="1600">
                                    <a:effectLst/>
                                    <a:latin typeface="Cambria Math" panose="02040503050406030204" pitchFamily="18" charset="0"/>
                                  </a:rPr>
                                  <m:t>,</m:t>
                                </m:r>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𝒆</m:t>
                                    </m:r>
                                  </m:e>
                                  <m:sub>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𝒋</m:t>
                                        </m:r>
                                      </m:e>
                                      <m:sub>
                                        <m:r>
                                          <a:rPr lang="en-US" sz="1600">
                                            <a:effectLst/>
                                            <a:latin typeface="Cambria Math" panose="02040503050406030204" pitchFamily="18" charset="0"/>
                                          </a:rPr>
                                          <m:t>𝟏</m:t>
                                        </m:r>
                                      </m:sub>
                                    </m:sSub>
                                    <m:r>
                                      <a:rPr lang="en-US" sz="1600">
                                        <a:effectLst/>
                                        <a:latin typeface="Cambria Math" panose="02040503050406030204" pitchFamily="18" charset="0"/>
                                      </a:rPr>
                                      <m:t>,</m:t>
                                    </m:r>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𝒋</m:t>
                                        </m:r>
                                      </m:e>
                                      <m:sub>
                                        <m:r>
                                          <a:rPr lang="en-US" sz="1600">
                                            <a:effectLst/>
                                            <a:latin typeface="Cambria Math" panose="02040503050406030204" pitchFamily="18" charset="0"/>
                                          </a:rPr>
                                          <m:t>𝟐</m:t>
                                        </m:r>
                                      </m:sub>
                                    </m:sSub>
                                  </m:sub>
                                  <m:sup>
                                    <m:r>
                                      <a:rPr lang="en-US" sz="1600">
                                        <a:effectLst/>
                                        <a:latin typeface="Cambria Math" panose="02040503050406030204" pitchFamily="18" charset="0"/>
                                      </a:rPr>
                                      <m:t>𝒕𝒓</m:t>
                                    </m:r>
                                  </m:sup>
                                </m:sSubSup>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delay and energy consumption for task transmission between servers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𝑗</m:t>
                                  </m:r>
                                </m:e>
                                <m:sub>
                                  <m:r>
                                    <a:rPr lang="en-US" sz="1600">
                                      <a:effectLst/>
                                      <a:latin typeface="Cambria Math" panose="02040503050406030204" pitchFamily="18" charset="0"/>
                                    </a:rPr>
                                    <m:t>1</m:t>
                                  </m:r>
                                </m:sub>
                              </m:sSub>
                            </m:oMath>
                          </a14:m>
                          <a:r>
                            <a:rPr lang="en-US" sz="1600" dirty="0">
                              <a:effectLst/>
                            </a:rPr>
                            <a:t>and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𝑗</m:t>
                                  </m:r>
                                </m:e>
                                <m:sub>
                                  <m:r>
                                    <a:rPr lang="en-US" sz="1600">
                                      <a:effectLst/>
                                      <a:latin typeface="Cambria Math" panose="02040503050406030204" pitchFamily="18" charset="0"/>
                                    </a:rPr>
                                    <m:t>2</m:t>
                                  </m:r>
                                </m:sub>
                              </m:sSub>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1083105"/>
                      </a:ext>
                    </a:extLst>
                  </a:tr>
                  <a:tr h="370840">
                    <a:tc>
                      <a:txBody>
                        <a:bodyPr/>
                        <a:lstStyle/>
                        <a:p>
                          <a:pPr marL="0" marR="0" algn="ctr">
                            <a:spcBef>
                              <a:spcPts val="0"/>
                            </a:spcBef>
                            <a:spcAft>
                              <a:spcPts val="0"/>
                            </a:spcAft>
                          </a:pPr>
                          <a14:m>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𝒕</m:t>
                                  </m:r>
                                </m:e>
                                <m:sub>
                                  <m:r>
                                    <a:rPr lang="en-US" sz="1600">
                                      <a:effectLst/>
                                      <a:latin typeface="Cambria Math" panose="02040503050406030204" pitchFamily="18" charset="0"/>
                                    </a:rPr>
                                    <m:t>𝒊</m:t>
                                  </m:r>
                                  <m:r>
                                    <a:rPr lang="en-US" sz="1600">
                                      <a:effectLst/>
                                      <a:latin typeface="Cambria Math" panose="02040503050406030204" pitchFamily="18" charset="0"/>
                                    </a:rPr>
                                    <m:t>,</m:t>
                                  </m:r>
                                  <m:r>
                                    <a:rPr lang="en-US" sz="1600">
                                      <a:effectLst/>
                                      <a:latin typeface="Cambria Math" panose="02040503050406030204" pitchFamily="18" charset="0"/>
                                    </a:rPr>
                                    <m:t>𝒋</m:t>
                                  </m:r>
                                </m:sub>
                                <m:sup>
                                  <m:r>
                                    <a:rPr lang="en-US" sz="1600">
                                      <a:effectLst/>
                                      <a:latin typeface="Cambria Math" panose="02040503050406030204" pitchFamily="18" charset="0"/>
                                    </a:rPr>
                                    <m:t>𝒄</m:t>
                                  </m:r>
                                </m:sup>
                              </m:sSubSup>
                            </m:oMath>
                          </a14:m>
                          <a:r>
                            <a:rPr lang="en-US" sz="1600">
                              <a:effectLst/>
                            </a:rPr>
                            <a:t>,</a:t>
                          </a:r>
                          <a14:m>
                            <m:oMath xmlns:m="http://schemas.openxmlformats.org/officeDocument/2006/math">
                              <m:r>
                                <a:rPr lang="en-US" sz="1600">
                                  <a:effectLst/>
                                  <a:latin typeface="Cambria Math" panose="02040503050406030204" pitchFamily="18" charset="0"/>
                                </a:rPr>
                                <m:t> </m:t>
                              </m:r>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𝒆</m:t>
                                  </m:r>
                                </m:e>
                                <m:sub>
                                  <m:r>
                                    <a:rPr lang="en-US" sz="1600">
                                      <a:effectLst/>
                                      <a:latin typeface="Cambria Math" panose="02040503050406030204" pitchFamily="18" charset="0"/>
                                    </a:rPr>
                                    <m:t>𝒊</m:t>
                                  </m:r>
                                  <m:r>
                                    <a:rPr lang="en-US" sz="1600">
                                      <a:effectLst/>
                                      <a:latin typeface="Cambria Math" panose="02040503050406030204" pitchFamily="18" charset="0"/>
                                    </a:rPr>
                                    <m:t>,</m:t>
                                  </m:r>
                                  <m:r>
                                    <a:rPr lang="en-US" sz="1600">
                                      <a:effectLst/>
                                      <a:latin typeface="Cambria Math" panose="02040503050406030204" pitchFamily="18" charset="0"/>
                                    </a:rPr>
                                    <m:t>𝒋</m:t>
                                  </m:r>
                                </m:sub>
                                <m:sup>
                                  <m:r>
                                    <a:rPr lang="en-US" sz="1600">
                                      <a:effectLst/>
                                      <a:latin typeface="Cambria Math" panose="02040503050406030204" pitchFamily="18" charset="0"/>
                                    </a:rPr>
                                    <m:t>𝒄</m:t>
                                  </m:r>
                                </m:sup>
                              </m:sSubSup>
                            </m:oMath>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delay and energy consumption for execution of a task from user </a:t>
                          </a:r>
                          <a14:m>
                            <m:oMath xmlns:m="http://schemas.openxmlformats.org/officeDocument/2006/math">
                              <m:r>
                                <a:rPr lang="en-US" sz="1600">
                                  <a:effectLst/>
                                  <a:latin typeface="Cambria Math" panose="02040503050406030204" pitchFamily="18" charset="0"/>
                                </a:rPr>
                                <m:t>𝑖</m:t>
                              </m:r>
                            </m:oMath>
                          </a14:m>
                          <a:r>
                            <a:rPr lang="en-US" sz="1600" dirty="0">
                              <a:effectLst/>
                            </a:rPr>
                            <a:t> in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560952"/>
                      </a:ext>
                    </a:extLst>
                  </a:tr>
                  <a:tr h="37084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𝒅</m:t>
                                    </m:r>
                                  </m:e>
                                  <m:sub>
                                    <m:r>
                                      <a:rPr lang="en-US" sz="1600">
                                        <a:effectLst/>
                                        <a:latin typeface="Cambria Math" panose="02040503050406030204" pitchFamily="18" charset="0"/>
                                      </a:rPr>
                                      <m:t>𝒊</m:t>
                                    </m:r>
                                    <m:r>
                                      <a:rPr lang="en-US" sz="1600">
                                        <a:effectLst/>
                                        <a:latin typeface="Cambria Math" panose="02040503050406030204" pitchFamily="18" charset="0"/>
                                      </a:rPr>
                                      <m:t>,</m:t>
                                    </m:r>
                                    <m:r>
                                      <a:rPr lang="en-US" sz="1600">
                                        <a:effectLst/>
                                        <a:latin typeface="Cambria Math" panose="02040503050406030204" pitchFamily="18" charset="0"/>
                                      </a:rPr>
                                      <m:t>𝒋</m:t>
                                    </m:r>
                                  </m:sub>
                                </m:sSub>
                              </m:oMath>
                            </m:oMathPara>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distance between the user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𝑖</m:t>
                                  </m:r>
                                </m:e>
                                <m:sub>
                                  <m:r>
                                    <a:rPr lang="en-US" sz="1600">
                                      <a:effectLst/>
                                      <a:latin typeface="Cambria Math" panose="02040503050406030204" pitchFamily="18" charset="0"/>
                                    </a:rPr>
                                    <m:t> </m:t>
                                  </m:r>
                                </m:sub>
                              </m:sSub>
                            </m:oMath>
                          </a14:m>
                          <a:r>
                            <a:rPr lang="en-US" sz="1600" dirty="0">
                              <a:effectLst/>
                            </a:rPr>
                            <a:t>and MEC server </a:t>
                          </a:r>
                          <a14:m>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𝑗</m:t>
                                  </m:r>
                                </m:e>
                                <m:sub>
                                  <m:r>
                                    <a:rPr lang="en-US" sz="1600">
                                      <a:effectLst/>
                                      <a:latin typeface="Cambria Math" panose="02040503050406030204" pitchFamily="18" charset="0"/>
                                    </a:rPr>
                                    <m:t> </m:t>
                                  </m:r>
                                </m:sub>
                              </m:sSub>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0678971"/>
                      </a:ext>
                    </a:extLst>
                  </a:tr>
                  <a:tr h="37084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𝒑</m:t>
                                    </m:r>
                                  </m:e>
                                  <m:sub>
                                    <m:r>
                                      <a:rPr lang="en-US" sz="1600">
                                        <a:effectLst/>
                                        <a:latin typeface="Cambria Math" panose="02040503050406030204" pitchFamily="18" charset="0"/>
                                      </a:rPr>
                                      <m:t>𝒊</m:t>
                                    </m:r>
                                  </m:sub>
                                  <m:sup>
                                    <m:r>
                                      <a:rPr lang="en-US" sz="1600">
                                        <a:effectLst/>
                                        <a:latin typeface="Cambria Math" panose="02040503050406030204" pitchFamily="18" charset="0"/>
                                      </a:rPr>
                                      <m:t>𝒕</m:t>
                                    </m:r>
                                  </m:sup>
                                </m:sSubSup>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transmission power of user mobile </a:t>
                          </a:r>
                          <a14:m>
                            <m:oMath xmlns:m="http://schemas.openxmlformats.org/officeDocument/2006/math">
                              <m:r>
                                <a:rPr lang="en-US" sz="1600">
                                  <a:effectLst/>
                                  <a:latin typeface="Cambria Math" panose="02040503050406030204" pitchFamily="18" charset="0"/>
                                </a:rPr>
                                <m:t>𝑖</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3321903"/>
                      </a:ext>
                    </a:extLst>
                  </a:tr>
                  <a:tr h="37084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𝒑</m:t>
                                    </m:r>
                                  </m:e>
                                  <m:sub>
                                    <m:r>
                                      <a:rPr lang="en-US" sz="1600">
                                        <a:effectLst/>
                                        <a:latin typeface="Cambria Math" panose="02040503050406030204" pitchFamily="18" charset="0"/>
                                      </a:rPr>
                                      <m:t>𝒋</m:t>
                                    </m:r>
                                  </m:sub>
                                  <m:sup>
                                    <m:r>
                                      <a:rPr lang="en-US" sz="1600">
                                        <a:effectLst/>
                                        <a:latin typeface="Cambria Math" panose="02040503050406030204" pitchFamily="18" charset="0"/>
                                      </a:rPr>
                                      <m:t>𝒕</m:t>
                                    </m:r>
                                  </m:sup>
                                </m:sSubSup>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transmission power of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2362585"/>
                      </a:ext>
                    </a:extLst>
                  </a:tr>
                  <a:tr h="37084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𝒑</m:t>
                                    </m:r>
                                  </m:e>
                                  <m:sub>
                                    <m:r>
                                      <a:rPr lang="en-US" sz="1600">
                                        <a:effectLst/>
                                        <a:latin typeface="Cambria Math" panose="02040503050406030204" pitchFamily="18" charset="0"/>
                                      </a:rPr>
                                      <m:t>𝒋</m:t>
                                    </m:r>
                                  </m:sub>
                                  <m:sup>
                                    <m:r>
                                      <a:rPr lang="en-US" sz="1600">
                                        <a:effectLst/>
                                        <a:latin typeface="Cambria Math" panose="02040503050406030204" pitchFamily="18" charset="0"/>
                                      </a:rPr>
                                      <m:t>𝒄</m:t>
                                    </m:r>
                                  </m:sup>
                                </m:sSubSup>
                              </m:oMath>
                            </m:oMathPara>
                          </a14:m>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computation power of server </a:t>
                          </a:r>
                          <a14:m>
                            <m:oMath xmlns:m="http://schemas.openxmlformats.org/officeDocument/2006/math">
                              <m:r>
                                <a:rPr lang="en-US" sz="1600">
                                  <a:effectLst/>
                                  <a:latin typeface="Cambria Math" panose="02040503050406030204" pitchFamily="18" charset="0"/>
                                </a:rPr>
                                <m:t>𝑗</m:t>
                              </m:r>
                            </m:oMath>
                          </a14:m>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8023856"/>
                      </a:ext>
                    </a:extLst>
                  </a:tr>
                </a:tbl>
              </a:graphicData>
            </a:graphic>
          </p:graphicFrame>
        </mc:Choice>
        <mc:Fallback xmlns="">
          <p:graphicFrame>
            <p:nvGraphicFramePr>
              <p:cNvPr id="7" name="Table 7">
                <a:extLst>
                  <a:ext uri="{FF2B5EF4-FFF2-40B4-BE49-F238E27FC236}">
                    <a16:creationId xmlns:a16="http://schemas.microsoft.com/office/drawing/2014/main" id="{710C5A64-F9E7-4BD8-BE54-18FF93404C2E}"/>
                  </a:ext>
                </a:extLst>
              </p:cNvPr>
              <p:cNvGraphicFramePr>
                <a:graphicFrameLocks noGrp="1"/>
              </p:cNvGraphicFramePr>
              <p:nvPr>
                <p:ph sz="half" idx="2"/>
                <p:extLst>
                  <p:ext uri="{D42A27DB-BD31-4B8C-83A1-F6EECF244321}">
                    <p14:modId xmlns:p14="http://schemas.microsoft.com/office/powerpoint/2010/main" val="936567511"/>
                  </p:ext>
                </p:extLst>
              </p:nvPr>
            </p:nvGraphicFramePr>
            <p:xfrm>
              <a:off x="6151178" y="1794094"/>
              <a:ext cx="5181600" cy="3804920"/>
            </p:xfrm>
            <a:graphic>
              <a:graphicData uri="http://schemas.openxmlformats.org/drawingml/2006/table">
                <a:tbl>
                  <a:tblPr firstRow="1" bandRow="1">
                    <a:tableStyleId>{C083E6E3-FA7D-4D7B-A595-EF9225AFEA82}</a:tableStyleId>
                  </a:tblPr>
                  <a:tblGrid>
                    <a:gridCol w="1573925">
                      <a:extLst>
                        <a:ext uri="{9D8B030D-6E8A-4147-A177-3AD203B41FA5}">
                          <a16:colId xmlns:a16="http://schemas.microsoft.com/office/drawing/2014/main" val="1806552632"/>
                        </a:ext>
                      </a:extLst>
                    </a:gridCol>
                    <a:gridCol w="3607675">
                      <a:extLst>
                        <a:ext uri="{9D8B030D-6E8A-4147-A177-3AD203B41FA5}">
                          <a16:colId xmlns:a16="http://schemas.microsoft.com/office/drawing/2014/main" val="902537503"/>
                        </a:ext>
                      </a:extLst>
                    </a:gridCol>
                  </a:tblGrid>
                  <a:tr h="370840">
                    <a:tc>
                      <a:txBody>
                        <a:bodyPr/>
                        <a:lstStyle/>
                        <a:p>
                          <a:pPr marL="0" marR="0" algn="ctr">
                            <a:spcBef>
                              <a:spcPts val="0"/>
                            </a:spcBef>
                            <a:spcAft>
                              <a:spcPts val="0"/>
                            </a:spcAft>
                          </a:pPr>
                          <a:r>
                            <a:rPr lang="en-US" sz="1600" dirty="0">
                              <a:effectLst/>
                            </a:rPr>
                            <a:t>Symbol</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tc>
                      <a:txBody>
                        <a:bodyPr/>
                        <a:lstStyle/>
                        <a:p>
                          <a:pPr marL="0" marR="0" algn="ctr">
                            <a:spcBef>
                              <a:spcPts val="0"/>
                            </a:spcBef>
                            <a:spcAft>
                              <a:spcPts val="0"/>
                            </a:spcAft>
                          </a:pPr>
                          <a:r>
                            <a:rPr lang="en-US" sz="1600" dirty="0">
                              <a:effectLst/>
                            </a:rPr>
                            <a:t>Description</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15265" marR="115265" marT="0" marB="0"/>
                    </a:tc>
                    <a:extLst>
                      <a:ext uri="{0D108BD9-81ED-4DB2-BD59-A6C34878D82A}">
                        <a16:rowId xmlns:a16="http://schemas.microsoft.com/office/drawing/2014/main" val="1064608146"/>
                      </a:ext>
                    </a:extLst>
                  </a:tr>
                  <a:tr h="370840">
                    <a:tc>
                      <a:txBody>
                        <a:bodyPr/>
                        <a:lstStyle/>
                        <a:p>
                          <a:endParaRPr lang="en-US"/>
                        </a:p>
                      </a:txBody>
                      <a:tcPr marL="68580" marR="68580" marT="0" marB="0">
                        <a:blipFill>
                          <a:blip r:embed="rId3"/>
                          <a:stretch>
                            <a:fillRect t="-116393" r="-230233" b="-826230"/>
                          </a:stretch>
                        </a:blipFill>
                      </a:tcPr>
                    </a:tc>
                    <a:tc>
                      <a:txBody>
                        <a:bodyPr/>
                        <a:lstStyle/>
                        <a:p>
                          <a:pPr marL="0" marR="0" algn="ctr">
                            <a:spcBef>
                              <a:spcPts val="0"/>
                            </a:spcBef>
                            <a:spcAft>
                              <a:spcPts val="0"/>
                            </a:spcAft>
                          </a:pPr>
                          <a:r>
                            <a:rPr lang="en-US" sz="1600" dirty="0">
                              <a:effectLst/>
                            </a:rPr>
                            <a:t>channel fading parameter</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6698981"/>
                      </a:ext>
                    </a:extLst>
                  </a:tr>
                  <a:tr h="487680">
                    <a:tc>
                      <a:txBody>
                        <a:bodyPr/>
                        <a:lstStyle/>
                        <a:p>
                          <a:endParaRPr lang="en-US"/>
                        </a:p>
                      </a:txBody>
                      <a:tcPr marL="68580" marR="68580" marT="0" marB="0">
                        <a:blipFill>
                          <a:blip r:embed="rId3"/>
                          <a:stretch>
                            <a:fillRect t="-165000" r="-230233" b="-530000"/>
                          </a:stretch>
                        </a:blipFill>
                      </a:tcPr>
                    </a:tc>
                    <a:tc>
                      <a:txBody>
                        <a:bodyPr/>
                        <a:lstStyle/>
                        <a:p>
                          <a:endParaRPr lang="en-US"/>
                        </a:p>
                      </a:txBody>
                      <a:tcPr marL="68580" marR="68580" marT="0" marB="0">
                        <a:blipFill>
                          <a:blip r:embed="rId3"/>
                          <a:stretch>
                            <a:fillRect l="-43508" t="-165000" r="-169" b="-530000"/>
                          </a:stretch>
                        </a:blipFill>
                      </a:tcPr>
                    </a:tc>
                    <a:extLst>
                      <a:ext uri="{0D108BD9-81ED-4DB2-BD59-A6C34878D82A}">
                        <a16:rowId xmlns:a16="http://schemas.microsoft.com/office/drawing/2014/main" val="2597029598"/>
                      </a:ext>
                    </a:extLst>
                  </a:tr>
                  <a:tr h="487680">
                    <a:tc>
                      <a:txBody>
                        <a:bodyPr/>
                        <a:lstStyle/>
                        <a:p>
                          <a:endParaRPr lang="en-US"/>
                        </a:p>
                      </a:txBody>
                      <a:tcPr marL="68580" marR="68580" marT="0" marB="0">
                        <a:blipFill>
                          <a:blip r:embed="rId3"/>
                          <a:stretch>
                            <a:fillRect t="-265000" r="-230233" b="-430000"/>
                          </a:stretch>
                        </a:blipFill>
                      </a:tcPr>
                    </a:tc>
                    <a:tc>
                      <a:txBody>
                        <a:bodyPr/>
                        <a:lstStyle/>
                        <a:p>
                          <a:endParaRPr lang="en-US"/>
                        </a:p>
                      </a:txBody>
                      <a:tcPr marL="68580" marR="68580" marT="0" marB="0">
                        <a:blipFill>
                          <a:blip r:embed="rId3"/>
                          <a:stretch>
                            <a:fillRect l="-43508" t="-265000" r="-169" b="-430000"/>
                          </a:stretch>
                        </a:blipFill>
                      </a:tcPr>
                    </a:tc>
                    <a:extLst>
                      <a:ext uri="{0D108BD9-81ED-4DB2-BD59-A6C34878D82A}">
                        <a16:rowId xmlns:a16="http://schemas.microsoft.com/office/drawing/2014/main" val="621083105"/>
                      </a:ext>
                    </a:extLst>
                  </a:tr>
                  <a:tr h="487680">
                    <a:tc>
                      <a:txBody>
                        <a:bodyPr/>
                        <a:lstStyle/>
                        <a:p>
                          <a:endParaRPr lang="en-US"/>
                        </a:p>
                      </a:txBody>
                      <a:tcPr marL="68580" marR="68580" marT="0" marB="0">
                        <a:blipFill>
                          <a:blip r:embed="rId3"/>
                          <a:stretch>
                            <a:fillRect t="-365000" r="-230233" b="-330000"/>
                          </a:stretch>
                        </a:blipFill>
                      </a:tcPr>
                    </a:tc>
                    <a:tc>
                      <a:txBody>
                        <a:bodyPr/>
                        <a:lstStyle/>
                        <a:p>
                          <a:endParaRPr lang="en-US"/>
                        </a:p>
                      </a:txBody>
                      <a:tcPr marL="68580" marR="68580" marT="0" marB="0">
                        <a:blipFill>
                          <a:blip r:embed="rId3"/>
                          <a:stretch>
                            <a:fillRect l="-43508" t="-365000" r="-169" b="-330000"/>
                          </a:stretch>
                        </a:blipFill>
                      </a:tcPr>
                    </a:tc>
                    <a:extLst>
                      <a:ext uri="{0D108BD9-81ED-4DB2-BD59-A6C34878D82A}">
                        <a16:rowId xmlns:a16="http://schemas.microsoft.com/office/drawing/2014/main" val="78560952"/>
                      </a:ext>
                    </a:extLst>
                  </a:tr>
                  <a:tr h="487680">
                    <a:tc>
                      <a:txBody>
                        <a:bodyPr/>
                        <a:lstStyle/>
                        <a:p>
                          <a:endParaRPr lang="en-US"/>
                        </a:p>
                      </a:txBody>
                      <a:tcPr marL="68580" marR="68580" marT="0" marB="0">
                        <a:blipFill>
                          <a:blip r:embed="rId3"/>
                          <a:stretch>
                            <a:fillRect t="-465000" r="-230233" b="-230000"/>
                          </a:stretch>
                        </a:blipFill>
                      </a:tcPr>
                    </a:tc>
                    <a:tc>
                      <a:txBody>
                        <a:bodyPr/>
                        <a:lstStyle/>
                        <a:p>
                          <a:endParaRPr lang="en-US"/>
                        </a:p>
                      </a:txBody>
                      <a:tcPr marL="68580" marR="68580" marT="0" marB="0">
                        <a:blipFill>
                          <a:blip r:embed="rId3"/>
                          <a:stretch>
                            <a:fillRect l="-43508" t="-465000" r="-169" b="-230000"/>
                          </a:stretch>
                        </a:blipFill>
                      </a:tcPr>
                    </a:tc>
                    <a:extLst>
                      <a:ext uri="{0D108BD9-81ED-4DB2-BD59-A6C34878D82A}">
                        <a16:rowId xmlns:a16="http://schemas.microsoft.com/office/drawing/2014/main" val="1160678971"/>
                      </a:ext>
                    </a:extLst>
                  </a:tr>
                  <a:tr h="370840">
                    <a:tc>
                      <a:txBody>
                        <a:bodyPr/>
                        <a:lstStyle/>
                        <a:p>
                          <a:endParaRPr lang="en-US"/>
                        </a:p>
                      </a:txBody>
                      <a:tcPr marL="68580" marR="68580" marT="0" marB="0">
                        <a:blipFill>
                          <a:blip r:embed="rId3"/>
                          <a:stretch>
                            <a:fillRect t="-740984" r="-230233" b="-201639"/>
                          </a:stretch>
                        </a:blipFill>
                      </a:tcPr>
                    </a:tc>
                    <a:tc>
                      <a:txBody>
                        <a:bodyPr/>
                        <a:lstStyle/>
                        <a:p>
                          <a:endParaRPr lang="en-US"/>
                        </a:p>
                      </a:txBody>
                      <a:tcPr marL="68580" marR="68580" marT="0" marB="0">
                        <a:blipFill>
                          <a:blip r:embed="rId3"/>
                          <a:stretch>
                            <a:fillRect l="-43508" t="-740984" r="-169" b="-201639"/>
                          </a:stretch>
                        </a:blipFill>
                      </a:tcPr>
                    </a:tc>
                    <a:extLst>
                      <a:ext uri="{0D108BD9-81ED-4DB2-BD59-A6C34878D82A}">
                        <a16:rowId xmlns:a16="http://schemas.microsoft.com/office/drawing/2014/main" val="1893321903"/>
                      </a:ext>
                    </a:extLst>
                  </a:tr>
                  <a:tr h="370840">
                    <a:tc>
                      <a:txBody>
                        <a:bodyPr/>
                        <a:lstStyle/>
                        <a:p>
                          <a:endParaRPr lang="en-US"/>
                        </a:p>
                      </a:txBody>
                      <a:tcPr marL="68580" marR="68580" marT="0" marB="0">
                        <a:blipFill>
                          <a:blip r:embed="rId3"/>
                          <a:stretch>
                            <a:fillRect t="-840984" r="-230233" b="-101639"/>
                          </a:stretch>
                        </a:blipFill>
                      </a:tcPr>
                    </a:tc>
                    <a:tc>
                      <a:txBody>
                        <a:bodyPr/>
                        <a:lstStyle/>
                        <a:p>
                          <a:endParaRPr lang="en-US"/>
                        </a:p>
                      </a:txBody>
                      <a:tcPr marL="68580" marR="68580" marT="0" marB="0">
                        <a:blipFill>
                          <a:blip r:embed="rId3"/>
                          <a:stretch>
                            <a:fillRect l="-43508" t="-840984" r="-169" b="-101639"/>
                          </a:stretch>
                        </a:blipFill>
                      </a:tcPr>
                    </a:tc>
                    <a:extLst>
                      <a:ext uri="{0D108BD9-81ED-4DB2-BD59-A6C34878D82A}">
                        <a16:rowId xmlns:a16="http://schemas.microsoft.com/office/drawing/2014/main" val="252362585"/>
                      </a:ext>
                    </a:extLst>
                  </a:tr>
                  <a:tr h="370840">
                    <a:tc>
                      <a:txBody>
                        <a:bodyPr/>
                        <a:lstStyle/>
                        <a:p>
                          <a:endParaRPr lang="en-US"/>
                        </a:p>
                      </a:txBody>
                      <a:tcPr marL="68580" marR="68580" marT="0" marB="0">
                        <a:blipFill>
                          <a:blip r:embed="rId3"/>
                          <a:stretch>
                            <a:fillRect t="-940984" r="-230233" b="-1639"/>
                          </a:stretch>
                        </a:blipFill>
                      </a:tcPr>
                    </a:tc>
                    <a:tc>
                      <a:txBody>
                        <a:bodyPr/>
                        <a:lstStyle/>
                        <a:p>
                          <a:endParaRPr lang="en-US"/>
                        </a:p>
                      </a:txBody>
                      <a:tcPr marL="68580" marR="68580" marT="0" marB="0">
                        <a:blipFill>
                          <a:blip r:embed="rId3"/>
                          <a:stretch>
                            <a:fillRect l="-43508" t="-940984" r="-169" b="-1639"/>
                          </a:stretch>
                        </a:blipFill>
                      </a:tcPr>
                    </a:tc>
                    <a:extLst>
                      <a:ext uri="{0D108BD9-81ED-4DB2-BD59-A6C34878D82A}">
                        <a16:rowId xmlns:a16="http://schemas.microsoft.com/office/drawing/2014/main" val="3058023856"/>
                      </a:ext>
                    </a:extLst>
                  </a:tr>
                </a:tbl>
              </a:graphicData>
            </a:graphic>
          </p:graphicFrame>
        </mc:Fallback>
      </mc:AlternateContent>
    </p:spTree>
    <p:extLst>
      <p:ext uri="{BB962C8B-B14F-4D97-AF65-F5344CB8AC3E}">
        <p14:creationId xmlns:p14="http://schemas.microsoft.com/office/powerpoint/2010/main" val="123128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7DFB-6DB7-4FA7-A62B-F8AD6178E794}"/>
              </a:ext>
            </a:extLst>
          </p:cNvPr>
          <p:cNvSpPr>
            <a:spLocks noGrp="1"/>
          </p:cNvSpPr>
          <p:nvPr>
            <p:ph type="title"/>
          </p:nvPr>
        </p:nvSpPr>
        <p:spPr/>
        <p:txBody>
          <a:bodyPr/>
          <a:lstStyle/>
          <a:p>
            <a:r>
              <a:rPr lang="en-US" dirty="0"/>
              <a:t>Appendix</a:t>
            </a:r>
          </a:p>
        </p:txBody>
      </p:sp>
      <p:graphicFrame>
        <p:nvGraphicFramePr>
          <p:cNvPr id="6" name="Content Placeholder 5">
            <a:extLst>
              <a:ext uri="{FF2B5EF4-FFF2-40B4-BE49-F238E27FC236}">
                <a16:creationId xmlns:a16="http://schemas.microsoft.com/office/drawing/2014/main" id="{4A940CA2-44C8-459A-BA8A-D6D945E501E0}"/>
              </a:ext>
            </a:extLst>
          </p:cNvPr>
          <p:cNvGraphicFramePr>
            <a:graphicFrameLocks noGrp="1"/>
          </p:cNvGraphicFramePr>
          <p:nvPr>
            <p:ph idx="1"/>
            <p:extLst>
              <p:ext uri="{D42A27DB-BD31-4B8C-83A1-F6EECF244321}">
                <p14:modId xmlns:p14="http://schemas.microsoft.com/office/powerpoint/2010/main" val="462101677"/>
              </p:ext>
            </p:extLst>
          </p:nvPr>
        </p:nvGraphicFramePr>
        <p:xfrm>
          <a:off x="2364829" y="1690687"/>
          <a:ext cx="6484882" cy="3638053"/>
        </p:xfrm>
        <a:graphic>
          <a:graphicData uri="http://schemas.openxmlformats.org/drawingml/2006/table">
            <a:tbl>
              <a:tblPr firstRow="1" firstCol="1" bandRow="1">
                <a:tableStyleId>{C083E6E3-FA7D-4D7B-A595-EF9225AFEA82}</a:tableStyleId>
              </a:tblPr>
              <a:tblGrid>
                <a:gridCol w="3972909">
                  <a:extLst>
                    <a:ext uri="{9D8B030D-6E8A-4147-A177-3AD203B41FA5}">
                      <a16:colId xmlns:a16="http://schemas.microsoft.com/office/drawing/2014/main" val="3894200386"/>
                    </a:ext>
                  </a:extLst>
                </a:gridCol>
                <a:gridCol w="2511973">
                  <a:extLst>
                    <a:ext uri="{9D8B030D-6E8A-4147-A177-3AD203B41FA5}">
                      <a16:colId xmlns:a16="http://schemas.microsoft.com/office/drawing/2014/main" val="179752893"/>
                    </a:ext>
                  </a:extLst>
                </a:gridCol>
              </a:tblGrid>
              <a:tr h="330732">
                <a:tc>
                  <a:txBody>
                    <a:bodyPr/>
                    <a:lstStyle/>
                    <a:p>
                      <a:pPr marL="0" marR="0" algn="ctr">
                        <a:spcBef>
                          <a:spcPts val="0"/>
                        </a:spcBef>
                        <a:spcAft>
                          <a:spcPts val="0"/>
                        </a:spcAft>
                      </a:pPr>
                      <a:r>
                        <a:rPr lang="en-US" sz="1800">
                          <a:effectLst/>
                        </a:rPr>
                        <a:t>Parameter</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Value/Range</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9627828"/>
                  </a:ext>
                </a:extLst>
              </a:tr>
              <a:tr h="661465">
                <a:tc>
                  <a:txBody>
                    <a:bodyPr/>
                    <a:lstStyle/>
                    <a:p>
                      <a:pPr marL="0" marR="0" algn="ctr">
                        <a:spcBef>
                          <a:spcPts val="0"/>
                        </a:spcBef>
                        <a:spcAft>
                          <a:spcPts val="0"/>
                        </a:spcAft>
                      </a:pPr>
                      <a:r>
                        <a:rPr lang="en-US" sz="1800" dirty="0">
                          <a:effectLst/>
                        </a:rPr>
                        <a:t>Coverage radius of BS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70 to 100 meters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0541386"/>
                  </a:ext>
                </a:extLst>
              </a:tr>
              <a:tr h="330732">
                <a:tc>
                  <a:txBody>
                    <a:bodyPr/>
                    <a:lstStyle/>
                    <a:p>
                      <a:pPr marL="0" marR="0" algn="ctr">
                        <a:spcBef>
                          <a:spcPts val="0"/>
                        </a:spcBef>
                        <a:spcAft>
                          <a:spcPts val="0"/>
                        </a:spcAft>
                      </a:pPr>
                      <a:r>
                        <a:rPr lang="en-US" sz="1800">
                          <a:effectLst/>
                        </a:rPr>
                        <a:t>MEC’s CPU capacity</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[7, 20] GHz</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8880469"/>
                  </a:ext>
                </a:extLst>
              </a:tr>
              <a:tr h="330732">
                <a:tc>
                  <a:txBody>
                    <a:bodyPr/>
                    <a:lstStyle/>
                    <a:p>
                      <a:pPr marL="0" marR="0" algn="ctr">
                        <a:spcBef>
                          <a:spcPts val="0"/>
                        </a:spcBef>
                        <a:spcAft>
                          <a:spcPts val="0"/>
                        </a:spcAft>
                      </a:pPr>
                      <a:r>
                        <a:rPr lang="en-US" sz="1800" dirty="0">
                          <a:effectLst/>
                        </a:rPr>
                        <a:t>MEC’s computation power</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[3,5] watt</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3261719"/>
                  </a:ext>
                </a:extLst>
              </a:tr>
              <a:tr h="330732">
                <a:tc>
                  <a:txBody>
                    <a:bodyPr/>
                    <a:lstStyle/>
                    <a:p>
                      <a:pPr marL="0" marR="0" algn="ctr">
                        <a:spcBef>
                          <a:spcPts val="0"/>
                        </a:spcBef>
                        <a:spcAft>
                          <a:spcPts val="0"/>
                        </a:spcAft>
                      </a:pPr>
                      <a:r>
                        <a:rPr lang="en-US" sz="1800">
                          <a:effectLst/>
                        </a:rPr>
                        <a:t>MEC’s transmission power</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[0.1,1] watt</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0183760"/>
                  </a:ext>
                </a:extLst>
              </a:tr>
              <a:tr h="330732">
                <a:tc>
                  <a:txBody>
                    <a:bodyPr/>
                    <a:lstStyle/>
                    <a:p>
                      <a:pPr marL="0" marR="0" algn="ctr">
                        <a:spcBef>
                          <a:spcPts val="0"/>
                        </a:spcBef>
                        <a:spcAft>
                          <a:spcPts val="0"/>
                        </a:spcAft>
                      </a:pPr>
                      <a:r>
                        <a:rPr lang="en-US" sz="1800">
                          <a:effectLst/>
                        </a:rPr>
                        <a:t>Channel bandwidth</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1MHz</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919886"/>
                  </a:ext>
                </a:extLst>
              </a:tr>
              <a:tr h="330732">
                <a:tc>
                  <a:txBody>
                    <a:bodyPr/>
                    <a:lstStyle/>
                    <a:p>
                      <a:pPr marL="0" marR="0" algn="ctr">
                        <a:spcBef>
                          <a:spcPts val="0"/>
                        </a:spcBef>
                        <a:spcAft>
                          <a:spcPts val="0"/>
                        </a:spcAft>
                      </a:pPr>
                      <a:r>
                        <a:rPr lang="en-US" sz="1800">
                          <a:effectLst/>
                        </a:rPr>
                        <a:t>User’s mobility speed</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1~3 MPH</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4061460"/>
                  </a:ext>
                </a:extLst>
              </a:tr>
              <a:tr h="330732">
                <a:tc>
                  <a:txBody>
                    <a:bodyPr/>
                    <a:lstStyle/>
                    <a:p>
                      <a:pPr marL="0" marR="0" algn="ctr">
                        <a:spcBef>
                          <a:spcPts val="0"/>
                        </a:spcBef>
                        <a:spcAft>
                          <a:spcPts val="0"/>
                        </a:spcAft>
                      </a:pPr>
                      <a:r>
                        <a:rPr lang="en-US" sz="1800">
                          <a:effectLst/>
                        </a:rPr>
                        <a:t>Input data size</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[1,3] MB</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8923343"/>
                  </a:ext>
                </a:extLst>
              </a:tr>
              <a:tr h="330732">
                <a:tc>
                  <a:txBody>
                    <a:bodyPr/>
                    <a:lstStyle/>
                    <a:p>
                      <a:pPr marL="0" marR="0" algn="ctr">
                        <a:spcBef>
                          <a:spcPts val="0"/>
                        </a:spcBef>
                        <a:spcAft>
                          <a:spcPts val="0"/>
                        </a:spcAft>
                      </a:pPr>
                      <a:r>
                        <a:rPr lang="en-US" sz="1800">
                          <a:effectLst/>
                        </a:rPr>
                        <a:t>Task CPU requirement</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[1,10] GHz</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5803349"/>
                  </a:ext>
                </a:extLst>
              </a:tr>
              <a:tr h="330732">
                <a:tc>
                  <a:txBody>
                    <a:bodyPr/>
                    <a:lstStyle/>
                    <a:p>
                      <a:pPr marL="0" marR="0" algn="ctr">
                        <a:spcBef>
                          <a:spcPts val="0"/>
                        </a:spcBef>
                        <a:spcAft>
                          <a:spcPts val="0"/>
                        </a:spcAft>
                      </a:pPr>
                      <a:r>
                        <a:rPr lang="en-US" sz="1800">
                          <a:effectLst/>
                        </a:rPr>
                        <a:t>Task deadline constraint</a:t>
                      </a:r>
                      <a:endParaRPr lang="en-US"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[0.1,1] sec</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6012751"/>
                  </a:ext>
                </a:extLst>
              </a:tr>
            </a:tbl>
          </a:graphicData>
        </a:graphic>
      </p:graphicFrame>
    </p:spTree>
    <p:extLst>
      <p:ext uri="{BB962C8B-B14F-4D97-AF65-F5344CB8AC3E}">
        <p14:creationId xmlns:p14="http://schemas.microsoft.com/office/powerpoint/2010/main" val="428548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C1E4-C956-460F-8D96-30E03B21E534}"/>
              </a:ext>
            </a:extLst>
          </p:cNvPr>
          <p:cNvSpPr>
            <a:spLocks noGrp="1"/>
          </p:cNvSpPr>
          <p:nvPr>
            <p:ph type="title"/>
          </p:nvPr>
        </p:nvSpPr>
        <p:spPr/>
        <p:txBody>
          <a:bodyPr/>
          <a:lstStyle/>
          <a:p>
            <a:r>
              <a:rPr lang="en-US" dirty="0"/>
              <a:t>Evolution</a:t>
            </a:r>
          </a:p>
        </p:txBody>
      </p:sp>
      <p:graphicFrame>
        <p:nvGraphicFramePr>
          <p:cNvPr id="9" name="Content Placeholder 8">
            <a:extLst>
              <a:ext uri="{FF2B5EF4-FFF2-40B4-BE49-F238E27FC236}">
                <a16:creationId xmlns:a16="http://schemas.microsoft.com/office/drawing/2014/main" id="{1E269368-DCBB-492F-B0FC-AEBCFC14441B}"/>
              </a:ext>
            </a:extLst>
          </p:cNvPr>
          <p:cNvGraphicFramePr>
            <a:graphicFrameLocks noGrp="1"/>
          </p:cNvGraphicFramePr>
          <p:nvPr>
            <p:ph idx="1"/>
            <p:extLst>
              <p:ext uri="{D42A27DB-BD31-4B8C-83A1-F6EECF244321}">
                <p14:modId xmlns:p14="http://schemas.microsoft.com/office/powerpoint/2010/main" val="8424050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2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601D-3378-4F07-A4C3-C480FF0FF54B}"/>
              </a:ext>
            </a:extLst>
          </p:cNvPr>
          <p:cNvSpPr>
            <a:spLocks noGrp="1"/>
          </p:cNvSpPr>
          <p:nvPr>
            <p:ph type="title"/>
          </p:nvPr>
        </p:nvSpPr>
        <p:spPr/>
        <p:txBody>
          <a:bodyPr/>
          <a:lstStyle/>
          <a:p>
            <a:r>
              <a:rPr lang="en-US" dirty="0"/>
              <a:t>Existing Works</a:t>
            </a:r>
          </a:p>
        </p:txBody>
      </p:sp>
      <p:graphicFrame>
        <p:nvGraphicFramePr>
          <p:cNvPr id="4" name="Table 4">
            <a:extLst>
              <a:ext uri="{FF2B5EF4-FFF2-40B4-BE49-F238E27FC236}">
                <a16:creationId xmlns:a16="http://schemas.microsoft.com/office/drawing/2014/main" id="{BC981DC1-C4F8-4E4D-855C-FD79235C7EDF}"/>
              </a:ext>
            </a:extLst>
          </p:cNvPr>
          <p:cNvGraphicFramePr>
            <a:graphicFrameLocks noGrp="1"/>
          </p:cNvGraphicFramePr>
          <p:nvPr>
            <p:ph idx="1"/>
            <p:extLst>
              <p:ext uri="{D42A27DB-BD31-4B8C-83A1-F6EECF244321}">
                <p14:modId xmlns:p14="http://schemas.microsoft.com/office/powerpoint/2010/main" val="3826937541"/>
              </p:ext>
            </p:extLst>
          </p:nvPr>
        </p:nvGraphicFramePr>
        <p:xfrm>
          <a:off x="838200" y="1825625"/>
          <a:ext cx="10515597" cy="3571240"/>
        </p:xfrm>
        <a:graphic>
          <a:graphicData uri="http://schemas.openxmlformats.org/drawingml/2006/table">
            <a:tbl>
              <a:tblPr firstRow="1" bandRow="1">
                <a:tableStyleId>{C083E6E3-FA7D-4D7B-A595-EF9225AFEA82}</a:tableStyleId>
              </a:tblPr>
              <a:tblGrid>
                <a:gridCol w="3505199">
                  <a:extLst>
                    <a:ext uri="{9D8B030D-6E8A-4147-A177-3AD203B41FA5}">
                      <a16:colId xmlns:a16="http://schemas.microsoft.com/office/drawing/2014/main" val="915244839"/>
                    </a:ext>
                  </a:extLst>
                </a:gridCol>
                <a:gridCol w="3505199">
                  <a:extLst>
                    <a:ext uri="{9D8B030D-6E8A-4147-A177-3AD203B41FA5}">
                      <a16:colId xmlns:a16="http://schemas.microsoft.com/office/drawing/2014/main" val="4241703898"/>
                    </a:ext>
                  </a:extLst>
                </a:gridCol>
                <a:gridCol w="3505199">
                  <a:extLst>
                    <a:ext uri="{9D8B030D-6E8A-4147-A177-3AD203B41FA5}">
                      <a16:colId xmlns:a16="http://schemas.microsoft.com/office/drawing/2014/main" val="1971306030"/>
                    </a:ext>
                  </a:extLst>
                </a:gridCol>
              </a:tblGrid>
              <a:tr h="370840">
                <a:tc>
                  <a:txBody>
                    <a:bodyPr/>
                    <a:lstStyle/>
                    <a:p>
                      <a:r>
                        <a:rPr lang="en-US" dirty="0" err="1"/>
                        <a:t>S.No</a:t>
                      </a:r>
                      <a:endParaRPr lang="en-US" dirty="0"/>
                    </a:p>
                  </a:txBody>
                  <a:tcPr/>
                </a:tc>
                <a:tc>
                  <a:txBody>
                    <a:bodyPr/>
                    <a:lstStyle/>
                    <a:p>
                      <a:r>
                        <a:rPr lang="en-US" dirty="0"/>
                        <a:t>Model</a:t>
                      </a:r>
                    </a:p>
                  </a:txBody>
                  <a:tcPr/>
                </a:tc>
                <a:tc>
                  <a:txBody>
                    <a:bodyPr/>
                    <a:lstStyle/>
                    <a:p>
                      <a:r>
                        <a:rPr lang="en-US" dirty="0"/>
                        <a:t>Problem</a:t>
                      </a:r>
                    </a:p>
                  </a:txBody>
                  <a:tcPr/>
                </a:tc>
                <a:extLst>
                  <a:ext uri="{0D108BD9-81ED-4DB2-BD59-A6C34878D82A}">
                    <a16:rowId xmlns:a16="http://schemas.microsoft.com/office/drawing/2014/main" val="1674113629"/>
                  </a:ext>
                </a:extLst>
              </a:tr>
              <a:tr h="370840">
                <a:tc>
                  <a:txBody>
                    <a:bodyPr/>
                    <a:lstStyle/>
                    <a:p>
                      <a:r>
                        <a:rPr lang="en-US" dirty="0"/>
                        <a:t>1</a:t>
                      </a:r>
                    </a:p>
                  </a:txBody>
                  <a:tcPr/>
                </a:tc>
                <a:tc>
                  <a:txBody>
                    <a:bodyPr/>
                    <a:lstStyle/>
                    <a:p>
                      <a:r>
                        <a:rPr lang="en-US" dirty="0">
                          <a:solidFill>
                            <a:srgbClr val="00B0F0"/>
                          </a:solidFill>
                        </a:rPr>
                        <a:t>CEC</a:t>
                      </a:r>
                      <a:r>
                        <a:rPr lang="en-US" dirty="0"/>
                        <a:t>, N-N Task Assignment</a:t>
                      </a:r>
                    </a:p>
                  </a:txBody>
                  <a:tcPr/>
                </a:tc>
                <a:tc>
                  <a:txBody>
                    <a:bodyPr/>
                    <a:lstStyle/>
                    <a:p>
                      <a:r>
                        <a:rPr lang="en-US" dirty="0"/>
                        <a:t>Energy Optimal task offloading (Hungarian Algorithm)</a:t>
                      </a:r>
                    </a:p>
                  </a:txBody>
                  <a:tcPr/>
                </a:tc>
                <a:extLst>
                  <a:ext uri="{0D108BD9-81ED-4DB2-BD59-A6C34878D82A}">
                    <a16:rowId xmlns:a16="http://schemas.microsoft.com/office/drawing/2014/main" val="1839157329"/>
                  </a:ext>
                </a:extLst>
              </a:tr>
              <a:tr h="370840">
                <a:tc>
                  <a:txBody>
                    <a:bodyPr/>
                    <a:lstStyle/>
                    <a:p>
                      <a:r>
                        <a:rPr lang="en-US" dirty="0"/>
                        <a:t>2</a:t>
                      </a:r>
                    </a:p>
                  </a:txBody>
                  <a:tcPr/>
                </a:tc>
                <a:tc>
                  <a:txBody>
                    <a:bodyPr/>
                    <a:lstStyle/>
                    <a:p>
                      <a:r>
                        <a:rPr lang="en-US" dirty="0"/>
                        <a:t>MEC with D2D communication</a:t>
                      </a:r>
                    </a:p>
                  </a:txBody>
                  <a:tcPr/>
                </a:tc>
                <a:tc>
                  <a:txBody>
                    <a:bodyPr/>
                    <a:lstStyle/>
                    <a:p>
                      <a:r>
                        <a:rPr lang="en-US" dirty="0">
                          <a:solidFill>
                            <a:srgbClr val="00B0F0"/>
                          </a:solidFill>
                        </a:rPr>
                        <a:t>Energy Minimal Delay constrained task offloading</a:t>
                      </a:r>
                    </a:p>
                  </a:txBody>
                  <a:tcPr/>
                </a:tc>
                <a:extLst>
                  <a:ext uri="{0D108BD9-81ED-4DB2-BD59-A6C34878D82A}">
                    <a16:rowId xmlns:a16="http://schemas.microsoft.com/office/drawing/2014/main" val="677065622"/>
                  </a:ext>
                </a:extLst>
              </a:tr>
              <a:tr h="370840">
                <a:tc>
                  <a:txBody>
                    <a:bodyPr/>
                    <a:lstStyle/>
                    <a:p>
                      <a:r>
                        <a:rPr lang="en-US" dirty="0"/>
                        <a:t>3</a:t>
                      </a:r>
                    </a:p>
                  </a:txBody>
                  <a:tcPr/>
                </a:tc>
                <a:tc>
                  <a:txBody>
                    <a:bodyPr/>
                    <a:lstStyle/>
                    <a:p>
                      <a:r>
                        <a:rPr lang="en-US" dirty="0"/>
                        <a:t>MEC, </a:t>
                      </a:r>
                      <a:r>
                        <a:rPr lang="en-US" dirty="0">
                          <a:solidFill>
                            <a:srgbClr val="00B0F0"/>
                          </a:solidFill>
                        </a:rPr>
                        <a:t>mobility-aware </a:t>
                      </a:r>
                      <a:r>
                        <a:rPr lang="en-US" dirty="0"/>
                        <a:t>(SGAN)</a:t>
                      </a:r>
                    </a:p>
                  </a:txBody>
                  <a:tcPr/>
                </a:tc>
                <a:tc>
                  <a:txBody>
                    <a:bodyPr/>
                    <a:lstStyle/>
                    <a:p>
                      <a:r>
                        <a:rPr lang="en-US" dirty="0"/>
                        <a:t>Task offloading to cloud or Edge in real-time</a:t>
                      </a:r>
                    </a:p>
                  </a:txBody>
                  <a:tcPr/>
                </a:tc>
                <a:extLst>
                  <a:ext uri="{0D108BD9-81ED-4DB2-BD59-A6C34878D82A}">
                    <a16:rowId xmlns:a16="http://schemas.microsoft.com/office/drawing/2014/main" val="195553588"/>
                  </a:ext>
                </a:extLst>
              </a:tr>
              <a:tr h="370840">
                <a:tc>
                  <a:txBody>
                    <a:bodyPr/>
                    <a:lstStyle/>
                    <a:p>
                      <a:r>
                        <a:rPr lang="en-US" dirty="0"/>
                        <a:t>4</a:t>
                      </a:r>
                    </a:p>
                  </a:txBody>
                  <a:tcPr/>
                </a:tc>
                <a:tc>
                  <a:txBody>
                    <a:bodyPr/>
                    <a:lstStyle/>
                    <a:p>
                      <a:r>
                        <a:rPr lang="en-US" dirty="0"/>
                        <a:t>MEC, mobility-aware </a:t>
                      </a:r>
                      <a:r>
                        <a:rPr lang="en-US" dirty="0">
                          <a:solidFill>
                            <a:srgbClr val="00B0F0"/>
                          </a:solidFill>
                        </a:rPr>
                        <a:t>(RWP)</a:t>
                      </a:r>
                    </a:p>
                    <a:p>
                      <a:r>
                        <a:rPr lang="en-US" dirty="0">
                          <a:solidFill>
                            <a:srgbClr val="00B0F0"/>
                          </a:solidFill>
                        </a:rPr>
                        <a:t>Melbourne-CBD dataset</a:t>
                      </a:r>
                    </a:p>
                  </a:txBody>
                  <a:tcPr/>
                </a:tc>
                <a:tc>
                  <a:txBody>
                    <a:bodyPr/>
                    <a:lstStyle/>
                    <a:p>
                      <a:r>
                        <a:rPr lang="en-US" dirty="0"/>
                        <a:t>Mobility aware Migration and Allocation</a:t>
                      </a:r>
                    </a:p>
                  </a:txBody>
                  <a:tcPr/>
                </a:tc>
                <a:extLst>
                  <a:ext uri="{0D108BD9-81ED-4DB2-BD59-A6C34878D82A}">
                    <a16:rowId xmlns:a16="http://schemas.microsoft.com/office/drawing/2014/main" val="564728889"/>
                  </a:ext>
                </a:extLst>
              </a:tr>
              <a:tr h="370840">
                <a:tc>
                  <a:txBody>
                    <a:bodyPr/>
                    <a:lstStyle/>
                    <a:p>
                      <a:r>
                        <a:rPr lang="en-US" dirty="0"/>
                        <a:t>5</a:t>
                      </a:r>
                    </a:p>
                  </a:txBody>
                  <a:tcPr/>
                </a:tc>
                <a:tc>
                  <a:txBody>
                    <a:bodyPr/>
                    <a:lstStyle/>
                    <a:p>
                      <a:r>
                        <a:rPr lang="en-US" dirty="0">
                          <a:solidFill>
                            <a:srgbClr val="00B0F0"/>
                          </a:solidFill>
                        </a:rPr>
                        <a:t>MEC, mobility-aware (1 server at each point in user’s trajectory)</a:t>
                      </a:r>
                    </a:p>
                  </a:txBody>
                  <a:tcPr/>
                </a:tc>
                <a:tc>
                  <a:txBody>
                    <a:bodyPr/>
                    <a:lstStyle/>
                    <a:p>
                      <a:r>
                        <a:rPr lang="en-US" dirty="0">
                          <a:solidFill>
                            <a:srgbClr val="00B0F0"/>
                          </a:solidFill>
                        </a:rPr>
                        <a:t>Delay minimal task offloading</a:t>
                      </a:r>
                    </a:p>
                  </a:txBody>
                  <a:tcPr/>
                </a:tc>
                <a:extLst>
                  <a:ext uri="{0D108BD9-81ED-4DB2-BD59-A6C34878D82A}">
                    <a16:rowId xmlns:a16="http://schemas.microsoft.com/office/drawing/2014/main" val="1585497542"/>
                  </a:ext>
                </a:extLst>
              </a:tr>
            </a:tbl>
          </a:graphicData>
        </a:graphic>
      </p:graphicFrame>
    </p:spTree>
    <p:extLst>
      <p:ext uri="{BB962C8B-B14F-4D97-AF65-F5344CB8AC3E}">
        <p14:creationId xmlns:p14="http://schemas.microsoft.com/office/powerpoint/2010/main" val="375735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4DB6-308D-4B37-B873-1618F6D56954}"/>
              </a:ext>
            </a:extLst>
          </p:cNvPr>
          <p:cNvSpPr>
            <a:spLocks noGrp="1"/>
          </p:cNvSpPr>
          <p:nvPr>
            <p:ph type="title"/>
          </p:nvPr>
        </p:nvSpPr>
        <p:spPr/>
        <p:txBody>
          <a:bodyPr/>
          <a:lstStyle/>
          <a:p>
            <a:r>
              <a:rPr lang="en-US" dirty="0"/>
              <a:t>System Model</a:t>
            </a:r>
          </a:p>
        </p:txBody>
      </p:sp>
      <p:pic>
        <p:nvPicPr>
          <p:cNvPr id="4" name="Content Placeholder 3">
            <a:extLst>
              <a:ext uri="{FF2B5EF4-FFF2-40B4-BE49-F238E27FC236}">
                <a16:creationId xmlns:a16="http://schemas.microsoft.com/office/drawing/2014/main" id="{4D054D7A-5BF5-421D-A4BC-436875ED1CA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53921" y="1402080"/>
            <a:ext cx="7366000" cy="4917440"/>
          </a:xfrm>
          <a:prstGeom prst="rect">
            <a:avLst/>
          </a:prstGeom>
          <a:noFill/>
          <a:ln>
            <a:noFill/>
          </a:ln>
        </p:spPr>
      </p:pic>
    </p:spTree>
    <p:extLst>
      <p:ext uri="{BB962C8B-B14F-4D97-AF65-F5344CB8AC3E}">
        <p14:creationId xmlns:p14="http://schemas.microsoft.com/office/powerpoint/2010/main" val="151357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B01-CDA6-4722-B543-8AD65D9A1DF7}"/>
              </a:ext>
            </a:extLst>
          </p:cNvPr>
          <p:cNvSpPr>
            <a:spLocks noGrp="1"/>
          </p:cNvSpPr>
          <p:nvPr>
            <p:ph type="title"/>
          </p:nvPr>
        </p:nvSpPr>
        <p:spPr/>
        <p:txBody>
          <a:bodyPr/>
          <a:lstStyle/>
          <a:p>
            <a:r>
              <a:rPr lang="en-US" dirty="0"/>
              <a:t>System Model</a:t>
            </a:r>
          </a:p>
        </p:txBody>
      </p:sp>
      <p:sp>
        <p:nvSpPr>
          <p:cNvPr id="3" name="Content Placeholder 2">
            <a:extLst>
              <a:ext uri="{FF2B5EF4-FFF2-40B4-BE49-F238E27FC236}">
                <a16:creationId xmlns:a16="http://schemas.microsoft.com/office/drawing/2014/main" id="{2366B860-12EB-45A9-A6C8-A8C562C2D5C7}"/>
              </a:ext>
            </a:extLst>
          </p:cNvPr>
          <p:cNvSpPr>
            <a:spLocks noGrp="1"/>
          </p:cNvSpPr>
          <p:nvPr>
            <p:ph idx="1"/>
          </p:nvPr>
        </p:nvSpPr>
        <p:spPr/>
        <p:txBody>
          <a:bodyPr>
            <a:normAutofit fontScale="92500"/>
          </a:bodyPr>
          <a:lstStyle/>
          <a:p>
            <a:r>
              <a:rPr lang="en-US" dirty="0"/>
              <a:t>Mobile Edge Network(MEN) consist of set of Base Stations(BS) and Central Base Station(CBS).</a:t>
            </a:r>
          </a:p>
          <a:p>
            <a:r>
              <a:rPr lang="en-US" dirty="0"/>
              <a:t>Each BS is equipped with an MEC server.</a:t>
            </a:r>
          </a:p>
          <a:p>
            <a:r>
              <a:rPr lang="en-US" dirty="0"/>
              <a:t>CBS acts as a controller for all BSs in the MEN.</a:t>
            </a:r>
          </a:p>
          <a:p>
            <a:r>
              <a:rPr lang="en-US" dirty="0"/>
              <a:t>Each MEC server is capable of receiving, executing and transmitting task.</a:t>
            </a:r>
          </a:p>
          <a:p>
            <a:r>
              <a:rPr lang="en-US" dirty="0"/>
              <a:t>We considered the mobility of users across the area under MEN.</a:t>
            </a:r>
          </a:p>
          <a:p>
            <a:r>
              <a:rPr lang="en-US" dirty="0"/>
              <a:t>At any time, an user may be under the coverage range of multiple BSs.</a:t>
            </a:r>
          </a:p>
          <a:p>
            <a:r>
              <a:rPr lang="en-US" i="1" u="sng" dirty="0"/>
              <a:t>Assumption</a:t>
            </a:r>
            <a:r>
              <a:rPr lang="en-US" i="1" dirty="0"/>
              <a:t>: </a:t>
            </a:r>
            <a:r>
              <a:rPr lang="en-US" dirty="0"/>
              <a:t>At time t=0, all users offload their tasks to nearby MEC servers and start moving</a:t>
            </a:r>
            <a:endParaRPr lang="en-US" i="1" dirty="0"/>
          </a:p>
          <a:p>
            <a:endParaRPr lang="en-US" dirty="0"/>
          </a:p>
          <a:p>
            <a:endParaRPr lang="en-US" dirty="0"/>
          </a:p>
        </p:txBody>
      </p:sp>
    </p:spTree>
    <p:extLst>
      <p:ext uri="{BB962C8B-B14F-4D97-AF65-F5344CB8AC3E}">
        <p14:creationId xmlns:p14="http://schemas.microsoft.com/office/powerpoint/2010/main" val="250749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387F-114C-4106-A8D8-D5A55D0179C0}"/>
              </a:ext>
            </a:extLst>
          </p:cNvPr>
          <p:cNvSpPr>
            <a:spLocks noGrp="1"/>
          </p:cNvSpPr>
          <p:nvPr>
            <p:ph type="title"/>
          </p:nvPr>
        </p:nvSpPr>
        <p:spPr>
          <a:xfrm>
            <a:off x="839788" y="457200"/>
            <a:ext cx="3932237" cy="888124"/>
          </a:xfrm>
        </p:spPr>
        <p:txBody>
          <a:bodyPr>
            <a:normAutofit/>
          </a:bodyPr>
          <a:lstStyle/>
          <a:p>
            <a:r>
              <a:rPr lang="en-US" sz="4400" dirty="0"/>
              <a:t>User Mobility</a:t>
            </a:r>
          </a:p>
        </p:txBody>
      </p:sp>
      <p:sp>
        <p:nvSpPr>
          <p:cNvPr id="3" name="Content Placeholder 2">
            <a:extLst>
              <a:ext uri="{FF2B5EF4-FFF2-40B4-BE49-F238E27FC236}">
                <a16:creationId xmlns:a16="http://schemas.microsoft.com/office/drawing/2014/main" id="{04A0B364-1487-4D72-B4BF-301BE515F8A6}"/>
              </a:ext>
            </a:extLst>
          </p:cNvPr>
          <p:cNvSpPr>
            <a:spLocks noGrp="1"/>
          </p:cNvSpPr>
          <p:nvPr>
            <p:ph type="body" sz="half" idx="2"/>
          </p:nvPr>
        </p:nvSpPr>
        <p:spPr>
          <a:xfrm>
            <a:off x="546756" y="1545995"/>
            <a:ext cx="7362334" cy="4939645"/>
          </a:xfrm>
        </p:spPr>
        <p:txBody>
          <a:bodyPr>
            <a:noAutofit/>
          </a:bodyPr>
          <a:lstStyle/>
          <a:p>
            <a:pPr marL="457200" indent="-457200">
              <a:buFont typeface="+mj-lt"/>
              <a:buAutoNum type="arabicPeriod"/>
            </a:pPr>
            <a:r>
              <a:rPr lang="en-US" sz="2600" dirty="0"/>
              <a:t>Random Waypoint Mobility Model</a:t>
            </a:r>
          </a:p>
          <a:p>
            <a:pPr marL="914400" lvl="1" indent="-457200">
              <a:buFont typeface="Wingdings" panose="05000000000000000000" pitchFamily="2" charset="2"/>
              <a:buChar char="§"/>
            </a:pPr>
            <a:r>
              <a:rPr lang="en-US" sz="2400" dirty="0"/>
              <a:t>The user selects a random destination in the simulation area and a random speed between a given range. </a:t>
            </a:r>
          </a:p>
          <a:p>
            <a:pPr marL="914400" lvl="1" indent="-457200">
              <a:buFont typeface="Wingdings" panose="05000000000000000000" pitchFamily="2" charset="2"/>
              <a:buChar char="§"/>
            </a:pPr>
            <a:r>
              <a:rPr lang="en-US" sz="2400" dirty="0"/>
              <a:t>The user moves to the direction of destination and again pauses for a fixed period before choosing another random location and speed. </a:t>
            </a:r>
          </a:p>
          <a:p>
            <a:pPr marL="914400" lvl="1" indent="-457200">
              <a:buFont typeface="Wingdings" panose="05000000000000000000" pitchFamily="2" charset="2"/>
              <a:buChar char="§"/>
            </a:pPr>
            <a:r>
              <a:rPr lang="en-US" sz="2400" dirty="0"/>
              <a:t>This </a:t>
            </a:r>
            <a:r>
              <a:rPr lang="en-US" sz="2400" dirty="0" err="1"/>
              <a:t>behaviour</a:t>
            </a:r>
            <a:r>
              <a:rPr lang="en-US" sz="2400" dirty="0"/>
              <a:t> is repeated for the length of the simulation.</a:t>
            </a:r>
            <a:endParaRPr lang="en-US" sz="2600" dirty="0"/>
          </a:p>
          <a:p>
            <a:pPr marL="457200" indent="-457200">
              <a:buFont typeface="+mj-lt"/>
              <a:buAutoNum type="arabicPeriod"/>
            </a:pPr>
            <a:r>
              <a:rPr lang="en-US" sz="2600" dirty="0"/>
              <a:t>Random Walk</a:t>
            </a:r>
          </a:p>
          <a:p>
            <a:pPr marL="800100" lvl="1" indent="-342900">
              <a:buFont typeface="Wingdings" panose="05000000000000000000" pitchFamily="2" charset="2"/>
              <a:buChar char="§"/>
            </a:pPr>
            <a:r>
              <a:rPr lang="en-US" sz="2400" dirty="0"/>
              <a:t>Similar to Random Waypoint Model where waiting time at each step is removed.</a:t>
            </a:r>
          </a:p>
        </p:txBody>
      </p:sp>
      <p:pic>
        <p:nvPicPr>
          <p:cNvPr id="13" name="Picture 12">
            <a:extLst>
              <a:ext uri="{FF2B5EF4-FFF2-40B4-BE49-F238E27FC236}">
                <a16:creationId xmlns:a16="http://schemas.microsoft.com/office/drawing/2014/main" id="{7A35D352-E2D5-4E78-A7BC-F35663AD51FB}"/>
              </a:ext>
            </a:extLst>
          </p:cNvPr>
          <p:cNvPicPr/>
          <p:nvPr/>
        </p:nvPicPr>
        <p:blipFill>
          <a:blip r:embed="rId2">
            <a:extLst>
              <a:ext uri="{28A0092B-C50C-407E-A947-70E740481C1C}">
                <a14:useLocalDpi xmlns:a14="http://schemas.microsoft.com/office/drawing/2010/main" val="0"/>
              </a:ext>
            </a:extLst>
          </a:blip>
          <a:stretch>
            <a:fillRect/>
          </a:stretch>
        </p:blipFill>
        <p:spPr>
          <a:xfrm>
            <a:off x="7823200" y="1776248"/>
            <a:ext cx="4368800" cy="2963863"/>
          </a:xfrm>
          <a:prstGeom prst="rect">
            <a:avLst/>
          </a:prstGeom>
        </p:spPr>
      </p:pic>
    </p:spTree>
    <p:extLst>
      <p:ext uri="{BB962C8B-B14F-4D97-AF65-F5344CB8AC3E}">
        <p14:creationId xmlns:p14="http://schemas.microsoft.com/office/powerpoint/2010/main" val="225116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4F0C13D-177B-41B0-8A7F-FD1B082EEB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6379" y="2397971"/>
            <a:ext cx="497149" cy="646330"/>
          </a:xfrm>
          <a:prstGeom prst="rect">
            <a:avLst/>
          </a:prstGeom>
        </p:spPr>
      </p:pic>
      <p:pic>
        <p:nvPicPr>
          <p:cNvPr id="3" name="Graphic 2">
            <a:extLst>
              <a:ext uri="{FF2B5EF4-FFF2-40B4-BE49-F238E27FC236}">
                <a16:creationId xmlns:a16="http://schemas.microsoft.com/office/drawing/2014/main" id="{37CE7808-253B-4B17-88F3-512806B540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4722" y="2862537"/>
            <a:ext cx="497149" cy="646330"/>
          </a:xfrm>
          <a:prstGeom prst="rect">
            <a:avLst/>
          </a:prstGeom>
        </p:spPr>
      </p:pic>
      <p:pic>
        <p:nvPicPr>
          <p:cNvPr id="4" name="Graphic 3">
            <a:extLst>
              <a:ext uri="{FF2B5EF4-FFF2-40B4-BE49-F238E27FC236}">
                <a16:creationId xmlns:a16="http://schemas.microsoft.com/office/drawing/2014/main" id="{64231F0A-92E6-4C10-AF19-0D5975D73B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926" y="3364028"/>
            <a:ext cx="497149" cy="646330"/>
          </a:xfrm>
          <a:prstGeom prst="rect">
            <a:avLst/>
          </a:prstGeom>
        </p:spPr>
      </p:pic>
      <p:pic>
        <p:nvPicPr>
          <p:cNvPr id="5" name="Picture 4">
            <a:extLst>
              <a:ext uri="{FF2B5EF4-FFF2-40B4-BE49-F238E27FC236}">
                <a16:creationId xmlns:a16="http://schemas.microsoft.com/office/drawing/2014/main" id="{D19BBA38-5F79-42E8-BCA7-D4EA49675556}"/>
              </a:ext>
            </a:extLst>
          </p:cNvPr>
          <p:cNvPicPr>
            <a:picLocks noChangeAspect="1"/>
          </p:cNvPicPr>
          <p:nvPr/>
        </p:nvPicPr>
        <p:blipFill>
          <a:blip r:embed="rId4"/>
          <a:stretch>
            <a:fillRect/>
          </a:stretch>
        </p:blipFill>
        <p:spPr>
          <a:xfrm>
            <a:off x="7658355" y="1962056"/>
            <a:ext cx="499915" cy="646232"/>
          </a:xfrm>
          <a:prstGeom prst="rect">
            <a:avLst/>
          </a:prstGeom>
        </p:spPr>
      </p:pic>
      <p:pic>
        <p:nvPicPr>
          <p:cNvPr id="6" name="Picture 5">
            <a:extLst>
              <a:ext uri="{FF2B5EF4-FFF2-40B4-BE49-F238E27FC236}">
                <a16:creationId xmlns:a16="http://schemas.microsoft.com/office/drawing/2014/main" id="{B0D762A1-4803-4B9E-A4F7-9CEF134430B0}"/>
              </a:ext>
            </a:extLst>
          </p:cNvPr>
          <p:cNvPicPr>
            <a:picLocks noChangeAspect="1"/>
          </p:cNvPicPr>
          <p:nvPr/>
        </p:nvPicPr>
        <p:blipFill>
          <a:blip r:embed="rId4"/>
          <a:stretch>
            <a:fillRect/>
          </a:stretch>
        </p:blipFill>
        <p:spPr>
          <a:xfrm>
            <a:off x="10403054" y="1934984"/>
            <a:ext cx="499915" cy="646232"/>
          </a:xfrm>
          <a:prstGeom prst="rect">
            <a:avLst/>
          </a:prstGeom>
        </p:spPr>
      </p:pic>
      <p:pic>
        <p:nvPicPr>
          <p:cNvPr id="7" name="Graphic 6">
            <a:extLst>
              <a:ext uri="{FF2B5EF4-FFF2-40B4-BE49-F238E27FC236}">
                <a16:creationId xmlns:a16="http://schemas.microsoft.com/office/drawing/2014/main" id="{34934DC3-440B-4860-A286-9E476D7DD7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45509" y="4279297"/>
            <a:ext cx="528355" cy="570772"/>
          </a:xfrm>
          <a:prstGeom prst="rect">
            <a:avLst/>
          </a:prstGeom>
        </p:spPr>
      </p:pic>
      <p:pic>
        <p:nvPicPr>
          <p:cNvPr id="8" name="Picture 7">
            <a:extLst>
              <a:ext uri="{FF2B5EF4-FFF2-40B4-BE49-F238E27FC236}">
                <a16:creationId xmlns:a16="http://schemas.microsoft.com/office/drawing/2014/main" id="{D22D8691-2BFC-432C-894C-4D4D0261496D}"/>
              </a:ext>
            </a:extLst>
          </p:cNvPr>
          <p:cNvPicPr>
            <a:picLocks noChangeAspect="1"/>
          </p:cNvPicPr>
          <p:nvPr/>
        </p:nvPicPr>
        <p:blipFill>
          <a:blip r:embed="rId7"/>
          <a:stretch>
            <a:fillRect/>
          </a:stretch>
        </p:blipFill>
        <p:spPr>
          <a:xfrm flipH="1">
            <a:off x="5209984" y="5817644"/>
            <a:ext cx="508462" cy="573074"/>
          </a:xfrm>
          <a:prstGeom prst="rect">
            <a:avLst/>
          </a:prstGeom>
        </p:spPr>
      </p:pic>
      <p:pic>
        <p:nvPicPr>
          <p:cNvPr id="9" name="Picture 8">
            <a:extLst>
              <a:ext uri="{FF2B5EF4-FFF2-40B4-BE49-F238E27FC236}">
                <a16:creationId xmlns:a16="http://schemas.microsoft.com/office/drawing/2014/main" id="{4557951F-FE9B-4CF1-AD64-FFA5AC276593}"/>
              </a:ext>
            </a:extLst>
          </p:cNvPr>
          <p:cNvPicPr>
            <a:picLocks noChangeAspect="1"/>
          </p:cNvPicPr>
          <p:nvPr/>
        </p:nvPicPr>
        <p:blipFill>
          <a:blip r:embed="rId7"/>
          <a:stretch>
            <a:fillRect/>
          </a:stretch>
        </p:blipFill>
        <p:spPr>
          <a:xfrm>
            <a:off x="8730932" y="3662786"/>
            <a:ext cx="530398" cy="573074"/>
          </a:xfrm>
          <a:prstGeom prst="rect">
            <a:avLst/>
          </a:prstGeom>
        </p:spPr>
      </p:pic>
      <p:pic>
        <p:nvPicPr>
          <p:cNvPr id="10" name="Picture 9">
            <a:extLst>
              <a:ext uri="{FF2B5EF4-FFF2-40B4-BE49-F238E27FC236}">
                <a16:creationId xmlns:a16="http://schemas.microsoft.com/office/drawing/2014/main" id="{51D649E0-A4FA-4145-BA35-3078798FB369}"/>
              </a:ext>
            </a:extLst>
          </p:cNvPr>
          <p:cNvPicPr>
            <a:picLocks noChangeAspect="1"/>
          </p:cNvPicPr>
          <p:nvPr/>
        </p:nvPicPr>
        <p:blipFill>
          <a:blip r:embed="rId7"/>
          <a:stretch>
            <a:fillRect/>
          </a:stretch>
        </p:blipFill>
        <p:spPr>
          <a:xfrm>
            <a:off x="5830800" y="3790188"/>
            <a:ext cx="530398" cy="573074"/>
          </a:xfrm>
          <a:prstGeom prst="rect">
            <a:avLst/>
          </a:prstGeom>
        </p:spPr>
      </p:pic>
      <p:pic>
        <p:nvPicPr>
          <p:cNvPr id="11" name="Picture 10">
            <a:extLst>
              <a:ext uri="{FF2B5EF4-FFF2-40B4-BE49-F238E27FC236}">
                <a16:creationId xmlns:a16="http://schemas.microsoft.com/office/drawing/2014/main" id="{520EBC4E-7526-4AF9-B59B-744B25EAA2F2}"/>
              </a:ext>
            </a:extLst>
          </p:cNvPr>
          <p:cNvPicPr>
            <a:picLocks noChangeAspect="1"/>
          </p:cNvPicPr>
          <p:nvPr/>
        </p:nvPicPr>
        <p:blipFill>
          <a:blip r:embed="rId4"/>
          <a:stretch>
            <a:fillRect/>
          </a:stretch>
        </p:blipFill>
        <p:spPr>
          <a:xfrm>
            <a:off x="5727364" y="1962056"/>
            <a:ext cx="499915" cy="646232"/>
          </a:xfrm>
          <a:prstGeom prst="rect">
            <a:avLst/>
          </a:prstGeom>
        </p:spPr>
      </p:pic>
      <p:pic>
        <p:nvPicPr>
          <p:cNvPr id="12" name="Picture 11">
            <a:extLst>
              <a:ext uri="{FF2B5EF4-FFF2-40B4-BE49-F238E27FC236}">
                <a16:creationId xmlns:a16="http://schemas.microsoft.com/office/drawing/2014/main" id="{1B5CD054-3A69-4041-A47F-83748B7485BE}"/>
              </a:ext>
            </a:extLst>
          </p:cNvPr>
          <p:cNvPicPr>
            <a:picLocks noChangeAspect="1"/>
          </p:cNvPicPr>
          <p:nvPr/>
        </p:nvPicPr>
        <p:blipFill>
          <a:blip r:embed="rId4"/>
          <a:stretch>
            <a:fillRect/>
          </a:stretch>
        </p:blipFill>
        <p:spPr>
          <a:xfrm>
            <a:off x="10403054" y="4076725"/>
            <a:ext cx="499915" cy="646232"/>
          </a:xfrm>
          <a:prstGeom prst="rect">
            <a:avLst/>
          </a:prstGeom>
        </p:spPr>
      </p:pic>
      <p:cxnSp>
        <p:nvCxnSpPr>
          <p:cNvPr id="13" name="Connector: Curved 12">
            <a:extLst>
              <a:ext uri="{FF2B5EF4-FFF2-40B4-BE49-F238E27FC236}">
                <a16:creationId xmlns:a16="http://schemas.microsoft.com/office/drawing/2014/main" id="{35088C37-E111-4283-80EE-A6C155A98E1B}"/>
              </a:ext>
            </a:extLst>
          </p:cNvPr>
          <p:cNvCxnSpPr>
            <a:cxnSpLocks/>
          </p:cNvCxnSpPr>
          <p:nvPr/>
        </p:nvCxnSpPr>
        <p:spPr>
          <a:xfrm flipV="1">
            <a:off x="834500" y="3790188"/>
            <a:ext cx="10617694" cy="979191"/>
          </a:xfrm>
          <a:prstGeom prst="curved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4" name="Oval 13">
            <a:extLst>
              <a:ext uri="{FF2B5EF4-FFF2-40B4-BE49-F238E27FC236}">
                <a16:creationId xmlns:a16="http://schemas.microsoft.com/office/drawing/2014/main" id="{A3055CB3-1C12-4BF6-AD0D-5886298B0FCE}"/>
              </a:ext>
            </a:extLst>
          </p:cNvPr>
          <p:cNvSpPr/>
          <p:nvPr/>
        </p:nvSpPr>
        <p:spPr>
          <a:xfrm>
            <a:off x="292963" y="2120316"/>
            <a:ext cx="4103150" cy="333974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1009E80-B6A0-43F5-9832-9AA34F952B9F}"/>
              </a:ext>
            </a:extLst>
          </p:cNvPr>
          <p:cNvPicPr>
            <a:picLocks noChangeAspect="1"/>
          </p:cNvPicPr>
          <p:nvPr/>
        </p:nvPicPr>
        <p:blipFill>
          <a:blip r:embed="rId8"/>
          <a:stretch>
            <a:fillRect/>
          </a:stretch>
        </p:blipFill>
        <p:spPr>
          <a:xfrm>
            <a:off x="4643963" y="1367755"/>
            <a:ext cx="4115157" cy="3353091"/>
          </a:xfrm>
          <a:prstGeom prst="rect">
            <a:avLst/>
          </a:prstGeom>
        </p:spPr>
      </p:pic>
      <p:pic>
        <p:nvPicPr>
          <p:cNvPr id="16" name="Picture 15">
            <a:extLst>
              <a:ext uri="{FF2B5EF4-FFF2-40B4-BE49-F238E27FC236}">
                <a16:creationId xmlns:a16="http://schemas.microsoft.com/office/drawing/2014/main" id="{C296BC12-2118-4BA5-9A35-75B1BD6DDEF9}"/>
              </a:ext>
            </a:extLst>
          </p:cNvPr>
          <p:cNvPicPr>
            <a:picLocks noChangeAspect="1"/>
          </p:cNvPicPr>
          <p:nvPr/>
        </p:nvPicPr>
        <p:blipFill>
          <a:blip r:embed="rId8"/>
          <a:stretch>
            <a:fillRect/>
          </a:stretch>
        </p:blipFill>
        <p:spPr>
          <a:xfrm>
            <a:off x="7342888" y="977733"/>
            <a:ext cx="4752412" cy="4038150"/>
          </a:xfrm>
          <a:prstGeom prst="rect">
            <a:avLst/>
          </a:prstGeom>
        </p:spPr>
      </p:pic>
      <p:sp>
        <p:nvSpPr>
          <p:cNvPr id="17" name="TextBox 16">
            <a:extLst>
              <a:ext uri="{FF2B5EF4-FFF2-40B4-BE49-F238E27FC236}">
                <a16:creationId xmlns:a16="http://schemas.microsoft.com/office/drawing/2014/main" id="{1AC16A69-713E-4C20-A56F-95B32F537A20}"/>
              </a:ext>
            </a:extLst>
          </p:cNvPr>
          <p:cNvSpPr txBox="1"/>
          <p:nvPr/>
        </p:nvSpPr>
        <p:spPr>
          <a:xfrm>
            <a:off x="2372228" y="4140797"/>
            <a:ext cx="362600" cy="276999"/>
          </a:xfrm>
          <a:prstGeom prst="rect">
            <a:avLst/>
          </a:prstGeom>
          <a:noFill/>
        </p:spPr>
        <p:txBody>
          <a:bodyPr wrap="none" rtlCol="0">
            <a:spAutoFit/>
          </a:bodyPr>
          <a:lstStyle/>
          <a:p>
            <a:r>
              <a:rPr lang="en-US" sz="1200" dirty="0"/>
              <a:t>U1</a:t>
            </a:r>
          </a:p>
        </p:txBody>
      </p:sp>
      <p:pic>
        <p:nvPicPr>
          <p:cNvPr id="18" name="Picture 17">
            <a:extLst>
              <a:ext uri="{FF2B5EF4-FFF2-40B4-BE49-F238E27FC236}">
                <a16:creationId xmlns:a16="http://schemas.microsoft.com/office/drawing/2014/main" id="{2936425D-B5B7-4972-869D-28F1626A50E1}"/>
              </a:ext>
            </a:extLst>
          </p:cNvPr>
          <p:cNvPicPr>
            <a:picLocks noChangeAspect="1"/>
          </p:cNvPicPr>
          <p:nvPr/>
        </p:nvPicPr>
        <p:blipFill>
          <a:blip r:embed="rId9"/>
          <a:stretch>
            <a:fillRect/>
          </a:stretch>
        </p:blipFill>
        <p:spPr>
          <a:xfrm>
            <a:off x="6063615" y="3625580"/>
            <a:ext cx="365792" cy="329213"/>
          </a:xfrm>
          <a:prstGeom prst="rect">
            <a:avLst/>
          </a:prstGeom>
        </p:spPr>
      </p:pic>
      <p:pic>
        <p:nvPicPr>
          <p:cNvPr id="19" name="Picture 18">
            <a:extLst>
              <a:ext uri="{FF2B5EF4-FFF2-40B4-BE49-F238E27FC236}">
                <a16:creationId xmlns:a16="http://schemas.microsoft.com/office/drawing/2014/main" id="{48DCCFDB-1870-4B20-9ABE-B40EC2D22E3C}"/>
              </a:ext>
            </a:extLst>
          </p:cNvPr>
          <p:cNvPicPr>
            <a:picLocks noChangeAspect="1"/>
          </p:cNvPicPr>
          <p:nvPr/>
        </p:nvPicPr>
        <p:blipFill>
          <a:blip r:embed="rId9"/>
          <a:stretch>
            <a:fillRect/>
          </a:stretch>
        </p:blipFill>
        <p:spPr>
          <a:xfrm>
            <a:off x="8964190" y="3527291"/>
            <a:ext cx="365792" cy="329213"/>
          </a:xfrm>
          <a:prstGeom prst="rect">
            <a:avLst/>
          </a:prstGeom>
        </p:spPr>
      </p:pic>
      <p:sp>
        <p:nvSpPr>
          <p:cNvPr id="20" name="TextBox 19">
            <a:extLst>
              <a:ext uri="{FF2B5EF4-FFF2-40B4-BE49-F238E27FC236}">
                <a16:creationId xmlns:a16="http://schemas.microsoft.com/office/drawing/2014/main" id="{2174976E-BD69-4931-A5CD-FA49139CE622}"/>
              </a:ext>
            </a:extLst>
          </p:cNvPr>
          <p:cNvSpPr txBox="1"/>
          <p:nvPr/>
        </p:nvSpPr>
        <p:spPr>
          <a:xfrm>
            <a:off x="2056379" y="2183278"/>
            <a:ext cx="549959" cy="276999"/>
          </a:xfrm>
          <a:prstGeom prst="rect">
            <a:avLst/>
          </a:prstGeom>
          <a:noFill/>
        </p:spPr>
        <p:txBody>
          <a:bodyPr wrap="none" rtlCol="0">
            <a:spAutoFit/>
          </a:bodyPr>
          <a:lstStyle/>
          <a:p>
            <a:r>
              <a:rPr lang="en-US" sz="1200" dirty="0"/>
              <a:t>MEC2</a:t>
            </a:r>
          </a:p>
        </p:txBody>
      </p:sp>
      <p:sp>
        <p:nvSpPr>
          <p:cNvPr id="21" name="TextBox 20">
            <a:extLst>
              <a:ext uri="{FF2B5EF4-FFF2-40B4-BE49-F238E27FC236}">
                <a16:creationId xmlns:a16="http://schemas.microsoft.com/office/drawing/2014/main" id="{B1F31913-FB7B-427B-B2AC-CEE88A52BAA3}"/>
              </a:ext>
            </a:extLst>
          </p:cNvPr>
          <p:cNvSpPr txBox="1"/>
          <p:nvPr/>
        </p:nvSpPr>
        <p:spPr>
          <a:xfrm>
            <a:off x="10352643" y="3830221"/>
            <a:ext cx="628505" cy="276999"/>
          </a:xfrm>
          <a:prstGeom prst="rect">
            <a:avLst/>
          </a:prstGeom>
          <a:noFill/>
        </p:spPr>
        <p:txBody>
          <a:bodyPr wrap="none" rtlCol="0">
            <a:spAutoFit/>
          </a:bodyPr>
          <a:lstStyle/>
          <a:p>
            <a:r>
              <a:rPr lang="en-US" sz="1200" dirty="0"/>
              <a:t>MEC30</a:t>
            </a:r>
          </a:p>
        </p:txBody>
      </p:sp>
      <p:sp>
        <p:nvSpPr>
          <p:cNvPr id="22" name="TextBox 21">
            <a:extLst>
              <a:ext uri="{FF2B5EF4-FFF2-40B4-BE49-F238E27FC236}">
                <a16:creationId xmlns:a16="http://schemas.microsoft.com/office/drawing/2014/main" id="{207781DA-A8F1-4E6A-A3F8-1D4BA144F36F}"/>
              </a:ext>
            </a:extLst>
          </p:cNvPr>
          <p:cNvSpPr txBox="1"/>
          <p:nvPr/>
        </p:nvSpPr>
        <p:spPr>
          <a:xfrm>
            <a:off x="566076" y="3140245"/>
            <a:ext cx="549959" cy="276999"/>
          </a:xfrm>
          <a:prstGeom prst="rect">
            <a:avLst/>
          </a:prstGeom>
          <a:noFill/>
        </p:spPr>
        <p:txBody>
          <a:bodyPr wrap="none" rtlCol="0">
            <a:spAutoFit/>
          </a:bodyPr>
          <a:lstStyle/>
          <a:p>
            <a:r>
              <a:rPr lang="en-US" sz="1200" dirty="0"/>
              <a:t>MEC1</a:t>
            </a:r>
          </a:p>
        </p:txBody>
      </p:sp>
      <p:sp>
        <p:nvSpPr>
          <p:cNvPr id="23" name="TextBox 22">
            <a:extLst>
              <a:ext uri="{FF2B5EF4-FFF2-40B4-BE49-F238E27FC236}">
                <a16:creationId xmlns:a16="http://schemas.microsoft.com/office/drawing/2014/main" id="{411FB478-835F-4F22-9A88-03830DB8679B}"/>
              </a:ext>
            </a:extLst>
          </p:cNvPr>
          <p:cNvSpPr txBox="1"/>
          <p:nvPr/>
        </p:nvSpPr>
        <p:spPr>
          <a:xfrm>
            <a:off x="3368316" y="2643347"/>
            <a:ext cx="549959" cy="276999"/>
          </a:xfrm>
          <a:prstGeom prst="rect">
            <a:avLst/>
          </a:prstGeom>
          <a:noFill/>
        </p:spPr>
        <p:txBody>
          <a:bodyPr wrap="none" rtlCol="0">
            <a:spAutoFit/>
          </a:bodyPr>
          <a:lstStyle/>
          <a:p>
            <a:r>
              <a:rPr lang="en-US" sz="1200" dirty="0"/>
              <a:t>MEC3</a:t>
            </a:r>
          </a:p>
        </p:txBody>
      </p:sp>
      <p:sp>
        <p:nvSpPr>
          <p:cNvPr id="24" name="TextBox 23">
            <a:extLst>
              <a:ext uri="{FF2B5EF4-FFF2-40B4-BE49-F238E27FC236}">
                <a16:creationId xmlns:a16="http://schemas.microsoft.com/office/drawing/2014/main" id="{58D16D1F-0428-4522-B883-62B3614D6E4F}"/>
              </a:ext>
            </a:extLst>
          </p:cNvPr>
          <p:cNvSpPr txBox="1"/>
          <p:nvPr/>
        </p:nvSpPr>
        <p:spPr>
          <a:xfrm>
            <a:off x="5718446" y="1745376"/>
            <a:ext cx="549959" cy="276999"/>
          </a:xfrm>
          <a:prstGeom prst="rect">
            <a:avLst/>
          </a:prstGeom>
          <a:noFill/>
        </p:spPr>
        <p:txBody>
          <a:bodyPr wrap="none" rtlCol="0">
            <a:spAutoFit/>
          </a:bodyPr>
          <a:lstStyle/>
          <a:p>
            <a:r>
              <a:rPr lang="en-US" sz="1200" dirty="0"/>
              <a:t>MEC7</a:t>
            </a:r>
          </a:p>
        </p:txBody>
      </p:sp>
      <p:sp>
        <p:nvSpPr>
          <p:cNvPr id="25" name="TextBox 24">
            <a:extLst>
              <a:ext uri="{FF2B5EF4-FFF2-40B4-BE49-F238E27FC236}">
                <a16:creationId xmlns:a16="http://schemas.microsoft.com/office/drawing/2014/main" id="{3D673B23-BF33-4F65-8329-484AA3E8705F}"/>
              </a:ext>
            </a:extLst>
          </p:cNvPr>
          <p:cNvSpPr txBox="1"/>
          <p:nvPr/>
        </p:nvSpPr>
        <p:spPr>
          <a:xfrm>
            <a:off x="7679800" y="2581216"/>
            <a:ext cx="549959" cy="276999"/>
          </a:xfrm>
          <a:prstGeom prst="rect">
            <a:avLst/>
          </a:prstGeom>
          <a:noFill/>
        </p:spPr>
        <p:txBody>
          <a:bodyPr wrap="none" rtlCol="0">
            <a:spAutoFit/>
          </a:bodyPr>
          <a:lstStyle/>
          <a:p>
            <a:r>
              <a:rPr lang="en-US" sz="1200" dirty="0"/>
              <a:t>MEC9</a:t>
            </a:r>
          </a:p>
        </p:txBody>
      </p:sp>
      <p:sp>
        <p:nvSpPr>
          <p:cNvPr id="26" name="TextBox 25">
            <a:extLst>
              <a:ext uri="{FF2B5EF4-FFF2-40B4-BE49-F238E27FC236}">
                <a16:creationId xmlns:a16="http://schemas.microsoft.com/office/drawing/2014/main" id="{B9FE459C-163F-4041-A835-5396406DE3F0}"/>
              </a:ext>
            </a:extLst>
          </p:cNvPr>
          <p:cNvSpPr txBox="1"/>
          <p:nvPr/>
        </p:nvSpPr>
        <p:spPr>
          <a:xfrm>
            <a:off x="5151640" y="5701352"/>
            <a:ext cx="362600" cy="276999"/>
          </a:xfrm>
          <a:prstGeom prst="rect">
            <a:avLst/>
          </a:prstGeom>
          <a:noFill/>
        </p:spPr>
        <p:txBody>
          <a:bodyPr wrap="none" rtlCol="0">
            <a:spAutoFit/>
          </a:bodyPr>
          <a:lstStyle/>
          <a:p>
            <a:r>
              <a:rPr lang="en-US" sz="1200" dirty="0"/>
              <a:t>U2</a:t>
            </a:r>
          </a:p>
        </p:txBody>
      </p:sp>
      <p:sp>
        <p:nvSpPr>
          <p:cNvPr id="27" name="TextBox 26">
            <a:extLst>
              <a:ext uri="{FF2B5EF4-FFF2-40B4-BE49-F238E27FC236}">
                <a16:creationId xmlns:a16="http://schemas.microsoft.com/office/drawing/2014/main" id="{C76DCBDB-7E3A-4C88-822B-C6E5B7CA93CD}"/>
              </a:ext>
            </a:extLst>
          </p:cNvPr>
          <p:cNvSpPr txBox="1"/>
          <p:nvPr/>
        </p:nvSpPr>
        <p:spPr>
          <a:xfrm>
            <a:off x="10378031" y="1684274"/>
            <a:ext cx="628505" cy="276999"/>
          </a:xfrm>
          <a:prstGeom prst="rect">
            <a:avLst/>
          </a:prstGeom>
          <a:noFill/>
        </p:spPr>
        <p:txBody>
          <a:bodyPr wrap="none" rtlCol="0">
            <a:spAutoFit/>
          </a:bodyPr>
          <a:lstStyle/>
          <a:p>
            <a:r>
              <a:rPr lang="en-US" sz="1200" dirty="0"/>
              <a:t>MEC25</a:t>
            </a:r>
          </a:p>
        </p:txBody>
      </p:sp>
      <p:sp>
        <p:nvSpPr>
          <p:cNvPr id="28" name="TextBox 27">
            <a:extLst>
              <a:ext uri="{FF2B5EF4-FFF2-40B4-BE49-F238E27FC236}">
                <a16:creationId xmlns:a16="http://schemas.microsoft.com/office/drawing/2014/main" id="{7EE44DBA-FFB7-404A-9216-408BD95D2C8C}"/>
              </a:ext>
            </a:extLst>
          </p:cNvPr>
          <p:cNvSpPr txBox="1"/>
          <p:nvPr/>
        </p:nvSpPr>
        <p:spPr>
          <a:xfrm>
            <a:off x="1500813" y="1631927"/>
            <a:ext cx="1289392" cy="369332"/>
          </a:xfrm>
          <a:prstGeom prst="rect">
            <a:avLst/>
          </a:prstGeom>
          <a:noFill/>
        </p:spPr>
        <p:txBody>
          <a:bodyPr wrap="none" rtlCol="0">
            <a:spAutoFit/>
          </a:bodyPr>
          <a:lstStyle/>
          <a:p>
            <a:r>
              <a:rPr lang="en-US" dirty="0"/>
              <a:t>Server set 1</a:t>
            </a:r>
          </a:p>
        </p:txBody>
      </p:sp>
      <p:sp>
        <p:nvSpPr>
          <p:cNvPr id="29" name="TextBox 28">
            <a:extLst>
              <a:ext uri="{FF2B5EF4-FFF2-40B4-BE49-F238E27FC236}">
                <a16:creationId xmlns:a16="http://schemas.microsoft.com/office/drawing/2014/main" id="{0855A98D-9C99-4266-A86F-43689720FE4A}"/>
              </a:ext>
            </a:extLst>
          </p:cNvPr>
          <p:cNvSpPr txBox="1"/>
          <p:nvPr/>
        </p:nvSpPr>
        <p:spPr>
          <a:xfrm>
            <a:off x="5977321" y="967575"/>
            <a:ext cx="1289392" cy="369332"/>
          </a:xfrm>
          <a:prstGeom prst="rect">
            <a:avLst/>
          </a:prstGeom>
          <a:noFill/>
        </p:spPr>
        <p:txBody>
          <a:bodyPr wrap="none" rtlCol="0">
            <a:spAutoFit/>
          </a:bodyPr>
          <a:lstStyle/>
          <a:p>
            <a:r>
              <a:rPr lang="en-US" dirty="0"/>
              <a:t>Server set 2</a:t>
            </a:r>
          </a:p>
        </p:txBody>
      </p:sp>
      <p:sp>
        <p:nvSpPr>
          <p:cNvPr id="30" name="TextBox 29">
            <a:extLst>
              <a:ext uri="{FF2B5EF4-FFF2-40B4-BE49-F238E27FC236}">
                <a16:creationId xmlns:a16="http://schemas.microsoft.com/office/drawing/2014/main" id="{3D66BEB8-70FF-437F-91F4-002130691BEC}"/>
              </a:ext>
            </a:extLst>
          </p:cNvPr>
          <p:cNvSpPr txBox="1"/>
          <p:nvPr/>
        </p:nvSpPr>
        <p:spPr>
          <a:xfrm>
            <a:off x="9147086" y="549300"/>
            <a:ext cx="1289392" cy="369332"/>
          </a:xfrm>
          <a:prstGeom prst="rect">
            <a:avLst/>
          </a:prstGeom>
          <a:noFill/>
        </p:spPr>
        <p:txBody>
          <a:bodyPr wrap="none" rtlCol="0">
            <a:spAutoFit/>
          </a:bodyPr>
          <a:lstStyle/>
          <a:p>
            <a:r>
              <a:rPr lang="en-US" dirty="0"/>
              <a:t>Server set 3</a:t>
            </a:r>
          </a:p>
        </p:txBody>
      </p:sp>
      <p:sp>
        <p:nvSpPr>
          <p:cNvPr id="31" name="TextBox 30">
            <a:extLst>
              <a:ext uri="{FF2B5EF4-FFF2-40B4-BE49-F238E27FC236}">
                <a16:creationId xmlns:a16="http://schemas.microsoft.com/office/drawing/2014/main" id="{90F6B3CC-6C5E-41EF-92E3-680114CF9DAE}"/>
              </a:ext>
            </a:extLst>
          </p:cNvPr>
          <p:cNvSpPr txBox="1"/>
          <p:nvPr/>
        </p:nvSpPr>
        <p:spPr>
          <a:xfrm>
            <a:off x="2097876" y="5430193"/>
            <a:ext cx="770830" cy="369332"/>
          </a:xfrm>
          <a:prstGeom prst="rect">
            <a:avLst/>
          </a:prstGeom>
          <a:noFill/>
        </p:spPr>
        <p:txBody>
          <a:bodyPr wrap="square" rtlCol="0">
            <a:spAutoFit/>
          </a:bodyPr>
          <a:lstStyle/>
          <a:p>
            <a:r>
              <a:rPr lang="en-US" dirty="0"/>
              <a:t>Step 1</a:t>
            </a:r>
          </a:p>
        </p:txBody>
      </p:sp>
      <p:sp>
        <p:nvSpPr>
          <p:cNvPr id="32" name="TextBox 31">
            <a:extLst>
              <a:ext uri="{FF2B5EF4-FFF2-40B4-BE49-F238E27FC236}">
                <a16:creationId xmlns:a16="http://schemas.microsoft.com/office/drawing/2014/main" id="{C0B4871F-A15A-44A0-8A33-3224C4F2E607}"/>
              </a:ext>
            </a:extLst>
          </p:cNvPr>
          <p:cNvSpPr txBox="1"/>
          <p:nvPr/>
        </p:nvSpPr>
        <p:spPr>
          <a:xfrm>
            <a:off x="6512950" y="4731832"/>
            <a:ext cx="829938" cy="369332"/>
          </a:xfrm>
          <a:prstGeom prst="rect">
            <a:avLst/>
          </a:prstGeom>
          <a:noFill/>
        </p:spPr>
        <p:txBody>
          <a:bodyPr wrap="square" rtlCol="0">
            <a:spAutoFit/>
          </a:bodyPr>
          <a:lstStyle/>
          <a:p>
            <a:r>
              <a:rPr lang="en-US" dirty="0"/>
              <a:t>Step 2</a:t>
            </a:r>
          </a:p>
        </p:txBody>
      </p:sp>
      <p:sp>
        <p:nvSpPr>
          <p:cNvPr id="33" name="TextBox 32">
            <a:extLst>
              <a:ext uri="{FF2B5EF4-FFF2-40B4-BE49-F238E27FC236}">
                <a16:creationId xmlns:a16="http://schemas.microsoft.com/office/drawing/2014/main" id="{D8F9BF55-E64E-48CD-9CB9-909F811EBF7A}"/>
              </a:ext>
            </a:extLst>
          </p:cNvPr>
          <p:cNvSpPr txBox="1"/>
          <p:nvPr/>
        </p:nvSpPr>
        <p:spPr>
          <a:xfrm>
            <a:off x="9713956" y="4952212"/>
            <a:ext cx="829938" cy="369332"/>
          </a:xfrm>
          <a:prstGeom prst="rect">
            <a:avLst/>
          </a:prstGeom>
          <a:noFill/>
        </p:spPr>
        <p:txBody>
          <a:bodyPr wrap="square" rtlCol="0">
            <a:spAutoFit/>
          </a:bodyPr>
          <a:lstStyle/>
          <a:p>
            <a:r>
              <a:rPr lang="en-US" dirty="0"/>
              <a:t>Step 3</a:t>
            </a:r>
          </a:p>
        </p:txBody>
      </p:sp>
    </p:spTree>
    <p:extLst>
      <p:ext uri="{BB962C8B-B14F-4D97-AF65-F5344CB8AC3E}">
        <p14:creationId xmlns:p14="http://schemas.microsoft.com/office/powerpoint/2010/main" val="99519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B740-AC92-45B9-B671-4A5DD78AA2BA}"/>
              </a:ext>
            </a:extLst>
          </p:cNvPr>
          <p:cNvSpPr>
            <a:spLocks noGrp="1"/>
          </p:cNvSpPr>
          <p:nvPr>
            <p:ph type="title"/>
          </p:nvPr>
        </p:nvSpPr>
        <p:spPr/>
        <p:txBody>
          <a:bodyPr/>
          <a:lstStyle/>
          <a:p>
            <a:r>
              <a:rPr lang="en-US" dirty="0"/>
              <a:t>Formulation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6C3B32FB-6311-498C-8788-51296FB01F07}"/>
                  </a:ext>
                </a:extLst>
              </p:cNvPr>
              <p:cNvGraphicFramePr>
                <a:graphicFrameLocks noGrp="1"/>
              </p:cNvGraphicFramePr>
              <p:nvPr>
                <p:ph idx="1"/>
                <p:extLst>
                  <p:ext uri="{D42A27DB-BD31-4B8C-83A1-F6EECF244321}">
                    <p14:modId xmlns:p14="http://schemas.microsoft.com/office/powerpoint/2010/main" val="2191121988"/>
                  </p:ext>
                </p:extLst>
              </p:nvPr>
            </p:nvGraphicFramePr>
            <p:xfrm>
              <a:off x="838200" y="1825625"/>
              <a:ext cx="10515596" cy="2972816"/>
            </p:xfrm>
            <a:graphic>
              <a:graphicData uri="http://schemas.openxmlformats.org/drawingml/2006/table">
                <a:tbl>
                  <a:tblPr firstRow="1" bandRow="1">
                    <a:tableStyleId>{C083E6E3-FA7D-4D7B-A595-EF9225AFEA82}</a:tableStyleId>
                  </a:tblPr>
                  <a:tblGrid>
                    <a:gridCol w="2010103">
                      <a:extLst>
                        <a:ext uri="{9D8B030D-6E8A-4147-A177-3AD203B41FA5}">
                          <a16:colId xmlns:a16="http://schemas.microsoft.com/office/drawing/2014/main" val="1410574132"/>
                        </a:ext>
                      </a:extLst>
                    </a:gridCol>
                    <a:gridCol w="4056994">
                      <a:extLst>
                        <a:ext uri="{9D8B030D-6E8A-4147-A177-3AD203B41FA5}">
                          <a16:colId xmlns:a16="http://schemas.microsoft.com/office/drawing/2014/main" val="2496817706"/>
                        </a:ext>
                      </a:extLst>
                    </a:gridCol>
                    <a:gridCol w="2133600">
                      <a:extLst>
                        <a:ext uri="{9D8B030D-6E8A-4147-A177-3AD203B41FA5}">
                          <a16:colId xmlns:a16="http://schemas.microsoft.com/office/drawing/2014/main" val="1615903682"/>
                        </a:ext>
                      </a:extLst>
                    </a:gridCol>
                    <a:gridCol w="2314899">
                      <a:extLst>
                        <a:ext uri="{9D8B030D-6E8A-4147-A177-3AD203B41FA5}">
                          <a16:colId xmlns:a16="http://schemas.microsoft.com/office/drawing/2014/main" val="3868611917"/>
                        </a:ext>
                      </a:extLst>
                    </a:gridCol>
                  </a:tblGrid>
                  <a:tr h="370840">
                    <a:tc>
                      <a:txBody>
                        <a:bodyPr/>
                        <a:lstStyle/>
                        <a:p>
                          <a:pPr algn="ctr"/>
                          <a:r>
                            <a:rPr lang="en-US" sz="2400" dirty="0"/>
                            <a:t>Uploading</a:t>
                          </a: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a:latin typeface="Cambria Math" panose="02040503050406030204" pitchFamily="18" charset="0"/>
                                      </a:rPr>
                                      <m:t>𝑟</m:t>
                                    </m:r>
                                  </m:e>
                                  <m:sub>
                                    <m:r>
                                      <a:rPr lang="en-US" sz="2400">
                                        <a:latin typeface="Cambria Math" panose="02040503050406030204" pitchFamily="18" charset="0"/>
                                      </a:rPr>
                                      <m:t>𝑖</m:t>
                                    </m:r>
                                    <m:r>
                                      <a:rPr lang="en-US" sz="2400">
                                        <a:latin typeface="Cambria Math" panose="02040503050406030204" pitchFamily="18" charset="0"/>
                                      </a:rPr>
                                      <m:t>,</m:t>
                                    </m:r>
                                    <m:r>
                                      <a:rPr lang="en-US" sz="2400">
                                        <a:latin typeface="Cambria Math" panose="02040503050406030204" pitchFamily="18" charset="0"/>
                                      </a:rPr>
                                      <m:t>𝑗</m:t>
                                    </m:r>
                                  </m:sub>
                                  <m:sup>
                                    <m:r>
                                      <a:rPr lang="en-US" sz="2400">
                                        <a:latin typeface="Cambria Math" panose="02040503050406030204" pitchFamily="18" charset="0"/>
                                      </a:rPr>
                                      <m:t>𝑢</m:t>
                                    </m:r>
                                  </m:sup>
                                </m:sSubSup>
                                <m:r>
                                  <a:rPr lang="en-US" sz="2400">
                                    <a:latin typeface="Cambria Math" panose="02040503050406030204" pitchFamily="18" charset="0"/>
                                  </a:rPr>
                                  <m:t>=</m:t>
                                </m:r>
                                <m:r>
                                  <a:rPr lang="en-US" sz="2400">
                                    <a:latin typeface="Cambria Math" panose="02040503050406030204" pitchFamily="18" charset="0"/>
                                  </a:rPr>
                                  <m:t>𝐵</m:t>
                                </m:r>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log</m:t>
                                        </m:r>
                                      </m:e>
                                      <m:sub>
                                        <m:r>
                                          <a:rPr lang="en-US" sz="2400">
                                            <a:latin typeface="Cambria Math" panose="02040503050406030204" pitchFamily="18" charset="0"/>
                                          </a:rPr>
                                          <m:t>2</m:t>
                                        </m:r>
                                      </m:sub>
                                    </m:sSub>
                                  </m:fName>
                                  <m:e>
                                    <m:d>
                                      <m:dPr>
                                        <m:ctrlPr>
                                          <a:rPr lang="en-US" sz="2400" i="1">
                                            <a:latin typeface="Cambria Math" panose="02040503050406030204" pitchFamily="18" charset="0"/>
                                          </a:rPr>
                                        </m:ctrlPr>
                                      </m:dPr>
                                      <m:e>
                                        <m:r>
                                          <a:rPr lang="en-US" sz="2400">
                                            <a:latin typeface="Cambria Math" panose="02040503050406030204" pitchFamily="18" charset="0"/>
                                          </a:rPr>
                                          <m:t>1+</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Sup>
                                                  <m:sSubSupPr>
                                                    <m:ctrlPr>
                                                      <a:rPr lang="en-US" sz="2400" i="1">
                                                        <a:latin typeface="Cambria Math" panose="02040503050406030204" pitchFamily="18" charset="0"/>
                                                      </a:rPr>
                                                    </m:ctrlPr>
                                                  </m:sSubSupPr>
                                                  <m:e>
                                                    <m:r>
                                                      <a:rPr lang="en-US" sz="2400">
                                                        <a:latin typeface="Cambria Math" panose="02040503050406030204" pitchFamily="18" charset="0"/>
                                                      </a:rPr>
                                                      <m:t>𝑝</m:t>
                                                    </m:r>
                                                  </m:e>
                                                  <m:sub>
                                                    <m:r>
                                                      <a:rPr lang="en-US" sz="2400">
                                                        <a:latin typeface="Cambria Math" panose="02040503050406030204" pitchFamily="18" charset="0"/>
                                                      </a:rPr>
                                                      <m:t>𝑖</m:t>
                                                    </m:r>
                                                  </m:sub>
                                                  <m:sup>
                                                    <m:r>
                                                      <a:rPr lang="en-US" sz="2400">
                                                        <a:latin typeface="Cambria Math" panose="02040503050406030204" pitchFamily="18" charset="0"/>
                                                      </a:rPr>
                                                      <m:t> </m:t>
                                                    </m:r>
                                                  </m:sup>
                                                </m:sSubSup>
                                              </m:e>
                                              <m:sup>
                                                <m:r>
                                                  <a:rPr lang="en-US" sz="2400">
                                                    <a:latin typeface="Cambria Math" panose="02040503050406030204" pitchFamily="18" charset="0"/>
                                                  </a:rPr>
                                                  <m:t>𝑡</m:t>
                                                </m:r>
                                              </m:sup>
                                            </m:sSup>
                                            <m:sSubSup>
                                              <m:sSubSupPr>
                                                <m:ctrlPr>
                                                  <a:rPr lang="en-US" sz="2400" i="1">
                                                    <a:latin typeface="Cambria Math" panose="02040503050406030204" pitchFamily="18" charset="0"/>
                                                  </a:rPr>
                                                </m:ctrlPr>
                                              </m:sSubSupPr>
                                              <m:e>
                                                <m:r>
                                                  <a:rPr lang="en-US" sz="2400">
                                                    <a:latin typeface="Cambria Math" panose="02040503050406030204" pitchFamily="18" charset="0"/>
                                                  </a:rPr>
                                                  <m:t>𝑑</m:t>
                                                </m:r>
                                              </m:e>
                                              <m:sub>
                                                <m:r>
                                                  <a:rPr lang="en-US" sz="2400">
                                                    <a:latin typeface="Cambria Math" panose="02040503050406030204" pitchFamily="18" charset="0"/>
                                                  </a:rPr>
                                                  <m:t>𝑖</m:t>
                                                </m:r>
                                                <m:r>
                                                  <a:rPr lang="en-US" sz="2400">
                                                    <a:latin typeface="Cambria Math" panose="02040503050406030204" pitchFamily="18" charset="0"/>
                                                  </a:rPr>
                                                  <m:t>,</m:t>
                                                </m:r>
                                                <m:r>
                                                  <a:rPr lang="en-US" sz="2400">
                                                    <a:latin typeface="Cambria Math" panose="02040503050406030204" pitchFamily="18" charset="0"/>
                                                  </a:rPr>
                                                  <m:t>𝑗</m:t>
                                                </m:r>
                                              </m:sub>
                                              <m:sup>
                                                <m:r>
                                                  <a:rPr lang="en-US" sz="2400">
                                                    <a:latin typeface="Cambria Math" panose="02040503050406030204" pitchFamily="18" charset="0"/>
                                                  </a:rPr>
                                                  <m:t>−</m:t>
                                                </m:r>
                                                <m:r>
                                                  <a:rPr lang="en-US" sz="2400">
                                                    <a:latin typeface="Cambria Math" panose="02040503050406030204" pitchFamily="18" charset="0"/>
                                                  </a:rPr>
                                                  <m:t>𝛼</m:t>
                                                </m:r>
                                              </m:sup>
                                            </m:sSubSup>
                                          </m:num>
                                          <m:den>
                                            <m:sSub>
                                              <m:sSubPr>
                                                <m:ctrlPr>
                                                  <a:rPr lang="en-US" sz="2400" i="1">
                                                    <a:latin typeface="Cambria Math" panose="02040503050406030204" pitchFamily="18" charset="0"/>
                                                  </a:rPr>
                                                </m:ctrlPr>
                                              </m:sSubPr>
                                              <m:e>
                                                <m:r>
                                                  <a:rPr lang="en-US" sz="2400">
                                                    <a:latin typeface="Cambria Math" panose="02040503050406030204" pitchFamily="18" charset="0"/>
                                                  </a:rPr>
                                                  <m:t>𝑁</m:t>
                                                </m:r>
                                              </m:e>
                                              <m:sub>
                                                <m:r>
                                                  <a:rPr lang="en-US" sz="2400">
                                                    <a:latin typeface="Cambria Math" panose="02040503050406030204" pitchFamily="18" charset="0"/>
                                                  </a:rPr>
                                                  <m:t>0</m:t>
                                                </m:r>
                                              </m:sub>
                                            </m:sSub>
                                            <m:r>
                                              <a:rPr lang="en-US" sz="2400">
                                                <a:latin typeface="Cambria Math" panose="02040503050406030204" pitchFamily="18" charset="0"/>
                                              </a:rPr>
                                              <m:t>𝐵</m:t>
                                            </m:r>
                                          </m:den>
                                        </m:f>
                                      </m:e>
                                    </m:d>
                                  </m:e>
                                </m:func>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a:latin typeface="Cambria Math" panose="02040503050406030204" pitchFamily="18" charset="0"/>
                                      </a:rPr>
                                      <m:t>𝑡</m:t>
                                    </m:r>
                                  </m:e>
                                  <m:sub>
                                    <m:r>
                                      <a:rPr lang="en-US" sz="2400">
                                        <a:latin typeface="Cambria Math" panose="02040503050406030204" pitchFamily="18" charset="0"/>
                                      </a:rPr>
                                      <m:t>𝑖</m:t>
                                    </m:r>
                                    <m:r>
                                      <a:rPr lang="en-US" sz="2400">
                                        <a:latin typeface="Cambria Math" panose="02040503050406030204" pitchFamily="18" charset="0"/>
                                      </a:rPr>
                                      <m:t>,</m:t>
                                    </m:r>
                                    <m:r>
                                      <a:rPr lang="en-US" sz="2400">
                                        <a:latin typeface="Cambria Math" panose="02040503050406030204" pitchFamily="18" charset="0"/>
                                      </a:rPr>
                                      <m:t>𝑗</m:t>
                                    </m:r>
                                  </m:sub>
                                  <m:sup>
                                    <m:r>
                                      <a:rPr lang="en-US" sz="2400">
                                        <a:latin typeface="Cambria Math" panose="02040503050406030204" pitchFamily="18" charset="0"/>
                                      </a:rPr>
                                      <m:t>𝑢</m:t>
                                    </m:r>
                                  </m:sup>
                                </m:sSubSup>
                                <m:r>
                                  <a:rPr lang="en-US" sz="240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a:latin typeface="Cambria Math" panose="02040503050406030204" pitchFamily="18" charset="0"/>
                                          </a:rPr>
                                          <m:t>𝑠</m:t>
                                        </m:r>
                                      </m:e>
                                      <m:sub>
                                        <m:r>
                                          <a:rPr lang="en-US" sz="2400">
                                            <a:latin typeface="Cambria Math" panose="02040503050406030204" pitchFamily="18" charset="0"/>
                                          </a:rPr>
                                          <m:t>𝑖</m:t>
                                        </m:r>
                                      </m:sub>
                                    </m:sSub>
                                  </m:num>
                                  <m:den>
                                    <m:sSubSup>
                                      <m:sSubSupPr>
                                        <m:ctrlPr>
                                          <a:rPr lang="en-US" sz="2400" i="1">
                                            <a:latin typeface="Cambria Math" panose="02040503050406030204" pitchFamily="18" charset="0"/>
                                          </a:rPr>
                                        </m:ctrlPr>
                                      </m:sSubSupPr>
                                      <m:e>
                                        <m:r>
                                          <a:rPr lang="en-US" sz="2400">
                                            <a:latin typeface="Cambria Math" panose="02040503050406030204" pitchFamily="18" charset="0"/>
                                          </a:rPr>
                                          <m:t>𝑟</m:t>
                                        </m:r>
                                      </m:e>
                                      <m:sub>
                                        <m:r>
                                          <a:rPr lang="en-US" sz="2400">
                                            <a:latin typeface="Cambria Math" panose="02040503050406030204" pitchFamily="18" charset="0"/>
                                          </a:rPr>
                                          <m:t>𝑖</m:t>
                                        </m:r>
                                        <m:r>
                                          <a:rPr lang="en-US" sz="2400">
                                            <a:latin typeface="Cambria Math" panose="02040503050406030204" pitchFamily="18" charset="0"/>
                                          </a:rPr>
                                          <m:t>,</m:t>
                                        </m:r>
                                        <m:r>
                                          <a:rPr lang="en-US" sz="2400">
                                            <a:latin typeface="Cambria Math" panose="02040503050406030204" pitchFamily="18" charset="0"/>
                                          </a:rPr>
                                          <m:t>𝑗</m:t>
                                        </m:r>
                                      </m:sub>
                                      <m:sup>
                                        <m:r>
                                          <a:rPr lang="en-US" sz="2400">
                                            <a:latin typeface="Cambria Math" panose="02040503050406030204" pitchFamily="18" charset="0"/>
                                          </a:rPr>
                                          <m:t>𝑢</m:t>
                                        </m:r>
                                      </m:sup>
                                    </m:sSubSup>
                                  </m:den>
                                </m:f>
                              </m:oMath>
                            </m:oMathPara>
                          </a14:m>
                          <a:endParaRPr lang="en-US" sz="2400" dirty="0"/>
                        </a:p>
                        <a:p>
                          <a:pPr algn="ct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a:latin typeface="Cambria Math" panose="02040503050406030204" pitchFamily="18" charset="0"/>
                                      </a:rPr>
                                      <m:t>𝑒</m:t>
                                    </m:r>
                                  </m:e>
                                  <m:sub>
                                    <m:r>
                                      <a:rPr lang="en-US" sz="2400">
                                        <a:latin typeface="Cambria Math" panose="02040503050406030204" pitchFamily="18" charset="0"/>
                                      </a:rPr>
                                      <m:t>𝑖</m:t>
                                    </m:r>
                                    <m:r>
                                      <a:rPr lang="en-US" sz="2400">
                                        <a:latin typeface="Cambria Math" panose="02040503050406030204" pitchFamily="18" charset="0"/>
                                      </a:rPr>
                                      <m:t>,</m:t>
                                    </m:r>
                                    <m:r>
                                      <a:rPr lang="en-US" sz="2400">
                                        <a:latin typeface="Cambria Math" panose="02040503050406030204" pitchFamily="18" charset="0"/>
                                      </a:rPr>
                                      <m:t>𝑗</m:t>
                                    </m:r>
                                  </m:sub>
                                  <m:sup>
                                    <m:r>
                                      <a:rPr lang="en-US" sz="2400">
                                        <a:latin typeface="Cambria Math" panose="02040503050406030204" pitchFamily="18" charset="0"/>
                                      </a:rPr>
                                      <m:t>𝑢</m:t>
                                    </m:r>
                                  </m:sup>
                                </m:sSubSup>
                                <m:r>
                                  <a:rPr lang="en-US" sz="2400">
                                    <a:latin typeface="Cambria Math" panose="02040503050406030204" pitchFamily="18" charset="0"/>
                                  </a:rPr>
                                  <m:t>=</m:t>
                                </m:r>
                                <m:sSubSup>
                                  <m:sSubSupPr>
                                    <m:ctrlPr>
                                      <a:rPr lang="en-US" sz="2400" i="1">
                                        <a:latin typeface="Cambria Math" panose="02040503050406030204" pitchFamily="18" charset="0"/>
                                      </a:rPr>
                                    </m:ctrlPr>
                                  </m:sSubSupPr>
                                  <m:e>
                                    <m:r>
                                      <a:rPr lang="en-US" sz="2400">
                                        <a:latin typeface="Cambria Math" panose="02040503050406030204" pitchFamily="18" charset="0"/>
                                      </a:rPr>
                                      <m:t>𝑡</m:t>
                                    </m:r>
                                  </m:e>
                                  <m:sub>
                                    <m:r>
                                      <a:rPr lang="en-US" sz="2400">
                                        <a:latin typeface="Cambria Math" panose="02040503050406030204" pitchFamily="18" charset="0"/>
                                      </a:rPr>
                                      <m:t>𝑖</m:t>
                                    </m:r>
                                    <m:r>
                                      <a:rPr lang="en-US" sz="2400">
                                        <a:latin typeface="Cambria Math" panose="02040503050406030204" pitchFamily="18" charset="0"/>
                                      </a:rPr>
                                      <m:t>,</m:t>
                                    </m:r>
                                    <m:r>
                                      <a:rPr lang="en-US" sz="2400">
                                        <a:latin typeface="Cambria Math" panose="02040503050406030204" pitchFamily="18" charset="0"/>
                                      </a:rPr>
                                      <m:t>𝑗</m:t>
                                    </m:r>
                                  </m:sub>
                                  <m:sup>
                                    <m:r>
                                      <a:rPr lang="en-US" sz="2400">
                                        <a:latin typeface="Cambria Math" panose="02040503050406030204" pitchFamily="18" charset="0"/>
                                      </a:rPr>
                                      <m:t>𝑢</m:t>
                                    </m:r>
                                  </m:sup>
                                </m:sSubSup>
                                <m:sSubSup>
                                  <m:sSubSupPr>
                                    <m:ctrlPr>
                                      <a:rPr lang="en-US" sz="2400" i="1">
                                        <a:latin typeface="Cambria Math" panose="02040503050406030204" pitchFamily="18" charset="0"/>
                                      </a:rPr>
                                    </m:ctrlPr>
                                  </m:sSubSupPr>
                                  <m:e>
                                    <m:r>
                                      <a:rPr lang="en-US" sz="2400">
                                        <a:latin typeface="Cambria Math" panose="02040503050406030204" pitchFamily="18" charset="0"/>
                                      </a:rPr>
                                      <m:t>𝑝</m:t>
                                    </m:r>
                                  </m:e>
                                  <m:sub>
                                    <m:r>
                                      <a:rPr lang="en-US" sz="2400">
                                        <a:latin typeface="Cambria Math" panose="02040503050406030204" pitchFamily="18" charset="0"/>
                                      </a:rPr>
                                      <m:t>𝑖</m:t>
                                    </m:r>
                                  </m:sub>
                                  <m:sup>
                                    <m:r>
                                      <a:rPr lang="en-US" sz="2400">
                                        <a:latin typeface="Cambria Math" panose="02040503050406030204" pitchFamily="18" charset="0"/>
                                      </a:rPr>
                                      <m:t>𝑡</m:t>
                                    </m:r>
                                  </m:sup>
                                </m:sSubSup>
                              </m:oMath>
                            </m:oMathPara>
                          </a14:m>
                          <a:endParaRPr lang="en-US" sz="2400" dirty="0"/>
                        </a:p>
                      </a:txBody>
                      <a:tcPr/>
                    </a:tc>
                    <a:extLst>
                      <a:ext uri="{0D108BD9-81ED-4DB2-BD59-A6C34878D82A}">
                        <a16:rowId xmlns:a16="http://schemas.microsoft.com/office/drawing/2014/main" val="487059373"/>
                      </a:ext>
                    </a:extLst>
                  </a:tr>
                  <a:tr h="370840">
                    <a:tc>
                      <a:txBody>
                        <a:bodyPr/>
                        <a:lstStyle/>
                        <a:p>
                          <a:pPr algn="ctr"/>
                          <a:r>
                            <a:rPr lang="en-US" sz="2400" b="1" dirty="0"/>
                            <a:t>Transmission</a:t>
                          </a: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a:latin typeface="Cambria Math" panose="02040503050406030204" pitchFamily="18" charset="0"/>
                                      </a:rPr>
                                      <m:t>𝑟</m:t>
                                    </m:r>
                                  </m:e>
                                  <m:sub>
                                    <m:sSub>
                                      <m:sSubPr>
                                        <m:ctrlPr>
                                          <a:rPr lang="en-US" sz="2400" i="1">
                                            <a:latin typeface="Cambria Math" panose="02040503050406030204" pitchFamily="18" charset="0"/>
                                          </a:rPr>
                                        </m:ctrlPr>
                                      </m:sSubPr>
                                      <m:e>
                                        <m:r>
                                          <a:rPr lang="en-US" sz="2400">
                                            <a:latin typeface="Cambria Math" panose="02040503050406030204" pitchFamily="18" charset="0"/>
                                          </a:rPr>
                                          <m:t>𝑗</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𝑗</m:t>
                                        </m:r>
                                      </m:e>
                                      <m:sub>
                                        <m:r>
                                          <a:rPr lang="en-US" sz="2400">
                                            <a:latin typeface="Cambria Math" panose="02040503050406030204" pitchFamily="18" charset="0"/>
                                          </a:rPr>
                                          <m:t>2</m:t>
                                        </m:r>
                                      </m:sub>
                                    </m:sSub>
                                  </m:sub>
                                  <m:sup>
                                    <m:r>
                                      <a:rPr lang="en-US" sz="2400">
                                        <a:latin typeface="Cambria Math" panose="02040503050406030204" pitchFamily="18" charset="0"/>
                                      </a:rPr>
                                      <m:t>𝑡𝑟</m:t>
                                    </m:r>
                                  </m:sup>
                                </m:sSubSup>
                                <m:r>
                                  <a:rPr lang="en-US" sz="2400">
                                    <a:latin typeface="Cambria Math" panose="02040503050406030204" pitchFamily="18" charset="0"/>
                                  </a:rPr>
                                  <m:t>=</m:t>
                                </m:r>
                                <m:r>
                                  <a:rPr lang="en-US" sz="2400">
                                    <a:latin typeface="Cambria Math" panose="02040503050406030204" pitchFamily="18" charset="0"/>
                                  </a:rPr>
                                  <m:t>𝐵</m:t>
                                </m:r>
                                <m:func>
                                  <m:funcPr>
                                    <m:ctrlPr>
                                      <a:rPr lang="en-US" sz="2400" i="1">
                                        <a:latin typeface="Cambria Math" panose="02040503050406030204" pitchFamily="18" charset="0"/>
                                      </a:rPr>
                                    </m:ctrlPr>
                                  </m:funcPr>
                                  <m:fNa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log</m:t>
                                        </m:r>
                                      </m:e>
                                      <m:sub>
                                        <m:r>
                                          <a:rPr lang="en-US" sz="2400">
                                            <a:latin typeface="Cambria Math" panose="02040503050406030204" pitchFamily="18" charset="0"/>
                                          </a:rPr>
                                          <m:t>2</m:t>
                                        </m:r>
                                      </m:sub>
                                    </m:sSub>
                                  </m:fName>
                                  <m:e>
                                    <m:d>
                                      <m:dPr>
                                        <m:ctrlPr>
                                          <a:rPr lang="en-US" sz="2400" i="1">
                                            <a:latin typeface="Cambria Math" panose="02040503050406030204" pitchFamily="18" charset="0"/>
                                          </a:rPr>
                                        </m:ctrlPr>
                                      </m:dPr>
                                      <m:e>
                                        <m:r>
                                          <a:rPr lang="en-US" sz="2400">
                                            <a:latin typeface="Cambria Math" panose="02040503050406030204" pitchFamily="18" charset="0"/>
                                          </a:rPr>
                                          <m:t>1+</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Sup>
                                                  <m:sSubSupPr>
                                                    <m:ctrlPr>
                                                      <a:rPr lang="en-US" sz="2400" i="1">
                                                        <a:latin typeface="Cambria Math" panose="02040503050406030204" pitchFamily="18" charset="0"/>
                                                      </a:rPr>
                                                    </m:ctrlPr>
                                                  </m:sSubSupPr>
                                                  <m:e>
                                                    <m:r>
                                                      <a:rPr lang="en-US" sz="2400">
                                                        <a:latin typeface="Cambria Math" panose="02040503050406030204" pitchFamily="18" charset="0"/>
                                                      </a:rPr>
                                                      <m:t>𝑝</m:t>
                                                    </m:r>
                                                  </m:e>
                                                  <m:sub>
                                                    <m:sSub>
                                                      <m:sSubPr>
                                                        <m:ctrlPr>
                                                          <a:rPr lang="en-US" sz="2400" i="1">
                                                            <a:latin typeface="Cambria Math" panose="02040503050406030204" pitchFamily="18" charset="0"/>
                                                          </a:rPr>
                                                        </m:ctrlPr>
                                                      </m:sSubPr>
                                                      <m:e>
                                                        <m:r>
                                                          <a:rPr lang="en-US" sz="2400">
                                                            <a:latin typeface="Cambria Math" panose="02040503050406030204" pitchFamily="18" charset="0"/>
                                                          </a:rPr>
                                                          <m:t>𝑗</m:t>
                                                        </m:r>
                                                      </m:e>
                                                      <m:sub>
                                                        <m:r>
                                                          <a:rPr lang="en-US" sz="2400">
                                                            <a:latin typeface="Cambria Math" panose="02040503050406030204" pitchFamily="18" charset="0"/>
                                                          </a:rPr>
                                                          <m:t>1</m:t>
                                                        </m:r>
                                                      </m:sub>
                                                    </m:sSub>
                                                  </m:sub>
                                                  <m:sup>
                                                    <m:r>
                                                      <a:rPr lang="en-US" sz="2400">
                                                        <a:latin typeface="Cambria Math" panose="02040503050406030204" pitchFamily="18" charset="0"/>
                                                      </a:rPr>
                                                      <m:t> </m:t>
                                                    </m:r>
                                                  </m:sup>
                                                </m:sSubSup>
                                              </m:e>
                                              <m:sup>
                                                <m:r>
                                                  <a:rPr lang="en-US" sz="2400">
                                                    <a:latin typeface="Cambria Math" panose="02040503050406030204" pitchFamily="18" charset="0"/>
                                                  </a:rPr>
                                                  <m:t>𝑡</m:t>
                                                </m:r>
                                              </m:sup>
                                            </m:sSup>
                                            <m:sSubSup>
                                              <m:sSubSupPr>
                                                <m:ctrlPr>
                                                  <a:rPr lang="en-US" sz="2400" i="1">
                                                    <a:latin typeface="Cambria Math" panose="02040503050406030204" pitchFamily="18" charset="0"/>
                                                  </a:rPr>
                                                </m:ctrlPr>
                                              </m:sSubSupPr>
                                              <m:e>
                                                <m:r>
                                                  <a:rPr lang="en-US" sz="2400">
                                                    <a:latin typeface="Cambria Math" panose="02040503050406030204" pitchFamily="18" charset="0"/>
                                                  </a:rPr>
                                                  <m:t>𝑑</m:t>
                                                </m:r>
                                              </m:e>
                                              <m:sub>
                                                <m:sSub>
                                                  <m:sSubPr>
                                                    <m:ctrlPr>
                                                      <a:rPr lang="en-US" sz="2400" i="1">
                                                        <a:latin typeface="Cambria Math" panose="02040503050406030204" pitchFamily="18" charset="0"/>
                                                      </a:rPr>
                                                    </m:ctrlPr>
                                                  </m:sSubPr>
                                                  <m:e>
                                                    <m:r>
                                                      <a:rPr lang="en-US" sz="2400">
                                                        <a:latin typeface="Cambria Math" panose="02040503050406030204" pitchFamily="18" charset="0"/>
                                                      </a:rPr>
                                                      <m:t>𝑗</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𝑗</m:t>
                                                    </m:r>
                                                  </m:e>
                                                  <m:sub>
                                                    <m:r>
                                                      <a:rPr lang="en-US" sz="2400">
                                                        <a:latin typeface="Cambria Math" panose="02040503050406030204" pitchFamily="18" charset="0"/>
                                                      </a:rPr>
                                                      <m:t>2</m:t>
                                                    </m:r>
                                                  </m:sub>
                                                </m:sSub>
                                              </m:sub>
                                              <m:sup>
                                                <m:r>
                                                  <a:rPr lang="en-US" sz="2400">
                                                    <a:latin typeface="Cambria Math" panose="02040503050406030204" pitchFamily="18" charset="0"/>
                                                  </a:rPr>
                                                  <m:t>−</m:t>
                                                </m:r>
                                                <m:r>
                                                  <a:rPr lang="en-US" sz="2400">
                                                    <a:latin typeface="Cambria Math" panose="02040503050406030204" pitchFamily="18" charset="0"/>
                                                  </a:rPr>
                                                  <m:t>𝛼</m:t>
                                                </m:r>
                                              </m:sup>
                                            </m:sSubSup>
                                          </m:num>
                                          <m:den>
                                            <m:sSub>
                                              <m:sSubPr>
                                                <m:ctrlPr>
                                                  <a:rPr lang="en-US" sz="2400" i="1">
                                                    <a:latin typeface="Cambria Math" panose="02040503050406030204" pitchFamily="18" charset="0"/>
                                                  </a:rPr>
                                                </m:ctrlPr>
                                              </m:sSubPr>
                                              <m:e>
                                                <m:r>
                                                  <a:rPr lang="en-US" sz="2400">
                                                    <a:latin typeface="Cambria Math" panose="02040503050406030204" pitchFamily="18" charset="0"/>
                                                  </a:rPr>
                                                  <m:t>𝑁</m:t>
                                                </m:r>
                                              </m:e>
                                              <m:sub>
                                                <m:r>
                                                  <a:rPr lang="en-US" sz="2400">
                                                    <a:latin typeface="Cambria Math" panose="02040503050406030204" pitchFamily="18" charset="0"/>
                                                  </a:rPr>
                                                  <m:t>0</m:t>
                                                </m:r>
                                              </m:sub>
                                            </m:sSub>
                                            <m:r>
                                              <a:rPr lang="en-US" sz="2400">
                                                <a:latin typeface="Cambria Math" panose="02040503050406030204" pitchFamily="18" charset="0"/>
                                              </a:rPr>
                                              <m:t>𝐵</m:t>
                                            </m:r>
                                          </m:den>
                                        </m:f>
                                      </m:e>
                                    </m:d>
                                  </m:e>
                                </m:func>
                              </m:oMath>
                            </m:oMathPara>
                          </a14:m>
                          <a:endParaRPr lang="en-US" sz="2400" dirty="0"/>
                        </a:p>
                      </a:txBody>
                      <a:tcPr/>
                    </a:tc>
                    <a:tc>
                      <a:txBody>
                        <a:bodyPr/>
                        <a:lstStyle/>
                        <a:p>
                          <a:pPr algn="ctr"/>
                          <a:r>
                            <a:rPr lang="en-US" sz="2400" kern="1200" dirty="0">
                              <a:solidFill>
                                <a:schemeClr val="tx1"/>
                              </a:solidFill>
                              <a:effectLst/>
                            </a:rPr>
                            <a:t> </a:t>
                          </a:r>
                          <a14:m>
                            <m:oMath xmlns:m="http://schemas.openxmlformats.org/officeDocument/2006/math">
                              <m:sSubSup>
                                <m:sSubSupPr>
                                  <m:ctrlPr>
                                    <a:rPr lang="en-US" sz="2400" i="1" kern="120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𝑡</m:t>
                                  </m:r>
                                </m:e>
                                <m:sub>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1</m:t>
                                      </m:r>
                                    </m:sub>
                                  </m:sSub>
                                  <m:r>
                                    <a:rPr lang="en-US" sz="2400" kern="1200">
                                      <a:solidFill>
                                        <a:schemeClr val="tx1"/>
                                      </a:solidFill>
                                      <a:effectLst/>
                                      <a:latin typeface="Cambria Math" panose="02040503050406030204" pitchFamily="18" charset="0"/>
                                    </a:rPr>
                                    <m:t>,</m:t>
                                  </m:r>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2</m:t>
                                      </m:r>
                                    </m:sub>
                                  </m:sSub>
                                </m:sub>
                                <m:sup>
                                  <m:r>
                                    <a:rPr lang="en-US" sz="2400" kern="1200">
                                      <a:solidFill>
                                        <a:schemeClr val="tx1"/>
                                      </a:solidFill>
                                      <a:effectLst/>
                                      <a:latin typeface="Cambria Math" panose="02040503050406030204" pitchFamily="18" charset="0"/>
                                    </a:rPr>
                                    <m:t>𝑡𝑟</m:t>
                                  </m:r>
                                </m:sup>
                              </m:sSubSup>
                              <m:r>
                                <a:rPr lang="en-US" sz="2400" kern="1200">
                                  <a:solidFill>
                                    <a:schemeClr val="tx1"/>
                                  </a:solidFill>
                                  <a:effectLst/>
                                  <a:latin typeface="Cambria Math" panose="02040503050406030204" pitchFamily="18" charset="0"/>
                                </a:rPr>
                                <m:t>=</m:t>
                              </m:r>
                              <m:f>
                                <m:fPr>
                                  <m:ctrlPr>
                                    <a:rPr lang="en-US" sz="2400" i="1" kern="1200">
                                      <a:solidFill>
                                        <a:schemeClr val="tx1"/>
                                      </a:solidFill>
                                      <a:effectLst/>
                                      <a:latin typeface="Cambria Math" panose="02040503050406030204" pitchFamily="18" charset="0"/>
                                    </a:rPr>
                                  </m:ctrlPr>
                                </m:fPr>
                                <m:num>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𝑠</m:t>
                                      </m:r>
                                    </m:e>
                                    <m:sub>
                                      <m:r>
                                        <a:rPr lang="en-US" sz="2400" kern="1200">
                                          <a:solidFill>
                                            <a:schemeClr val="tx1"/>
                                          </a:solidFill>
                                          <a:effectLst/>
                                          <a:latin typeface="Cambria Math" panose="02040503050406030204" pitchFamily="18" charset="0"/>
                                        </a:rPr>
                                        <m:t>𝑖</m:t>
                                      </m:r>
                                    </m:sub>
                                  </m:sSub>
                                </m:num>
                                <m:den>
                                  <m:sSubSup>
                                    <m:sSubSupPr>
                                      <m:ctrlPr>
                                        <a:rPr lang="en-US" sz="2400" i="1" kern="120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𝑟</m:t>
                                      </m:r>
                                    </m:e>
                                    <m:sub>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1</m:t>
                                          </m:r>
                                        </m:sub>
                                      </m:sSub>
                                      <m:r>
                                        <a:rPr lang="en-US" sz="2400" kern="1200">
                                          <a:solidFill>
                                            <a:schemeClr val="tx1"/>
                                          </a:solidFill>
                                          <a:effectLst/>
                                          <a:latin typeface="Cambria Math" panose="02040503050406030204" pitchFamily="18" charset="0"/>
                                        </a:rPr>
                                        <m:t>,</m:t>
                                      </m:r>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2</m:t>
                                          </m:r>
                                        </m:sub>
                                      </m:sSub>
                                    </m:sub>
                                    <m:sup>
                                      <m:r>
                                        <a:rPr lang="en-US" sz="2400" kern="1200">
                                          <a:solidFill>
                                            <a:schemeClr val="tx1"/>
                                          </a:solidFill>
                                          <a:effectLst/>
                                          <a:latin typeface="Cambria Math" panose="02040503050406030204" pitchFamily="18" charset="0"/>
                                        </a:rPr>
                                        <m:t>𝑢</m:t>
                                      </m:r>
                                    </m:sup>
                                  </m:sSubSup>
                                </m:den>
                              </m:f>
                            </m:oMath>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400" i="1" kern="1200" smtClean="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𝑒</m:t>
                                    </m:r>
                                  </m:e>
                                  <m:sub>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1</m:t>
                                        </m:r>
                                      </m:sub>
                                    </m:sSub>
                                    <m:r>
                                      <a:rPr lang="en-US" sz="2400" kern="1200">
                                        <a:solidFill>
                                          <a:schemeClr val="tx1"/>
                                        </a:solidFill>
                                        <a:effectLst/>
                                        <a:latin typeface="Cambria Math" panose="02040503050406030204" pitchFamily="18" charset="0"/>
                                      </a:rPr>
                                      <m:t>,</m:t>
                                    </m:r>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2</m:t>
                                        </m:r>
                                      </m:sub>
                                    </m:sSub>
                                  </m:sub>
                                  <m:sup>
                                    <m:r>
                                      <a:rPr lang="en-US" sz="2400" kern="1200">
                                        <a:solidFill>
                                          <a:schemeClr val="tx1"/>
                                        </a:solidFill>
                                        <a:effectLst/>
                                        <a:latin typeface="Cambria Math" panose="02040503050406030204" pitchFamily="18" charset="0"/>
                                      </a:rPr>
                                      <m:t>𝑡𝑟</m:t>
                                    </m:r>
                                  </m:sup>
                                </m:sSubSup>
                                <m:sSubSup>
                                  <m:sSubSupPr>
                                    <m:ctrlPr>
                                      <a:rPr lang="en-US" sz="2400" i="1" kern="120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m:t>
                                    </m:r>
                                    <m:r>
                                      <a:rPr lang="en-US" sz="2400" kern="1200">
                                        <a:solidFill>
                                          <a:schemeClr val="tx1"/>
                                        </a:solidFill>
                                        <a:effectLst/>
                                        <a:latin typeface="Cambria Math" panose="02040503050406030204" pitchFamily="18" charset="0"/>
                                      </a:rPr>
                                      <m:t>𝑡</m:t>
                                    </m:r>
                                  </m:e>
                                  <m:sub>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1</m:t>
                                        </m:r>
                                      </m:sub>
                                    </m:sSub>
                                    <m:r>
                                      <a:rPr lang="en-US" sz="2400" kern="1200">
                                        <a:solidFill>
                                          <a:schemeClr val="tx1"/>
                                        </a:solidFill>
                                        <a:effectLst/>
                                        <a:latin typeface="Cambria Math" panose="02040503050406030204" pitchFamily="18" charset="0"/>
                                      </a:rPr>
                                      <m:t>,</m:t>
                                    </m:r>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2</m:t>
                                        </m:r>
                                      </m:sub>
                                    </m:sSub>
                                  </m:sub>
                                  <m:sup>
                                    <m:r>
                                      <a:rPr lang="en-US" sz="2400" kern="1200">
                                        <a:solidFill>
                                          <a:schemeClr val="tx1"/>
                                        </a:solidFill>
                                        <a:effectLst/>
                                        <a:latin typeface="Cambria Math" panose="02040503050406030204" pitchFamily="18" charset="0"/>
                                      </a:rPr>
                                      <m:t>𝑡𝑟</m:t>
                                    </m:r>
                                  </m:sup>
                                </m:sSubSup>
                                <m:sSubSup>
                                  <m:sSubSupPr>
                                    <m:ctrlPr>
                                      <a:rPr lang="en-US" sz="2400" i="1" kern="120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𝑝</m:t>
                                    </m:r>
                                  </m:e>
                                  <m:sub>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𝑗</m:t>
                                        </m:r>
                                      </m:e>
                                      <m:sub>
                                        <m:r>
                                          <a:rPr lang="en-US" sz="2400" kern="1200">
                                            <a:solidFill>
                                              <a:schemeClr val="tx1"/>
                                            </a:solidFill>
                                            <a:effectLst/>
                                            <a:latin typeface="Cambria Math" panose="02040503050406030204" pitchFamily="18" charset="0"/>
                                          </a:rPr>
                                          <m:t>1</m:t>
                                        </m:r>
                                      </m:sub>
                                    </m:sSub>
                                  </m:sub>
                                  <m:sup>
                                    <m:r>
                                      <a:rPr lang="en-US" sz="2400" kern="1200">
                                        <a:solidFill>
                                          <a:schemeClr val="tx1"/>
                                        </a:solidFill>
                                        <a:effectLst/>
                                        <a:latin typeface="Cambria Math" panose="02040503050406030204" pitchFamily="18" charset="0"/>
                                      </a:rPr>
                                      <m:t>𝑡</m:t>
                                    </m:r>
                                  </m:sup>
                                </m:sSubSup>
                              </m:oMath>
                            </m:oMathPara>
                          </a14:m>
                          <a:endParaRPr lang="en-US" sz="2400" dirty="0"/>
                        </a:p>
                      </a:txBody>
                      <a:tcPr/>
                    </a:tc>
                    <a:extLst>
                      <a:ext uri="{0D108BD9-81ED-4DB2-BD59-A6C34878D82A}">
                        <a16:rowId xmlns:a16="http://schemas.microsoft.com/office/drawing/2014/main" val="2938602487"/>
                      </a:ext>
                    </a:extLst>
                  </a:tr>
                  <a:tr h="370840">
                    <a:tc>
                      <a:txBody>
                        <a:bodyPr/>
                        <a:lstStyle/>
                        <a:p>
                          <a:pPr algn="ctr"/>
                          <a:r>
                            <a:rPr lang="en-US" sz="2400" b="1" dirty="0"/>
                            <a:t>Execution</a:t>
                          </a:r>
                        </a:p>
                      </a:txBody>
                      <a:tcPr/>
                    </a:tc>
                    <a:tc>
                      <a:txBody>
                        <a:bodyPr/>
                        <a:lstStyle/>
                        <a:p>
                          <a:pPr algn="ctr"/>
                          <a:r>
                            <a:rPr lang="en-US" sz="2400" dirty="0"/>
                            <a:t>-------</a:t>
                          </a:r>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400" i="1" kern="1200" smtClean="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𝑡</m:t>
                                    </m:r>
                                  </m:e>
                                  <m:sub>
                                    <m:r>
                                      <a:rPr lang="en-US" sz="2400" kern="1200">
                                        <a:solidFill>
                                          <a:schemeClr val="tx1"/>
                                        </a:solidFill>
                                        <a:effectLst/>
                                        <a:latin typeface="Cambria Math" panose="02040503050406030204" pitchFamily="18" charset="0"/>
                                      </a:rPr>
                                      <m:t>𝑖</m:t>
                                    </m:r>
                                    <m:r>
                                      <a:rPr lang="en-US" sz="2400" kern="1200">
                                        <a:solidFill>
                                          <a:schemeClr val="tx1"/>
                                        </a:solidFill>
                                        <a:effectLst/>
                                        <a:latin typeface="Cambria Math" panose="02040503050406030204" pitchFamily="18" charset="0"/>
                                      </a:rPr>
                                      <m:t>,</m:t>
                                    </m:r>
                                    <m:r>
                                      <a:rPr lang="en-US" sz="2400" kern="1200">
                                        <a:solidFill>
                                          <a:schemeClr val="tx1"/>
                                        </a:solidFill>
                                        <a:effectLst/>
                                        <a:latin typeface="Cambria Math" panose="02040503050406030204" pitchFamily="18" charset="0"/>
                                      </a:rPr>
                                      <m:t>𝑗</m:t>
                                    </m:r>
                                  </m:sub>
                                  <m:sup>
                                    <m:r>
                                      <a:rPr lang="en-US" sz="2400" kern="1200">
                                        <a:solidFill>
                                          <a:schemeClr val="tx1"/>
                                        </a:solidFill>
                                        <a:effectLst/>
                                        <a:latin typeface="Cambria Math" panose="02040503050406030204" pitchFamily="18" charset="0"/>
                                      </a:rPr>
                                      <m:t>𝑐</m:t>
                                    </m:r>
                                  </m:sup>
                                </m:sSubSup>
                                <m:r>
                                  <a:rPr lang="en-US" sz="2400" kern="1200">
                                    <a:solidFill>
                                      <a:schemeClr val="tx1"/>
                                    </a:solidFill>
                                    <a:effectLst/>
                                    <a:latin typeface="Cambria Math" panose="02040503050406030204" pitchFamily="18" charset="0"/>
                                  </a:rPr>
                                  <m:t>=</m:t>
                                </m:r>
                                <m:f>
                                  <m:fPr>
                                    <m:ctrlPr>
                                      <a:rPr lang="en-US" sz="2400" i="1" kern="1200">
                                        <a:solidFill>
                                          <a:schemeClr val="tx1"/>
                                        </a:solidFill>
                                        <a:effectLst/>
                                        <a:latin typeface="Cambria Math" panose="02040503050406030204" pitchFamily="18" charset="0"/>
                                      </a:rPr>
                                    </m:ctrlPr>
                                  </m:fPr>
                                  <m:num>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𝑐</m:t>
                                        </m:r>
                                      </m:e>
                                      <m:sub>
                                        <m:r>
                                          <a:rPr lang="en-US" sz="2400" kern="1200">
                                            <a:solidFill>
                                              <a:schemeClr val="tx1"/>
                                            </a:solidFill>
                                            <a:effectLst/>
                                            <a:latin typeface="Cambria Math" panose="02040503050406030204" pitchFamily="18" charset="0"/>
                                          </a:rPr>
                                          <m:t>𝑖</m:t>
                                        </m:r>
                                      </m:sub>
                                    </m:sSub>
                                  </m:num>
                                  <m:den>
                                    <m:sSub>
                                      <m:sSubPr>
                                        <m:ctrlPr>
                                          <a:rPr lang="en-US" sz="2400" i="1" kern="1200">
                                            <a:solidFill>
                                              <a:schemeClr val="tx1"/>
                                            </a:solidFill>
                                            <a:effectLst/>
                                            <a:latin typeface="Cambria Math" panose="02040503050406030204" pitchFamily="18" charset="0"/>
                                          </a:rPr>
                                        </m:ctrlPr>
                                      </m:sSubPr>
                                      <m:e>
                                        <m:r>
                                          <a:rPr lang="en-US" sz="2400" kern="1200">
                                            <a:solidFill>
                                              <a:schemeClr val="tx1"/>
                                            </a:solidFill>
                                            <a:effectLst/>
                                            <a:latin typeface="Cambria Math" panose="02040503050406030204" pitchFamily="18" charset="0"/>
                                          </a:rPr>
                                          <m:t>𝑎</m:t>
                                        </m:r>
                                      </m:e>
                                      <m:sub>
                                        <m:r>
                                          <a:rPr lang="en-US" sz="2400" kern="1200">
                                            <a:solidFill>
                                              <a:schemeClr val="tx1"/>
                                            </a:solidFill>
                                            <a:effectLst/>
                                            <a:latin typeface="Cambria Math" panose="02040503050406030204" pitchFamily="18" charset="0"/>
                                          </a:rPr>
                                          <m:t>𝑗</m:t>
                                        </m:r>
                                      </m:sub>
                                    </m:sSub>
                                  </m:den>
                                </m:f>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400" i="1" kern="1200" smtClean="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𝑒</m:t>
                                    </m:r>
                                  </m:e>
                                  <m:sub>
                                    <m:r>
                                      <a:rPr lang="en-US" sz="2400" kern="1200">
                                        <a:solidFill>
                                          <a:schemeClr val="tx1"/>
                                        </a:solidFill>
                                        <a:effectLst/>
                                        <a:latin typeface="Cambria Math" panose="02040503050406030204" pitchFamily="18" charset="0"/>
                                      </a:rPr>
                                      <m:t>𝑖</m:t>
                                    </m:r>
                                    <m:r>
                                      <a:rPr lang="en-US" sz="2400" kern="1200">
                                        <a:solidFill>
                                          <a:schemeClr val="tx1"/>
                                        </a:solidFill>
                                        <a:effectLst/>
                                        <a:latin typeface="Cambria Math" panose="02040503050406030204" pitchFamily="18" charset="0"/>
                                      </a:rPr>
                                      <m:t>,</m:t>
                                    </m:r>
                                    <m:r>
                                      <a:rPr lang="en-US" sz="2400" kern="1200">
                                        <a:solidFill>
                                          <a:schemeClr val="tx1"/>
                                        </a:solidFill>
                                        <a:effectLst/>
                                        <a:latin typeface="Cambria Math" panose="02040503050406030204" pitchFamily="18" charset="0"/>
                                      </a:rPr>
                                      <m:t>𝑗</m:t>
                                    </m:r>
                                  </m:sub>
                                  <m:sup>
                                    <m:r>
                                      <a:rPr lang="en-US" sz="2400" kern="1200">
                                        <a:solidFill>
                                          <a:schemeClr val="tx1"/>
                                        </a:solidFill>
                                        <a:effectLst/>
                                        <a:latin typeface="Cambria Math" panose="02040503050406030204" pitchFamily="18" charset="0"/>
                                      </a:rPr>
                                      <m:t>𝑐</m:t>
                                    </m:r>
                                  </m:sup>
                                </m:sSubSup>
                                <m:r>
                                  <a:rPr lang="en-US" sz="2400" kern="1200">
                                    <a:solidFill>
                                      <a:schemeClr val="tx1"/>
                                    </a:solidFill>
                                    <a:effectLst/>
                                    <a:latin typeface="Cambria Math" panose="02040503050406030204" pitchFamily="18" charset="0"/>
                                  </a:rPr>
                                  <m:t>=</m:t>
                                </m:r>
                                <m:sSubSup>
                                  <m:sSubSupPr>
                                    <m:ctrlPr>
                                      <a:rPr lang="en-US" sz="2400" i="1" kern="120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𝑡</m:t>
                                    </m:r>
                                  </m:e>
                                  <m:sub>
                                    <m:r>
                                      <a:rPr lang="en-US" sz="2400" kern="1200">
                                        <a:solidFill>
                                          <a:schemeClr val="tx1"/>
                                        </a:solidFill>
                                        <a:effectLst/>
                                        <a:latin typeface="Cambria Math" panose="02040503050406030204" pitchFamily="18" charset="0"/>
                                      </a:rPr>
                                      <m:t>𝑖</m:t>
                                    </m:r>
                                    <m:r>
                                      <a:rPr lang="en-US" sz="2400" kern="1200">
                                        <a:solidFill>
                                          <a:schemeClr val="tx1"/>
                                        </a:solidFill>
                                        <a:effectLst/>
                                        <a:latin typeface="Cambria Math" panose="02040503050406030204" pitchFamily="18" charset="0"/>
                                      </a:rPr>
                                      <m:t>,</m:t>
                                    </m:r>
                                    <m:r>
                                      <a:rPr lang="en-US" sz="2400" kern="1200">
                                        <a:solidFill>
                                          <a:schemeClr val="tx1"/>
                                        </a:solidFill>
                                        <a:effectLst/>
                                        <a:latin typeface="Cambria Math" panose="02040503050406030204" pitchFamily="18" charset="0"/>
                                      </a:rPr>
                                      <m:t>𝑗</m:t>
                                    </m:r>
                                  </m:sub>
                                  <m:sup>
                                    <m:r>
                                      <a:rPr lang="en-US" sz="2400" kern="1200">
                                        <a:solidFill>
                                          <a:schemeClr val="tx1"/>
                                        </a:solidFill>
                                        <a:effectLst/>
                                        <a:latin typeface="Cambria Math" panose="02040503050406030204" pitchFamily="18" charset="0"/>
                                      </a:rPr>
                                      <m:t>𝑐</m:t>
                                    </m:r>
                                  </m:sup>
                                </m:sSubSup>
                                <m:sSup>
                                  <m:sSupPr>
                                    <m:ctrlPr>
                                      <a:rPr lang="en-US" sz="2400" i="1" kern="1200">
                                        <a:solidFill>
                                          <a:schemeClr val="tx1"/>
                                        </a:solidFill>
                                        <a:effectLst/>
                                        <a:latin typeface="Cambria Math" panose="02040503050406030204" pitchFamily="18" charset="0"/>
                                      </a:rPr>
                                    </m:ctrlPr>
                                  </m:sSupPr>
                                  <m:e>
                                    <m:sSubSup>
                                      <m:sSubSupPr>
                                        <m:ctrlPr>
                                          <a:rPr lang="en-US" sz="2400" i="1" kern="1200">
                                            <a:solidFill>
                                              <a:schemeClr val="tx1"/>
                                            </a:solidFill>
                                            <a:effectLst/>
                                            <a:latin typeface="Cambria Math" panose="02040503050406030204" pitchFamily="18" charset="0"/>
                                          </a:rPr>
                                        </m:ctrlPr>
                                      </m:sSubSupPr>
                                      <m:e>
                                        <m:r>
                                          <a:rPr lang="en-US" sz="2400" kern="1200">
                                            <a:solidFill>
                                              <a:schemeClr val="tx1"/>
                                            </a:solidFill>
                                            <a:effectLst/>
                                            <a:latin typeface="Cambria Math" panose="02040503050406030204" pitchFamily="18" charset="0"/>
                                          </a:rPr>
                                          <m:t>𝑝</m:t>
                                        </m:r>
                                      </m:e>
                                      <m:sub>
                                        <m:r>
                                          <a:rPr lang="en-US" sz="2400" kern="1200">
                                            <a:solidFill>
                                              <a:schemeClr val="tx1"/>
                                            </a:solidFill>
                                            <a:effectLst/>
                                            <a:latin typeface="Cambria Math" panose="02040503050406030204" pitchFamily="18" charset="0"/>
                                          </a:rPr>
                                          <m:t>𝑗</m:t>
                                        </m:r>
                                      </m:sub>
                                      <m:sup>
                                        <m:r>
                                          <a:rPr lang="en-US" sz="2400" kern="1200">
                                            <a:solidFill>
                                              <a:schemeClr val="tx1"/>
                                            </a:solidFill>
                                            <a:effectLst/>
                                            <a:latin typeface="Cambria Math" panose="02040503050406030204" pitchFamily="18" charset="0"/>
                                          </a:rPr>
                                          <m:t> </m:t>
                                        </m:r>
                                      </m:sup>
                                    </m:sSubSup>
                                  </m:e>
                                  <m:sup>
                                    <m:r>
                                      <a:rPr lang="en-US" sz="2400" kern="1200">
                                        <a:solidFill>
                                          <a:schemeClr val="tx1"/>
                                        </a:solidFill>
                                        <a:effectLst/>
                                        <a:latin typeface="Cambria Math" panose="02040503050406030204" pitchFamily="18" charset="0"/>
                                      </a:rPr>
                                      <m:t>𝑐</m:t>
                                    </m:r>
                                  </m:sup>
                                </m:sSup>
                              </m:oMath>
                            </m:oMathPara>
                          </a14:m>
                          <a:endParaRPr lang="en-US" sz="2400" dirty="0"/>
                        </a:p>
                      </a:txBody>
                      <a:tcPr/>
                    </a:tc>
                    <a:extLst>
                      <a:ext uri="{0D108BD9-81ED-4DB2-BD59-A6C34878D82A}">
                        <a16:rowId xmlns:a16="http://schemas.microsoft.com/office/drawing/2014/main" val="1977179915"/>
                      </a:ext>
                    </a:extLst>
                  </a:tr>
                </a:tbl>
              </a:graphicData>
            </a:graphic>
          </p:graphicFrame>
        </mc:Choice>
        <mc:Fallback xmlns="">
          <p:graphicFrame>
            <p:nvGraphicFramePr>
              <p:cNvPr id="4" name="Table 4">
                <a:extLst>
                  <a:ext uri="{FF2B5EF4-FFF2-40B4-BE49-F238E27FC236}">
                    <a16:creationId xmlns:a16="http://schemas.microsoft.com/office/drawing/2014/main" id="{6C3B32FB-6311-498C-8788-51296FB01F07}"/>
                  </a:ext>
                </a:extLst>
              </p:cNvPr>
              <p:cNvGraphicFramePr>
                <a:graphicFrameLocks noGrp="1"/>
              </p:cNvGraphicFramePr>
              <p:nvPr>
                <p:ph idx="1"/>
                <p:extLst>
                  <p:ext uri="{D42A27DB-BD31-4B8C-83A1-F6EECF244321}">
                    <p14:modId xmlns:p14="http://schemas.microsoft.com/office/powerpoint/2010/main" val="2191121988"/>
                  </p:ext>
                </p:extLst>
              </p:nvPr>
            </p:nvGraphicFramePr>
            <p:xfrm>
              <a:off x="838200" y="1825625"/>
              <a:ext cx="10515596" cy="2973451"/>
            </p:xfrm>
            <a:graphic>
              <a:graphicData uri="http://schemas.openxmlformats.org/drawingml/2006/table">
                <a:tbl>
                  <a:tblPr firstRow="1" bandRow="1">
                    <a:tableStyleId>{C083E6E3-FA7D-4D7B-A595-EF9225AFEA82}</a:tableStyleId>
                  </a:tblPr>
                  <a:tblGrid>
                    <a:gridCol w="2010103">
                      <a:extLst>
                        <a:ext uri="{9D8B030D-6E8A-4147-A177-3AD203B41FA5}">
                          <a16:colId xmlns:a16="http://schemas.microsoft.com/office/drawing/2014/main" val="1410574132"/>
                        </a:ext>
                      </a:extLst>
                    </a:gridCol>
                    <a:gridCol w="4056994">
                      <a:extLst>
                        <a:ext uri="{9D8B030D-6E8A-4147-A177-3AD203B41FA5}">
                          <a16:colId xmlns:a16="http://schemas.microsoft.com/office/drawing/2014/main" val="2496817706"/>
                        </a:ext>
                      </a:extLst>
                    </a:gridCol>
                    <a:gridCol w="2133600">
                      <a:extLst>
                        <a:ext uri="{9D8B030D-6E8A-4147-A177-3AD203B41FA5}">
                          <a16:colId xmlns:a16="http://schemas.microsoft.com/office/drawing/2014/main" val="1615903682"/>
                        </a:ext>
                      </a:extLst>
                    </a:gridCol>
                    <a:gridCol w="2314899">
                      <a:extLst>
                        <a:ext uri="{9D8B030D-6E8A-4147-A177-3AD203B41FA5}">
                          <a16:colId xmlns:a16="http://schemas.microsoft.com/office/drawing/2014/main" val="3868611917"/>
                        </a:ext>
                      </a:extLst>
                    </a:gridCol>
                  </a:tblGrid>
                  <a:tr h="1211453">
                    <a:tc>
                      <a:txBody>
                        <a:bodyPr/>
                        <a:lstStyle/>
                        <a:p>
                          <a:pPr algn="ctr"/>
                          <a:r>
                            <a:rPr lang="en-US" sz="2400" dirty="0"/>
                            <a:t>Uploading</a:t>
                          </a:r>
                        </a:p>
                      </a:txBody>
                      <a:tcPr/>
                    </a:tc>
                    <a:tc>
                      <a:txBody>
                        <a:bodyPr/>
                        <a:lstStyle/>
                        <a:p>
                          <a:endParaRPr lang="en-US"/>
                        </a:p>
                      </a:txBody>
                      <a:tcPr>
                        <a:blipFill>
                          <a:blip r:embed="rId2"/>
                          <a:stretch>
                            <a:fillRect l="-49550" t="-4020" r="-109760" b="-146231"/>
                          </a:stretch>
                        </a:blipFill>
                      </a:tcPr>
                    </a:tc>
                    <a:tc>
                      <a:txBody>
                        <a:bodyPr/>
                        <a:lstStyle/>
                        <a:p>
                          <a:endParaRPr lang="en-US"/>
                        </a:p>
                      </a:txBody>
                      <a:tcPr>
                        <a:blipFill>
                          <a:blip r:embed="rId2"/>
                          <a:stretch>
                            <a:fillRect l="-284571" t="-4020" r="-108857" b="-146231"/>
                          </a:stretch>
                        </a:blipFill>
                      </a:tcPr>
                    </a:tc>
                    <a:tc>
                      <a:txBody>
                        <a:bodyPr/>
                        <a:lstStyle/>
                        <a:p>
                          <a:endParaRPr lang="en-US"/>
                        </a:p>
                      </a:txBody>
                      <a:tcPr>
                        <a:blipFill>
                          <a:blip r:embed="rId2"/>
                          <a:stretch>
                            <a:fillRect l="-354211" t="-4020" r="-263" b="-146231"/>
                          </a:stretch>
                        </a:blipFill>
                      </a:tcPr>
                    </a:tc>
                    <a:extLst>
                      <a:ext uri="{0D108BD9-81ED-4DB2-BD59-A6C34878D82A}">
                        <a16:rowId xmlns:a16="http://schemas.microsoft.com/office/drawing/2014/main" val="487059373"/>
                      </a:ext>
                    </a:extLst>
                  </a:tr>
                  <a:tr h="935863">
                    <a:tc>
                      <a:txBody>
                        <a:bodyPr/>
                        <a:lstStyle/>
                        <a:p>
                          <a:pPr algn="ctr"/>
                          <a:r>
                            <a:rPr lang="en-US" sz="2400" b="1" dirty="0"/>
                            <a:t>Transmission</a:t>
                          </a:r>
                        </a:p>
                      </a:txBody>
                      <a:tcPr/>
                    </a:tc>
                    <a:tc>
                      <a:txBody>
                        <a:bodyPr/>
                        <a:lstStyle/>
                        <a:p>
                          <a:endParaRPr lang="en-US"/>
                        </a:p>
                      </a:txBody>
                      <a:tcPr>
                        <a:blipFill>
                          <a:blip r:embed="rId2"/>
                          <a:stretch>
                            <a:fillRect l="-49550" t="-134416" r="-109760" b="-88961"/>
                          </a:stretch>
                        </a:blipFill>
                      </a:tcPr>
                    </a:tc>
                    <a:tc>
                      <a:txBody>
                        <a:bodyPr/>
                        <a:lstStyle/>
                        <a:p>
                          <a:endParaRPr lang="en-US"/>
                        </a:p>
                      </a:txBody>
                      <a:tcPr>
                        <a:blipFill>
                          <a:blip r:embed="rId2"/>
                          <a:stretch>
                            <a:fillRect l="-284571" t="-134416" r="-108857" b="-88961"/>
                          </a:stretch>
                        </a:blipFill>
                      </a:tcPr>
                    </a:tc>
                    <a:tc>
                      <a:txBody>
                        <a:bodyPr/>
                        <a:lstStyle/>
                        <a:p>
                          <a:endParaRPr lang="en-US"/>
                        </a:p>
                      </a:txBody>
                      <a:tcPr>
                        <a:blipFill>
                          <a:blip r:embed="rId2"/>
                          <a:stretch>
                            <a:fillRect l="-354211" t="-134416" r="-263" b="-88961"/>
                          </a:stretch>
                        </a:blipFill>
                      </a:tcPr>
                    </a:tc>
                    <a:extLst>
                      <a:ext uri="{0D108BD9-81ED-4DB2-BD59-A6C34878D82A}">
                        <a16:rowId xmlns:a16="http://schemas.microsoft.com/office/drawing/2014/main" val="2938602487"/>
                      </a:ext>
                    </a:extLst>
                  </a:tr>
                  <a:tr h="826135">
                    <a:tc>
                      <a:txBody>
                        <a:bodyPr/>
                        <a:lstStyle/>
                        <a:p>
                          <a:pPr algn="ctr"/>
                          <a:r>
                            <a:rPr lang="en-US" sz="2400" b="1" dirty="0"/>
                            <a:t>Execution</a:t>
                          </a:r>
                        </a:p>
                      </a:txBody>
                      <a:tcPr/>
                    </a:tc>
                    <a:tc>
                      <a:txBody>
                        <a:bodyPr/>
                        <a:lstStyle/>
                        <a:p>
                          <a:pPr algn="ctr"/>
                          <a:r>
                            <a:rPr lang="en-US" sz="2400" dirty="0"/>
                            <a:t>-------</a:t>
                          </a:r>
                        </a:p>
                      </a:txBody>
                      <a:tcPr/>
                    </a:tc>
                    <a:tc>
                      <a:txBody>
                        <a:bodyPr/>
                        <a:lstStyle/>
                        <a:p>
                          <a:endParaRPr lang="en-US"/>
                        </a:p>
                      </a:txBody>
                      <a:tcPr>
                        <a:blipFill>
                          <a:blip r:embed="rId2"/>
                          <a:stretch>
                            <a:fillRect l="-284571" t="-265441" r="-108857" b="-735"/>
                          </a:stretch>
                        </a:blipFill>
                      </a:tcPr>
                    </a:tc>
                    <a:tc>
                      <a:txBody>
                        <a:bodyPr/>
                        <a:lstStyle/>
                        <a:p>
                          <a:endParaRPr lang="en-US"/>
                        </a:p>
                      </a:txBody>
                      <a:tcPr>
                        <a:blipFill>
                          <a:blip r:embed="rId2"/>
                          <a:stretch>
                            <a:fillRect l="-354211" t="-265441" r="-263" b="-735"/>
                          </a:stretch>
                        </a:blipFill>
                      </a:tcPr>
                    </a:tc>
                    <a:extLst>
                      <a:ext uri="{0D108BD9-81ED-4DB2-BD59-A6C34878D82A}">
                        <a16:rowId xmlns:a16="http://schemas.microsoft.com/office/drawing/2014/main" val="1977179915"/>
                      </a:ext>
                    </a:extLst>
                  </a:tr>
                </a:tbl>
              </a:graphicData>
            </a:graphic>
          </p:graphicFrame>
        </mc:Fallback>
      </mc:AlternateContent>
    </p:spTree>
    <p:extLst>
      <p:ext uri="{BB962C8B-B14F-4D97-AF65-F5344CB8AC3E}">
        <p14:creationId xmlns:p14="http://schemas.microsoft.com/office/powerpoint/2010/main" val="311397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1564</Words>
  <Application>Microsoft Office PowerPoint</Application>
  <PresentationFormat>Widescreen</PresentationFormat>
  <Paragraphs>246</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Times New Roman</vt:lpstr>
      <vt:lpstr>Wingdings</vt:lpstr>
      <vt:lpstr>Office Theme</vt:lpstr>
      <vt:lpstr>PowerPoint Presentation</vt:lpstr>
      <vt:lpstr>Mobile Edge Computing </vt:lpstr>
      <vt:lpstr>Evolution</vt:lpstr>
      <vt:lpstr>Existing Works</vt:lpstr>
      <vt:lpstr>System Model</vt:lpstr>
      <vt:lpstr>System Model</vt:lpstr>
      <vt:lpstr>User Mobility</vt:lpstr>
      <vt:lpstr>PowerPoint Presentation</vt:lpstr>
      <vt:lpstr>Formulation</vt:lpstr>
      <vt:lpstr>Problem Statement</vt:lpstr>
      <vt:lpstr>Formulation</vt:lpstr>
      <vt:lpstr>Algorithm</vt:lpstr>
      <vt:lpstr>Algorithm</vt:lpstr>
      <vt:lpstr>Evaluation</vt:lpstr>
      <vt:lpstr>Evaluation</vt:lpstr>
      <vt:lpstr>Results Summary</vt:lpstr>
      <vt:lpstr>Real Life Scenarios &amp; Conclusion</vt:lpstr>
      <vt:lpstr>DEMO</vt:lpstr>
      <vt:lpstr>Contribution</vt:lpstr>
      <vt:lpstr>References</vt:lpstr>
      <vt:lpstr>Thank you</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Savitru Vajjhala</dc:creator>
  <cp:lastModifiedBy>karthik reddy</cp:lastModifiedBy>
  <cp:revision>142</cp:revision>
  <dcterms:created xsi:type="dcterms:W3CDTF">2020-06-18T09:46:20Z</dcterms:created>
  <dcterms:modified xsi:type="dcterms:W3CDTF">2020-06-23T09:31:30Z</dcterms:modified>
</cp:coreProperties>
</file>