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pvkt/Stegnography/blob/main/README.md&#13;" TargetMode="External"/><Relationship Id="rId1" Type="http://schemas.openxmlformats.org/officeDocument/2006/relationships/hyperlink" Target="https://github.com/pvkt/cryptography.git&#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pavada varun krishna teja</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kiet &amp; mtech (cybersecurity)</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altLang="en-GB" sz="1300" b="1" dirty="0"/>
              <a:t>future scope of steganography</a:t>
            </a:r>
            <a:r>
              <a:rPr lang="en-US" altLang="en-GB" sz="1300" dirty="0"/>
              <a:t>:</a:t>
            </a:r>
            <a:endParaRPr lang="en-US" altLang="en-GB" sz="1300" dirty="0"/>
          </a:p>
          <a:p>
            <a:pPr marL="305435" indent="-305435"/>
            <a:r>
              <a:rPr lang="en-US" altLang="en-GB" sz="1300" b="1" dirty="0"/>
              <a:t>Enhanced Detection Resistance</a:t>
            </a:r>
            <a:r>
              <a:rPr lang="en-US" altLang="en-GB" sz="1300" dirty="0"/>
              <a:t>: Developing more advanced steganographic methods that are harder to detect by automated tools and forensic analysis, increasing the robustness of hidden data.</a:t>
            </a:r>
            <a:endParaRPr lang="en-US" altLang="en-GB" sz="1300" dirty="0"/>
          </a:p>
          <a:p>
            <a:pPr marL="305435" indent="-305435"/>
            <a:r>
              <a:rPr lang="en-US" altLang="en-GB" sz="1300" b="1" dirty="0"/>
              <a:t>Integration with Cryptography</a:t>
            </a:r>
            <a:r>
              <a:rPr lang="en-US" altLang="en-GB" sz="1300" dirty="0"/>
              <a:t>: Further combining steganography with strong encryption techniques to create secure, privacy-preserving communication channels for individuals and organizations.</a:t>
            </a:r>
            <a:endParaRPr lang="en-US" altLang="en-GB" sz="1300" dirty="0"/>
          </a:p>
          <a:p>
            <a:pPr marL="305435" indent="-305435"/>
            <a:r>
              <a:rPr lang="en-US" altLang="en-GB" sz="1300" b="1" dirty="0"/>
              <a:t>Adaptive Steganography</a:t>
            </a:r>
            <a:r>
              <a:rPr lang="en-US" altLang="en-GB" sz="1300" dirty="0"/>
              <a:t>: Creating dynamic and context-aware steganographic techniques that adapt to different media types (images, videos, audio) and hide data in a manner less detectable by evolving detection algorithms.</a:t>
            </a:r>
            <a:endParaRPr lang="en-US" altLang="en-GB" sz="1300" dirty="0"/>
          </a:p>
          <a:p>
            <a:pPr marL="305435" indent="-305435"/>
            <a:r>
              <a:rPr lang="en-US" altLang="en-GB" sz="1300" b="1" dirty="0"/>
              <a:t>Steganography in Blockchain and Cryptocurrency</a:t>
            </a:r>
            <a:r>
              <a:rPr lang="en-US" altLang="en-GB" sz="1300" dirty="0"/>
              <a:t>: Utilizing steganography for secure, decentralized communication within blockchain environments and cryptocurrencies, adding an extra layer of anonymity.</a:t>
            </a:r>
            <a:endParaRPr lang="en-US" altLang="en-GB" sz="1300" dirty="0"/>
          </a:p>
          <a:p>
            <a:pPr marL="305435" indent="-305435"/>
            <a:r>
              <a:rPr lang="en-US" altLang="en-GB" sz="1300" b="1" dirty="0"/>
              <a:t>Real-Time Data Hiding</a:t>
            </a:r>
            <a:r>
              <a:rPr lang="en-US" altLang="en-GB" sz="1300" dirty="0"/>
              <a:t>: Developing steganographic solutions for real-time communication (e.g., live video streaming) to enable the secure, covert transfer of information during ongoing digital interactions.</a:t>
            </a:r>
            <a:endParaRPr lang="en-US" altLang="en-GB" sz="1300" dirty="0"/>
          </a:p>
          <a:p>
            <a:pPr marL="305435" indent="-305435"/>
            <a:r>
              <a:rPr lang="en-US" altLang="en-GB" sz="1300" b="1" dirty="0"/>
              <a:t>AI-Driven Steganography</a:t>
            </a:r>
            <a:r>
              <a:rPr lang="en-US" altLang="en-GB" sz="1300" dirty="0"/>
              <a:t>: Leveraging artificial intelligence to enhance the efficiency, intelligence, and adaptability of steganographic algorithms, making data hiding more robust and scalable.</a:t>
            </a:r>
            <a:endParaRPr lang="en-US" altLang="en-GB" sz="1300" dirty="0"/>
          </a:p>
          <a:p>
            <a:pPr marL="305435" indent="-305435"/>
            <a:r>
              <a:rPr lang="en-US" altLang="en-GB" sz="1300" b="1" dirty="0"/>
              <a:t>Large-Scale and High-Capacity Steganography</a:t>
            </a:r>
            <a:r>
              <a:rPr lang="en-US" altLang="en-GB" sz="1300" dirty="0"/>
              <a:t>: Improving methods for hiding larger volumes of data in digital media without compromising the quality of the cover medium, making steganography more practical for use in complex environments.</a:t>
            </a:r>
            <a:endParaRPr lang="en-US" altLang="en-GB" sz="1300" dirty="0"/>
          </a:p>
          <a:p>
            <a:pPr marL="305435" indent="-305435"/>
            <a:r>
              <a:rPr lang="en-US" altLang="en-GB" sz="1300" b="1" dirty="0"/>
              <a:t>Steganography for IoT Devices</a:t>
            </a:r>
            <a:r>
              <a:rPr lang="en-US" altLang="en-GB" sz="1300" dirty="0"/>
              <a:t>: Developing lightweight steganographic techniques to fit the resource constraints of IoT devices, allowing secure communication in smart networks.</a:t>
            </a:r>
            <a:endParaRPr lang="en-US" altLang="en-GB" sz="13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90000"/>
          </a:bodyPr>
          <a:lstStyle/>
          <a:p>
            <a:pPr marL="0" indent="0">
              <a:buNone/>
            </a:pPr>
            <a:r>
              <a:rPr lang="en-US" altLang="en-GB" dirty="0"/>
              <a:t>In the digital age, the need for secure communication has grown exponentially, especially for transmitting sensitive information in an inconspicuous manner. One of the effective techniques for this purpose is steganography, which involves embedding hidden data within an innocent-looking medium. Cryptography, which ensures the security of data, can enhance this method by providing encryption for the embedded information.</a:t>
            </a:r>
            <a:endParaRPr lang="en-US" altLang="en-GB" dirty="0"/>
          </a:p>
          <a:p>
            <a:pPr marL="0" indent="0">
              <a:buNone/>
            </a:pPr>
            <a:r>
              <a:rPr lang="en-US" altLang="en-GB" b="1" dirty="0"/>
              <a:t>Problem Statement</a:t>
            </a:r>
            <a:r>
              <a:rPr lang="en-US" altLang="en-GB" dirty="0"/>
              <a:t>: Given a text message, design a cryptographic algorithm that encrypts the message and then embeds it into an image file. The system should ensure that the hidden message is:</a:t>
            </a:r>
            <a:endParaRPr lang="en-US" altLang="en-GB" dirty="0"/>
          </a:p>
          <a:p>
            <a:pPr marL="0" indent="0">
              <a:buNone/>
            </a:pPr>
            <a:r>
              <a:rPr lang="en-US" altLang="en-GB" b="1" dirty="0"/>
              <a:t>Invisible to the Human Eye</a:t>
            </a:r>
            <a:r>
              <a:rPr lang="en-US" altLang="en-GB" dirty="0"/>
              <a:t>: The embedded text must not noticeably alter the appearance of the image, making it undetectable to the casual observer.</a:t>
            </a:r>
            <a:endParaRPr lang="en-US" altLang="en-GB" dirty="0"/>
          </a:p>
          <a:p>
            <a:pPr marL="0" indent="0">
              <a:buNone/>
            </a:pPr>
            <a:r>
              <a:rPr lang="en-US" altLang="en-GB" b="1" dirty="0"/>
              <a:t>Encrypted for Security</a:t>
            </a:r>
            <a:r>
              <a:rPr lang="en-US" altLang="en-GB" dirty="0"/>
              <a:t>: The message must be encrypted using an appropriate cryptographic algorithm (e.g., AES, RSA) before embedding, ensuring that the text remains unreadable unless the recipient has the correct decryption key.</a:t>
            </a:r>
            <a:endParaRPr lang="en-US" altLang="en-GB" dirty="0"/>
          </a:p>
          <a:p>
            <a:pPr marL="0" indent="0">
              <a:buNone/>
            </a:pPr>
            <a:r>
              <a:rPr lang="en-US" altLang="en-GB" b="1" dirty="0"/>
              <a:t>Reversible</a:t>
            </a:r>
            <a:r>
              <a:rPr lang="en-US" altLang="en-GB" dirty="0"/>
              <a:t>: The process of hiding the text should be reversible, meaning that the original text can be accurately extracted from the image without loss of data.</a:t>
            </a:r>
            <a:endParaRPr lang="en-US" altLang="en-GB" dirty="0"/>
          </a:p>
          <a:p>
            <a:pPr marL="0" indent="0">
              <a:buNone/>
            </a:pPr>
            <a:r>
              <a:rPr lang="en-US" altLang="en-GB" b="1" dirty="0"/>
              <a:t>Robust against Detection</a:t>
            </a:r>
            <a:r>
              <a:rPr lang="en-US" altLang="en-GB" dirty="0"/>
              <a:t>: The steganographic method should minimize the chance of detection by automated steganalysis tools, which are designed to identify hidden information in images.</a:t>
            </a:r>
            <a:endParaRPr lang="en-US" alt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IN" dirty="0"/>
              <a:t>code written in </a:t>
            </a:r>
            <a:r>
              <a:rPr lang="en-US" altLang="en-IN" b="1" dirty="0"/>
              <a:t>python</a:t>
            </a:r>
            <a:endParaRPr lang="en-US" altLang="en-IN" dirty="0"/>
          </a:p>
          <a:p>
            <a:pPr marL="0" indent="0">
              <a:buNone/>
            </a:pPr>
            <a:r>
              <a:rPr lang="en-US" altLang="en-IN" dirty="0"/>
              <a:t>python library </a:t>
            </a:r>
            <a:r>
              <a:rPr lang="en-US" altLang="en-IN" b="1" dirty="0"/>
              <a:t>pillow </a:t>
            </a:r>
            <a:r>
              <a:rPr lang="en-US" altLang="en-IN" dirty="0"/>
              <a:t>used  ( pip install pillow)</a:t>
            </a:r>
            <a:endParaRPr lang="en-US" altLang="en-IN" dirty="0"/>
          </a:p>
          <a:p>
            <a:pPr marL="0" indent="0">
              <a:buNone/>
            </a:pPr>
            <a:r>
              <a:rPr lang="en-US" altLang="en-IN" dirty="0"/>
              <a:t>for creating used </a:t>
            </a:r>
            <a:r>
              <a:rPr lang="en-US" altLang="en-IN" b="1" dirty="0"/>
              <a:t>vscode </a:t>
            </a:r>
            <a:endParaRPr lang="en-US" altLang="en-IN" b="1" dirty="0"/>
          </a:p>
          <a:p>
            <a:pPr marL="0" indent="0">
              <a:buNone/>
            </a:pPr>
            <a:r>
              <a:rPr lang="en-US" altLang="en-IN" dirty="0"/>
              <a:t>only works on</a:t>
            </a:r>
            <a:r>
              <a:rPr lang="en-US" altLang="en-IN" b="1" dirty="0"/>
              <a:t> windows</a:t>
            </a:r>
            <a:endParaRPr lang="en-US" alt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altLang="en-GB" sz="1800" b="1" dirty="0">
                <a:solidFill>
                  <a:srgbClr val="0F0F0F"/>
                </a:solidFill>
              </a:rPr>
              <a:t>Aspects Are Somewhat Unique:</a:t>
            </a:r>
            <a:endParaRPr lang="en-US" altLang="en-GB" sz="1800" b="1" dirty="0">
              <a:solidFill>
                <a:srgbClr val="0F0F0F"/>
              </a:solidFill>
            </a:endParaRPr>
          </a:p>
          <a:p>
            <a:pPr marL="0" indent="0">
              <a:buNone/>
            </a:pPr>
            <a:r>
              <a:rPr lang="en-US" altLang="en-GB" sz="1800" dirty="0">
                <a:solidFill>
                  <a:srgbClr val="0F0F0F"/>
                </a:solidFill>
              </a:rPr>
              <a:t>While </a:t>
            </a:r>
            <a:r>
              <a:rPr lang="en-US" altLang="en-GB" sz="1800" b="1" dirty="0">
                <a:solidFill>
                  <a:srgbClr val="0F0F0F"/>
                </a:solidFill>
                <a:sym typeface="+mn-ea"/>
              </a:rPr>
              <a:t>least significant bit (LSB) </a:t>
            </a:r>
            <a:r>
              <a:rPr lang="en-US" altLang="en-GB" sz="1800" dirty="0">
                <a:solidFill>
                  <a:srgbClr val="0F0F0F"/>
                </a:solidFill>
              </a:rPr>
              <a:t>steganography itself is common, the specific implementation of password hashing, robust error handling, and file format handling makes this code more functional and secure than many basic examples.</a:t>
            </a:r>
            <a:endParaRPr lang="en-US" altLang="en-GB" sz="1800" dirty="0">
              <a:solidFill>
                <a:srgbClr val="0F0F0F"/>
              </a:solidFill>
            </a:endParaRPr>
          </a:p>
          <a:p>
            <a:pPr marL="0" indent="0">
              <a:buNone/>
            </a:pPr>
            <a:r>
              <a:rPr lang="en-US" altLang="en-GB" sz="1800" dirty="0">
                <a:solidFill>
                  <a:srgbClr val="0F0F0F"/>
                </a:solidFill>
              </a:rPr>
              <a:t>The combination of these elements produces a more practical and user-friendly steganography tool.</a:t>
            </a:r>
            <a:endParaRPr lang="en-US" altLang="en-GB" sz="1800" dirty="0">
              <a:solidFill>
                <a:srgbClr val="0F0F0F"/>
              </a:solidFill>
            </a:endParaRPr>
          </a:p>
          <a:p>
            <a:pPr marL="0" indent="0">
              <a:buNone/>
            </a:pPr>
            <a:r>
              <a:rPr lang="en-US" altLang="en-GB" sz="1800" b="1" dirty="0">
                <a:solidFill>
                  <a:srgbClr val="0F0F0F"/>
                </a:solidFill>
              </a:rPr>
              <a:t>The main technique used for “encryption” is least significant bit (LSB) steganography. This involves modifying the least significant bit (the “1” or “0”) of the blue color component (or any other color component) of each pixel to encode a binary representation of the text (including the password hash). The data is then stored in the image as part of the pixel values, making it visually indistinguishable from a regular image.</a:t>
            </a:r>
            <a:endParaRPr lang="en-US" altLang="en-GB"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normAutofit fontScale="40000"/>
          </a:bodyPr>
          <a:lstStyle/>
          <a:p>
            <a:pPr marL="0" indent="0">
              <a:buNone/>
            </a:pPr>
            <a:r>
              <a:rPr lang="en-US" altLang="en-GB" sz="3500" dirty="0"/>
              <a:t>Steganography is used by a variety of end users, each with different purposes for hiding or securing information. Here are some key end users:</a:t>
            </a:r>
            <a:endParaRPr lang="en-US" altLang="en-GB" sz="3500" dirty="0"/>
          </a:p>
          <a:p>
            <a:pPr marL="0" indent="0">
              <a:buNone/>
            </a:pPr>
            <a:r>
              <a:rPr lang="en-US" altLang="en-GB" sz="3500" b="1" dirty="0"/>
              <a:t>1.</a:t>
            </a:r>
            <a:r>
              <a:rPr lang="en-US" altLang="en-GB" sz="3500" dirty="0"/>
              <a:t> </a:t>
            </a:r>
            <a:r>
              <a:rPr lang="en-US" altLang="en-GB" sz="3500" b="1" dirty="0"/>
              <a:t>Government and Intelligence Agencies</a:t>
            </a:r>
            <a:endParaRPr lang="en-US" altLang="en-GB" sz="3500" dirty="0"/>
          </a:p>
          <a:p>
            <a:pPr marL="0" indent="0">
              <a:buNone/>
            </a:pPr>
            <a:r>
              <a:rPr lang="en-US" altLang="en-GB" sz="3500" dirty="0"/>
              <a:t>    </a:t>
            </a:r>
            <a:r>
              <a:rPr lang="en-US" altLang="en-GB" sz="3500" b="1" dirty="0"/>
              <a:t>Purpose</a:t>
            </a:r>
            <a:r>
              <a:rPr lang="en-US" altLang="en-GB" sz="3500" dirty="0"/>
              <a:t>: Secure communication for transmitting sensitive data covertly, often to avoid detection by adversaries or surveillance systems.</a:t>
            </a:r>
            <a:endParaRPr lang="en-US" altLang="en-GB" sz="3500" dirty="0"/>
          </a:p>
          <a:p>
            <a:pPr marL="0" indent="0">
              <a:buNone/>
            </a:pPr>
            <a:r>
              <a:rPr lang="en-US" altLang="en-GB" sz="3500" dirty="0"/>
              <a:t>    </a:t>
            </a:r>
            <a:r>
              <a:rPr lang="en-US" altLang="en-GB" sz="3500" b="1" dirty="0"/>
              <a:t>Example</a:t>
            </a:r>
            <a:r>
              <a:rPr lang="en-US" altLang="en-GB" sz="3500" dirty="0"/>
              <a:t>: Embedding classified messages within publicly available digital media to prevent interception.</a:t>
            </a:r>
            <a:endParaRPr lang="en-US" altLang="en-GB" sz="3500" dirty="0"/>
          </a:p>
          <a:p>
            <a:pPr marL="0" indent="0">
              <a:buNone/>
            </a:pPr>
            <a:r>
              <a:rPr lang="en-US" altLang="en-GB" sz="3500" b="1" dirty="0"/>
              <a:t>2. Cybersecurity Experts</a:t>
            </a:r>
            <a:endParaRPr lang="en-US" altLang="en-GB" sz="3500" dirty="0"/>
          </a:p>
          <a:p>
            <a:pPr marL="0" indent="0">
              <a:buNone/>
            </a:pPr>
            <a:r>
              <a:rPr lang="en-US" altLang="en-GB" sz="3500" dirty="0"/>
              <a:t>    </a:t>
            </a:r>
            <a:r>
              <a:rPr lang="en-US" altLang="en-GB" sz="3500" b="1" dirty="0"/>
              <a:t>Purpose</a:t>
            </a:r>
            <a:r>
              <a:rPr lang="en-US" altLang="en-GB" sz="3500" dirty="0"/>
              <a:t>: Enhance data privacy, secure communications, and prevent unauthorized access to sensitive information by embedding it in innocuous files.</a:t>
            </a:r>
            <a:endParaRPr lang="en-US" altLang="en-GB" sz="3500" dirty="0"/>
          </a:p>
          <a:p>
            <a:pPr marL="0" indent="0">
              <a:buNone/>
            </a:pPr>
            <a:r>
              <a:rPr lang="en-US" altLang="en-GB" sz="3500" dirty="0"/>
              <a:t>    </a:t>
            </a:r>
            <a:r>
              <a:rPr lang="en-US" altLang="en-GB" sz="3500" b="1" dirty="0"/>
              <a:t>Example</a:t>
            </a:r>
            <a:r>
              <a:rPr lang="en-US" altLang="en-GB" sz="3500" dirty="0"/>
              <a:t>: Securing confidential company data or communications during a cyber investigation.</a:t>
            </a:r>
            <a:endParaRPr lang="en-US" altLang="en-GB" sz="3500" dirty="0"/>
          </a:p>
          <a:p>
            <a:pPr marL="0" indent="0">
              <a:buNone/>
            </a:pPr>
            <a:r>
              <a:rPr lang="en-US" altLang="en-GB" sz="3500" b="1" dirty="0"/>
              <a:t>3. Hackers and Cybercriminals</a:t>
            </a:r>
            <a:endParaRPr lang="en-US" altLang="en-GB" sz="3500" b="1" dirty="0"/>
          </a:p>
          <a:p>
            <a:pPr marL="0" indent="0">
              <a:buNone/>
            </a:pPr>
            <a:r>
              <a:rPr lang="en-US" altLang="en-GB" sz="3500" dirty="0"/>
              <a:t>    </a:t>
            </a:r>
            <a:r>
              <a:rPr lang="en-US" altLang="en-GB" sz="3500" b="1" dirty="0"/>
              <a:t>Purpose</a:t>
            </a:r>
            <a:r>
              <a:rPr lang="en-US" altLang="en-GB" sz="3500" dirty="0"/>
              <a:t>: Use steganography for malicious activities, such as hiding malware, exfiltrating stolen data, or coordinating attacks covertly.</a:t>
            </a:r>
            <a:endParaRPr lang="en-US" altLang="en-GB" sz="3500" dirty="0"/>
          </a:p>
          <a:p>
            <a:pPr marL="0" indent="0">
              <a:buNone/>
            </a:pPr>
            <a:r>
              <a:rPr lang="en-US" altLang="en-GB" sz="3500" dirty="0"/>
              <a:t>    </a:t>
            </a:r>
            <a:r>
              <a:rPr lang="en-US" altLang="en-GB" sz="3500" b="1" dirty="0"/>
              <a:t>Example</a:t>
            </a:r>
            <a:r>
              <a:rPr lang="en-US" altLang="en-GB" sz="3500" dirty="0"/>
              <a:t>: Hiding commands or malware inside images or audio files to bypass security filters.</a:t>
            </a:r>
            <a:endParaRPr lang="en-US" altLang="en-GB" sz="3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a:spLocks noGrp="1"/>
          </p:cNvSpPr>
          <p:nvPr>
            <p:ph idx="1"/>
          </p:nvPr>
        </p:nvSpPr>
        <p:spPr>
          <a:xfrm>
            <a:off x="581827" y="1302026"/>
            <a:ext cx="11029615" cy="4673324"/>
          </a:xfrm>
        </p:spPr>
        <p:txBody>
          <a:bodyPr/>
          <a:lstStyle/>
          <a:p>
            <a:pPr marL="0" indent="0">
              <a:buNone/>
            </a:pPr>
            <a:r>
              <a:rPr lang="en-US" altLang="en-IN" dirty="0"/>
              <a:t>Encryption :</a:t>
            </a:r>
            <a:endParaRPr lang="en-US" altLang="en-IN" dirty="0"/>
          </a:p>
          <a:p>
            <a:pPr marL="0" indent="0">
              <a:buNone/>
            </a:pPr>
            <a:endParaRPr lang="en-US" altLang="en-IN" dirty="0"/>
          </a:p>
          <a:p>
            <a:pPr marL="0" indent="0">
              <a:buNone/>
            </a:pPr>
            <a:r>
              <a:rPr lang="en-US" altLang="en-IN" dirty="0"/>
              <a:t>Decryption : </a:t>
            </a:r>
            <a:endParaRPr lang="en-US" altLang="en-IN" dirty="0"/>
          </a:p>
        </p:txBody>
      </p:sp>
      <p:pic>
        <p:nvPicPr>
          <p:cNvPr id="5" name="Picture 4"/>
          <p:cNvPicPr>
            <a:picLocks noChangeAspect="1"/>
          </p:cNvPicPr>
          <p:nvPr/>
        </p:nvPicPr>
        <p:blipFill>
          <a:blip r:embed="rId1"/>
          <a:stretch>
            <a:fillRect/>
          </a:stretch>
        </p:blipFill>
        <p:spPr>
          <a:xfrm>
            <a:off x="2087245" y="1708785"/>
            <a:ext cx="5067300" cy="1568450"/>
          </a:xfrm>
          <a:prstGeom prst="rect">
            <a:avLst/>
          </a:prstGeom>
        </p:spPr>
      </p:pic>
      <p:pic>
        <p:nvPicPr>
          <p:cNvPr id="7" name="Picture 6"/>
          <p:cNvPicPr>
            <a:picLocks noChangeAspect="1"/>
          </p:cNvPicPr>
          <p:nvPr/>
        </p:nvPicPr>
        <p:blipFill>
          <a:blip r:embed="rId2"/>
          <a:stretch>
            <a:fillRect/>
          </a:stretch>
        </p:blipFill>
        <p:spPr>
          <a:xfrm>
            <a:off x="2087245" y="3753485"/>
            <a:ext cx="4781550" cy="1057275"/>
          </a:xfrm>
          <a:prstGeom prst="rect">
            <a:avLst/>
          </a:prstGeom>
        </p:spPr>
      </p:pic>
      <p:pic>
        <p:nvPicPr>
          <p:cNvPr id="8" name="Picture 7"/>
          <p:cNvPicPr>
            <a:picLocks noChangeAspect="1"/>
          </p:cNvPicPr>
          <p:nvPr/>
        </p:nvPicPr>
        <p:blipFill>
          <a:blip r:embed="rId3"/>
          <a:stretch>
            <a:fillRect/>
          </a:stretch>
        </p:blipFill>
        <p:spPr>
          <a:xfrm>
            <a:off x="7251065" y="2169160"/>
            <a:ext cx="4297680" cy="29387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US" altLang="en-GB" dirty="0"/>
              <a:t>In conclusion, steganography offers a powerful method for securely hiding data within digital media, ensuring confidentiality and privacy. It plays a crucial role in various fields, including cybersecurity, government communications, and personal privacy, by enabling covert information transmission. While it presents challenges in terms of detection and efficiency, ongoing advancements in technology continue to improve its effectiveness and security. As the demand for secure communication grows, steganography will remain an essential tool for protecting sensitive information in an increasingly digital world.</a:t>
            </a:r>
            <a:endParaRPr lang="en-US" alt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GB" dirty="0">
                <a:hlinkClick r:id="rId1" tooltip="" action="ppaction://hlinkfile">
                  <a:extLst>
                    <a:ext uri="{DAF060AB-1E55-43B9-8AAB-6FB025537F2F}">
                      <wpsdc:hlinkClr xmlns:wpsdc="http://www.wps.cn/officeDocument/2017/drawingmlCustomData" val="6EAC1C"/>
                      <wpsdc:folHlinkClr xmlns:wpsdc="http://www.wps.cn/officeDocument/2017/drawingmlCustomData" val="B26B02"/>
                      <wpsdc:hlinkUnderline xmlns:wpsdc="http://www.wps.cn/officeDocument/2017/drawingmlCustomData" val="1"/>
                    </a:ext>
                  </a:extLst>
                </a:hlinkClick>
              </a:rPr>
              <a:t>https://github.com/pvkt/Stegnography</a:t>
            </a:r>
            <a:endParaRPr lang="en-US" altLang="en-GB" dirty="0"/>
          </a:p>
          <a:p>
            <a:r>
              <a:rPr lang="en-US" altLang="en-GB" dirty="0">
                <a:hlinkClick r:id="rId2" tooltip="" action="ppaction://hlinkfile"/>
              </a:rPr>
              <a:t>https://github.com/pvkt/Stegnography/blob/main/README.md</a:t>
            </a:r>
            <a:endParaRPr lang="en-US" altLang="en-GB" dirty="0">
              <a:hlinkClick r:id="rId2" tooltip="" action="ppaction://hlinkfile"/>
            </a:endParaRPr>
          </a:p>
          <a:p>
            <a:endParaRPr lang="en-US" altLang="en-GB"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5955</Words>
  <Application>WPS Presentation</Application>
  <PresentationFormat>Custom</PresentationFormat>
  <Paragraphs>90</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Wingdings 2</vt:lpstr>
      <vt:lpstr>Wingdings</vt:lpstr>
      <vt:lpstr>Arial</vt:lpstr>
      <vt:lpstr>Calibri Light</vt:lpstr>
      <vt:lpstr>Microsoft YaHei</vt:lpstr>
      <vt:lpstr>Arial Unicode MS</vt:lpstr>
      <vt:lpstr>Franklin Gothic Demi</vt:lpstr>
      <vt:lpstr>Segoe Print</vt:lpstr>
      <vt:lpstr>Franklin Gothic Book</vt:lpstr>
      <vt:lpstr>Calibri</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WPS_1725847785</cp:lastModifiedBy>
  <cp:revision>32</cp:revision>
  <dcterms:created xsi:type="dcterms:W3CDTF">2021-05-26T16:50:00Z</dcterms:created>
  <dcterms:modified xsi:type="dcterms:W3CDTF">2025-02-22T09:15:42Z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C246A0A9AC9449DAB4ADA15575117CE9_12</vt:lpwstr>
  </property>
  <property fmtid="{D5CDD505-2E9C-101B-9397-08002B2CF9AE}" pid="4" name="KSOProductBuildVer">
    <vt:lpwstr>2057-12.2.0.19821</vt:lpwstr>
  </property>
</Properties>
</file>