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5" r:id="rId4"/>
    <p:sldId id="268" r:id="rId5"/>
    <p:sldId id="267" r:id="rId6"/>
    <p:sldId id="269" r:id="rId7"/>
    <p:sldId id="263" r:id="rId8"/>
    <p:sldId id="266" r:id="rId9"/>
    <p:sldId id="271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BE2FDC-5E98-575E-49E8-8718465F29C4}" name="Kryuchkov Pavel" initials="KP" userId="2e8fc01abe703b9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273F7-A71B-497E-A900-ED1A6824EF61}" v="54" dt="2020-12-20T13:06:07.964"/>
    <p1510:client id="{1E581534-FBB4-444A-AB77-64C3A1066856}" v="17" dt="2020-12-20T11:50:01.562"/>
    <p1510:client id="{254F2D16-F731-48C9-B099-FE2A155DD4DA}" v="247" dt="2020-12-20T06:30:41.982"/>
    <p1510:client id="{2F3B99E5-92F5-4EFE-B486-F88BB0E1CE39}" v="840" dt="2020-12-20T07:10:03.960"/>
    <p1510:client id="{34413A16-9709-4596-B958-8DEE1F6C660C}" v="379" dt="2020-12-21T00:46:19.596"/>
    <p1510:client id="{37D58C43-5A39-4907-9FFF-EA18917A1902}" v="436" dt="2020-12-21T01:48:02.406"/>
    <p1510:client id="{391572FE-151C-4ACC-9900-B79790D34E5B}" v="187" dt="2020-12-20T10:03:18.602"/>
    <p1510:client id="{3D7F7272-395B-474C-9D15-89B27923B593}" v="956" dt="2020-12-20T15:14:49.748"/>
    <p1510:client id="{45A32CD8-1656-4E92-A3F8-290B3BF508D9}" v="23" dt="2020-12-20T07:39:01.380"/>
    <p1510:client id="{46DF2C76-93F5-4463-A957-1CC30029F602}" v="160" dt="2020-12-21T00:45:48.119"/>
    <p1510:client id="{52A6313D-9872-403E-955B-EFCBB6C2C67E}" v="416" dt="2020-12-20T09:48:26.758"/>
    <p1510:client id="{546C4C00-D479-4EC8-930F-50B0B23167BC}" v="191" dt="2020-12-21T01:28:04.968"/>
    <p1510:client id="{5E140305-05CF-483A-8EB3-D253F6993E7C}" v="1" dt="2020-12-20T03:35:44.612"/>
    <p1510:client id="{5F7CF17A-7352-4BB4-9A15-25D629980238}" v="65" dt="2020-12-20T13:50:27.218"/>
    <p1510:client id="{60CFF4EA-13BE-433E-A025-990CF448D331}" v="4" dt="2020-12-20T14:19:47.618"/>
    <p1510:client id="{625F6799-3DF5-4E8F-9004-E1F96C1494BA}" v="56" dt="2020-12-21T00:59:53.819"/>
    <p1510:client id="{64449328-CD7E-4A76-A9BD-1E31DC007FBF}" v="33" dt="2020-12-20T14:55:39.850"/>
    <p1510:client id="{74D709FA-793C-408F-8814-197E2AE1D14C}" v="13" dt="2020-12-20T07:56:41.793"/>
    <p1510:client id="{7EA2D5F6-3C84-48C9-B5BB-7B2AA7F6DA96}" v="70" dt="2020-12-20T10:18:02.960"/>
    <p1510:client id="{874F42EB-6D77-4D8D-92FA-766B2CFBC688}" v="16" dt="2020-12-20T10:24:46.005"/>
    <p1510:client id="{975D31AF-823C-41F6-B5C8-0BA6AC927794}" v="47" dt="2020-12-20T11:12:12.114"/>
    <p1510:client id="{9B5200C4-0EED-4572-8EF5-BB600F92F102}" v="1211" dt="2020-12-20T10:02:40.159"/>
    <p1510:client id="{A5DCE347-05C1-4E78-9AF2-1FD876770AA9}" v="50" dt="2020-12-20T07:29:15.222"/>
    <p1510:client id="{A642C17B-EC1C-47C3-8A24-6A27426015C9}" v="267" dt="2020-12-21T01:45:46.524"/>
    <p1510:client id="{C6DB77DA-E6FF-4B7D-BB22-B9542FADF9CA}" v="1" dt="2020-12-21T01:53:11.775"/>
    <p1510:client id="{C7EA11F2-2E96-40C9-A284-762D9A9115CE}" v="2" dt="2020-12-20T10:32:11.049"/>
    <p1510:client id="{DE04EF4C-375D-4076-825D-12D06BA6A452}" v="52" dt="2020-12-20T11:01:25.918"/>
    <p1510:client id="{EBAE1F46-0820-45B9-8F94-912F97B3E976}" v="5" dt="2020-12-20T12:11:18.200"/>
    <p1510:client id="{F14C0B18-15A1-41C2-8339-E1D632C40ACB}" v="211" dt="2020-12-21T01:43:31.820"/>
    <p1510:client id="{FC97F0F1-9D93-4D38-BDB9-06059497C918}" v="5" dt="2020-12-20T15:26:25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7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1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7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0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8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32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8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BB1F-70F6-4AA8-B150-1E8EF3BC8652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E3E0-567A-4ACA-B3F6-0833D58C9F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4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идит, оранжевый, женщина, маленький&#10;&#10;Автоматически созданное описание">
            <a:extLst>
              <a:ext uri="{FF2B5EF4-FFF2-40B4-BE49-F238E27FC236}">
                <a16:creationId xmlns:a16="http://schemas.microsoft.com/office/drawing/2014/main" id="{75A1AD7E-054A-471D-9107-EBC9C00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7" y="621700"/>
            <a:ext cx="8354236" cy="6256989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8AC4AFC-74D7-4774-AD36-38A6D18A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524" y="221032"/>
            <a:ext cx="130492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130695-5D9D-4902-BBB6-ABD1AB4A2BAD}"/>
              </a:ext>
            </a:extLst>
          </p:cNvPr>
          <p:cNvSpPr txBox="1"/>
          <p:nvPr/>
        </p:nvSpPr>
        <p:spPr>
          <a:xfrm>
            <a:off x="4965220" y="4537495"/>
            <a:ext cx="7358331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5400">
                <a:latin typeface="Calibri Light"/>
              </a:rPr>
              <a:t>Приложение «</a:t>
            </a:r>
            <a:r>
              <a:rPr lang="en-US" sz="5400">
                <a:latin typeface="Calibri Light"/>
              </a:rPr>
              <a:t>Faturne</a:t>
            </a:r>
            <a:r>
              <a:rPr lang="ru-RU" sz="5400">
                <a:latin typeface="Calibri Light"/>
              </a:rPr>
              <a:t>»</a:t>
            </a:r>
            <a:r>
              <a:rPr lang="ru-RU" sz="4000">
                <a:latin typeface="Calibri Light"/>
                <a:cs typeface="Calibri Light"/>
              </a:rPr>
              <a:t>​</a:t>
            </a:r>
            <a:br>
              <a:rPr lang="ru-RU" sz="4000">
                <a:latin typeface="Calibri Light"/>
                <a:cs typeface="Calibri Light"/>
              </a:rPr>
            </a:br>
            <a:r>
              <a:rPr lang="ru-RU" sz="4000" i="1">
                <a:latin typeface="Calibri Light"/>
              </a:rPr>
              <a:t>-Убийца очередей-</a:t>
            </a:r>
            <a:r>
              <a:rPr lang="ru-RU" sz="4000">
                <a:latin typeface="Calibri Light"/>
                <a:cs typeface="Calibri Light"/>
              </a:rPr>
              <a:t>​</a:t>
            </a:r>
            <a:endParaRPr lang="ru-RU" sz="4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1889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4555CF-0B50-4502-BBE8-531600FE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857" y="373436"/>
            <a:ext cx="1304925" cy="790575"/>
          </a:xfrm>
          <a:prstGeom prst="rect">
            <a:avLst/>
          </a:prstGeom>
        </p:spPr>
      </p:pic>
      <p:pic>
        <p:nvPicPr>
          <p:cNvPr id="2" name="Рисунок 3">
            <a:extLst>
              <a:ext uri="{FF2B5EF4-FFF2-40B4-BE49-F238E27FC236}">
                <a16:creationId xmlns:a16="http://schemas.microsoft.com/office/drawing/2014/main" id="{35092946-5FA9-4184-A4D9-8FC7A31A6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7" y="2457"/>
            <a:ext cx="12196414" cy="70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056F2-F177-487A-9458-60055A9E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51" y="1153572"/>
            <a:ext cx="3393583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Проблема и актуальность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95A24-CE85-4748-9B44-08668F80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i="1" dirty="0">
                <a:cs typeface="Calibri"/>
              </a:rPr>
              <a:t>Основная проблема:</a:t>
            </a:r>
            <a:r>
              <a:rPr lang="ru-RU" dirty="0">
                <a:cs typeface="Calibri"/>
              </a:rPr>
              <a:t> Нехватка времени </a:t>
            </a:r>
            <a:r>
              <a:rPr lang="ru-RU" dirty="0">
                <a:ea typeface="+mn-lt"/>
                <a:cs typeface="+mn-lt"/>
              </a:rPr>
              <a:t>студентам</a:t>
            </a:r>
            <a:r>
              <a:rPr lang="ru-RU" dirty="0">
                <a:cs typeface="Calibri"/>
              </a:rPr>
              <a:t> на перекус из-за очередей =&gt; они остаются голодными и теряют работоспособность</a:t>
            </a:r>
          </a:p>
          <a:p>
            <a:r>
              <a:rPr lang="ru-RU" i="1" dirty="0">
                <a:cs typeface="Calibri"/>
              </a:rPr>
              <a:t>Актуальность: </a:t>
            </a:r>
            <a:r>
              <a:rPr lang="ru-RU" i="1" dirty="0" smtClean="0">
                <a:cs typeface="Calibri"/>
              </a:rPr>
              <a:t>В настоящее </a:t>
            </a:r>
            <a:r>
              <a:rPr lang="ru-RU" i="1" dirty="0">
                <a:cs typeface="Calibri"/>
              </a:rPr>
              <a:t>время очереди являются частью нашей жизни и отнимают весьма большую её часть. Особенно ощутимо это со стороны студентов. Десятиминутных перерывов явно не хватает на то, чтобы выбрать и дойти до точки питания, отстоять в очереди и дождаться заказа.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36DE35-A133-4A53-BFE0-3B9F4759A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8CD1A-ED85-4C84-8483-958DA4BA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581682" cy="3036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/>
              <a:t>Дерево</a:t>
            </a:r>
            <a:r>
              <a:rPr lang="en-US" sz="4000"/>
              <a:t> </a:t>
            </a:r>
            <a:r>
              <a:rPr lang="en-US" sz="4000" err="1"/>
              <a:t>целей</a:t>
            </a:r>
            <a:endParaRPr lang="en-US" sz="4000" err="1">
              <a:cs typeface="Calibri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Рисунок 7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396128-D188-4185-92C4-099D94CC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6004D07-B099-487C-AA4E-A937FBAD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5" y="1569453"/>
            <a:ext cx="7837278" cy="420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E0C58160-2A28-4F54-AE0B-6DB2D94A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E7A888-15E7-493B-9FFB-162A056C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0CA5FD87-BB5D-402C-AEC0-AABC6F0C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A6018BE-15AF-46E9-84F2-82BC3B62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173F3D-CED5-4C7D-893D-7F25FE2F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4" y="771559"/>
            <a:ext cx="9612405" cy="5763116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4555CF-0B50-4502-BBE8-531600FE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57" y="373436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6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B1880AA6-6E85-4EAF-AC4A-2CA40E4A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12" y="4911146"/>
            <a:ext cx="1541585" cy="1497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92445FE-0170-4F37-B93F-BB495A88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Концепция</a:t>
            </a:r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0A63243-5274-45AA-A7CD-1011D2D38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1856"/>
            <a:ext cx="5181600" cy="294896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Пользователь</a:t>
            </a:r>
          </a:p>
          <a:p>
            <a:endParaRPr lang="ru-RU" sz="1400">
              <a:cs typeface="Calibri"/>
            </a:endParaRPr>
          </a:p>
          <a:p>
            <a:pPr marL="1828800" lvl="4" indent="0">
              <a:buNone/>
            </a:pPr>
            <a:r>
              <a:rPr lang="ru-RU" sz="1200">
                <a:cs typeface="Calibri"/>
              </a:rPr>
              <a:t>Типичный пользователь:</a:t>
            </a:r>
          </a:p>
          <a:p>
            <a:pPr lvl="4"/>
            <a:r>
              <a:rPr lang="ru-RU" sz="1200">
                <a:cs typeface="Calibri"/>
              </a:rPr>
              <a:t>Иванов Иван, студент ДВФУ</a:t>
            </a:r>
          </a:p>
          <a:p>
            <a:pPr lvl="4"/>
            <a:r>
              <a:rPr lang="ru-RU" sz="1200">
                <a:cs typeface="Calibri"/>
              </a:rPr>
              <a:t>Желание: выпить кофе или перекусить</a:t>
            </a:r>
          </a:p>
          <a:p>
            <a:pPr lvl="4"/>
            <a:r>
              <a:rPr lang="ru-RU" sz="1200">
                <a:cs typeface="Calibri"/>
              </a:rPr>
              <a:t>Потребность: ускорить процесс нахождения в очередях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B6F4F95-95CD-4BA4-BFE2-4E8CA46B0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76167"/>
              </p:ext>
            </p:extLst>
          </p:nvPr>
        </p:nvGraphicFramePr>
        <p:xfrm>
          <a:off x="7507038" y="1987957"/>
          <a:ext cx="3771900" cy="2503759"/>
        </p:xfrm>
        <a:graphic>
          <a:graphicData uri="http://schemas.openxmlformats.org/drawingml/2006/table">
            <a:tbl>
              <a:tblPr firstRow="1" firstCol="1" bandRow="1"/>
              <a:tblGrid>
                <a:gridCol w="1117600">
                  <a:extLst>
                    <a:ext uri="{9D8B030D-6E8A-4147-A177-3AD203B41FA5}">
                      <a16:colId xmlns:a16="http://schemas.microsoft.com/office/drawing/2014/main" val="535532483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458238578"/>
                    </a:ext>
                  </a:extLst>
                </a:gridCol>
              </a:tblGrid>
              <a:tr h="773733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1200" kern="1200">
                          <a:effectLst/>
                        </a:rPr>
                        <a:t>Для</a:t>
                      </a: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Который</a:t>
                      </a:r>
                      <a:endParaRPr lang="ru-RU" sz="12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Студента</a:t>
                      </a:r>
                      <a:r>
                        <a:rPr lang="ru-RU" sz="1200" kern="1200" baseline="0">
                          <a:effectLst/>
                        </a:rPr>
                        <a:t> </a:t>
                      </a:r>
                      <a:r>
                        <a:rPr lang="ru-RU" sz="1200" kern="1200">
                          <a:effectLst/>
                        </a:rPr>
                        <a:t>ДВФУ</a:t>
                      </a: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Хочет оформить заказ, затратив на это минимальное время</a:t>
                      </a:r>
                      <a:br>
                        <a:rPr lang="ru-RU" sz="1200" kern="1200">
                          <a:effectLst/>
                        </a:rPr>
                      </a:br>
                      <a:endParaRPr lang="ru-RU" sz="120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0926575"/>
                  </a:ext>
                </a:extLst>
              </a:tr>
              <a:tr h="352931">
                <a:tc gridSpan="2">
                  <a:txBody>
                    <a:bodyPr/>
                    <a:lstStyle/>
                    <a:p>
                      <a:pPr marL="0" algn="ctr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af-ZA" sz="1200" kern="1200" err="1">
                          <a:effectLst/>
                        </a:rPr>
                        <a:t>Faturne</a:t>
                      </a:r>
                      <a:r>
                        <a:rPr lang="af-ZA" sz="1200" kern="1200">
                          <a:effectLst/>
                        </a:rPr>
                        <a:t> </a:t>
                      </a:r>
                      <a:r>
                        <a:rPr lang="ru-RU" sz="1200" kern="1200">
                          <a:effectLst/>
                        </a:rPr>
                        <a:t>является мобильным приложением</a:t>
                      </a:r>
                      <a:br>
                        <a:rPr lang="ru-RU" sz="1200" kern="1200">
                          <a:effectLst/>
                        </a:rPr>
                      </a:br>
                      <a:endParaRPr lang="ru-RU" sz="1200">
                        <a:effectLst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21202568"/>
                  </a:ext>
                </a:extLst>
              </a:tr>
              <a:tr h="1330279"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Которое</a:t>
                      </a:r>
                      <a:br>
                        <a:rPr lang="ru-RU" sz="1200" kern="1200">
                          <a:effectLst/>
                        </a:rPr>
                      </a:br>
                      <a:r>
                        <a:rPr lang="ru-RU" sz="1200" kern="1200">
                          <a:effectLst/>
                        </a:rPr>
                        <a:t/>
                      </a:r>
                      <a:br>
                        <a:rPr lang="ru-RU" sz="1200" kern="1200">
                          <a:effectLst/>
                        </a:rPr>
                      </a:b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В отличии от</a:t>
                      </a: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Наш продукт</a:t>
                      </a:r>
                      <a:endParaRPr lang="ru-RU" sz="120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Будет предоставлять возможность заказать товар онлайн к определенному времени</a:t>
                      </a: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Живой очереди</a:t>
                      </a:r>
                      <a:endParaRPr lang="ru-RU" sz="1200">
                        <a:effectLst/>
                      </a:endParaRPr>
                    </a:p>
                    <a:p>
                      <a:pPr marL="0" algn="l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u-RU" sz="1200" kern="1200">
                          <a:effectLst/>
                        </a:rPr>
                        <a:t>Экономит время и уменьшает число контактов с другими людьми</a:t>
                      </a:r>
                      <a:endParaRPr lang="ru-RU" sz="1200">
                        <a:effectLst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1252031"/>
                  </a:ext>
                </a:extLst>
              </a:tr>
            </a:tbl>
          </a:graphicData>
        </a:graphic>
      </p:graphicFrame>
      <p:pic>
        <p:nvPicPr>
          <p:cNvPr id="14" name="Рисунок 14">
            <a:extLst>
              <a:ext uri="{FF2B5EF4-FFF2-40B4-BE49-F238E27FC236}">
                <a16:creationId xmlns:a16="http://schemas.microsoft.com/office/drawing/2014/main" id="{577DE5DE-8189-426F-9C72-C705AC853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3" r="606" b="-254"/>
          <a:stretch/>
        </p:blipFill>
        <p:spPr>
          <a:xfrm>
            <a:off x="6257829" y="2241887"/>
            <a:ext cx="1163539" cy="1258261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4415BF2B-9445-4564-849A-B662FC30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1856"/>
            <a:ext cx="5181600" cy="294164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>
                <a:cs typeface="Calibri"/>
              </a:rPr>
              <a:t>Продукт</a:t>
            </a:r>
            <a:endParaRPr lang="ru-RU" sz="240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432B8C8E-0EF3-4D05-A7B2-C2C6E1534B9D}"/>
              </a:ext>
            </a:extLst>
          </p:cNvPr>
          <p:cNvSpPr txBox="1">
            <a:spLocks/>
          </p:cNvSpPr>
          <p:nvPr/>
        </p:nvSpPr>
        <p:spPr>
          <a:xfrm>
            <a:off x="3511061" y="4703642"/>
            <a:ext cx="5181600" cy="17986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cs typeface="Calibri"/>
              </a:rPr>
              <a:t>Функции</a:t>
            </a:r>
          </a:p>
          <a:p>
            <a:pPr>
              <a:spcBef>
                <a:spcPts val="600"/>
              </a:spcBef>
            </a:pPr>
            <a:r>
              <a:rPr lang="ru-RU" sz="1200">
                <a:cs typeface="Calibri"/>
              </a:rPr>
              <a:t>Выбор кофеплейса</a:t>
            </a:r>
          </a:p>
          <a:p>
            <a:pPr>
              <a:spcBef>
                <a:spcPts val="600"/>
              </a:spcBef>
            </a:pPr>
            <a:r>
              <a:rPr lang="ru-RU" sz="1200">
                <a:cs typeface="Calibri"/>
              </a:rPr>
              <a:t>Оформление заказа на определенное время</a:t>
            </a:r>
          </a:p>
          <a:p>
            <a:pPr>
              <a:spcBef>
                <a:spcPts val="600"/>
              </a:spcBef>
            </a:pPr>
            <a:r>
              <a:rPr lang="ru-RU" sz="1200">
                <a:cs typeface="Calibri"/>
              </a:rPr>
              <a:t>Отмена заказа</a:t>
            </a:r>
          </a:p>
          <a:p>
            <a:pPr>
              <a:spcBef>
                <a:spcPts val="600"/>
              </a:spcBef>
            </a:pPr>
            <a:r>
              <a:rPr lang="ru-RU" sz="1200">
                <a:cs typeface="Calibri"/>
              </a:rPr>
              <a:t>Обратная связь</a:t>
            </a:r>
          </a:p>
          <a:p>
            <a:pPr>
              <a:spcBef>
                <a:spcPts val="600"/>
              </a:spcBef>
            </a:pPr>
            <a:r>
              <a:rPr lang="ru-RU" sz="1200">
                <a:cs typeface="Calibri"/>
              </a:rPr>
              <a:t>Оплата заказа</a:t>
            </a:r>
          </a:p>
        </p:txBody>
      </p:sp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AADEC0-414B-47D2-97BD-E0763AFF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44" y="2077183"/>
            <a:ext cx="1486633" cy="158994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8BB7C8-0790-4DE9-B71B-AF8EABEC3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91380-F618-4F0F-A696-D8D6EBE5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517" y="1045762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ru-RU" sz="4100">
                <a:cs typeface="Calibri Light"/>
              </a:rPr>
              <a:t>Этапы разработки</a:t>
            </a:r>
            <a:br>
              <a:rPr lang="ru-RU" sz="4100">
                <a:cs typeface="Calibri Light"/>
              </a:rPr>
            </a:br>
            <a:r>
              <a:rPr lang="ru-RU" sz="4100">
                <a:cs typeface="Calibri Light"/>
              </a:rPr>
              <a:t>приложения</a:t>
            </a:r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D7C9D-9BF9-440B-8B2E-A21AD450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9040" y="1766100"/>
            <a:ext cx="5201077" cy="3428377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lang="ru-RU" sz="1500">
                <a:ea typeface="+mn-lt"/>
                <a:cs typeface="+mn-lt"/>
              </a:rPr>
              <a:t>1. Проектирование и дизайн (Валерий и Алина)</a:t>
            </a:r>
            <a:endParaRPr lang="ru-RU" sz="15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500">
                <a:ea typeface="+mn-lt"/>
                <a:cs typeface="+mn-lt"/>
              </a:rPr>
              <a:t>2. Разработка приложения </a:t>
            </a:r>
            <a:endParaRPr lang="ru-RU" sz="1500">
              <a:cs typeface="Calibri" panose="020F0502020204030204"/>
            </a:endParaRP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2.1 Верстка приложения (Валерий)</a:t>
            </a: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2.2 Разработка основной системы клиент-серверного приложения (Владимир)</a:t>
            </a: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2.3 Подключение и настройка БД (Павел)</a:t>
            </a: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2.4 Разработка подсистемы заказа продуктов (Лия)</a:t>
            </a:r>
            <a:endParaRPr lang="ru-RU" sz="1500">
              <a:cs typeface="Calibri" panose="020F0502020204030204"/>
            </a:endParaRP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2.5 Разработка подсистемы обработки заказов (Весь backend)</a:t>
            </a:r>
            <a:endParaRPr lang="ru-RU" sz="1500">
              <a:cs typeface="Calibri" panose="020F0502020204030204"/>
            </a:endParaRPr>
          </a:p>
          <a:p>
            <a:pPr marL="365760" indent="0">
              <a:buNone/>
            </a:pPr>
            <a:r>
              <a:rPr lang="ru-RU" sz="1500">
                <a:ea typeface="+mn-lt"/>
                <a:cs typeface="+mn-lt"/>
              </a:rPr>
              <a:t>2.6 Разработка подсистемы сопровождения каталога (Алина) </a:t>
            </a:r>
            <a:endParaRPr lang="ru-RU" sz="15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500">
                <a:ea typeface="+mn-lt"/>
                <a:cs typeface="+mn-lt"/>
              </a:rPr>
              <a:t>3. Тестирование и стабилизация</a:t>
            </a:r>
            <a:endParaRPr lang="ru-RU" sz="15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500">
                <a:ea typeface="+mn-lt"/>
                <a:cs typeface="+mn-lt"/>
              </a:rPr>
              <a:t>4. Создание инструкций для продавцов и покупателей</a:t>
            </a:r>
            <a:endParaRPr lang="ru-RU" sz="1500">
              <a:cs typeface="Calibri" panose="020F0502020204030204"/>
            </a:endParaRPr>
          </a:p>
          <a:p>
            <a:pPr marL="0" indent="0">
              <a:buNone/>
            </a:pPr>
            <a:r>
              <a:rPr lang="ru-RU" sz="1500">
                <a:ea typeface="+mn-lt"/>
                <a:cs typeface="+mn-lt"/>
              </a:rPr>
              <a:t>5. Ввод в эксплуатацию</a:t>
            </a:r>
            <a:endParaRPr lang="ru-RU" sz="1500">
              <a:cs typeface="Calibri"/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870A84E-B1B7-4B44-A779-4435A214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63" y="328613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1BE-E9C8-4104-AA1F-CFA90FB74977}"/>
              </a:ext>
            </a:extLst>
          </p:cNvPr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err="1">
                <a:latin typeface="+mj-lt"/>
                <a:ea typeface="+mj-ea"/>
                <a:cs typeface="+mj-cs"/>
              </a:rPr>
              <a:t>Основные</a:t>
            </a:r>
            <a:r>
              <a:rPr lang="en-US" sz="4400" kern="1200">
                <a:latin typeface="+mj-lt"/>
                <a:ea typeface="+mj-ea"/>
                <a:cs typeface="+mj-cs"/>
              </a:rPr>
              <a:t> </a:t>
            </a:r>
            <a:r>
              <a:rPr lang="en-US" sz="4400" kern="1200" err="1">
                <a:latin typeface="+mj-lt"/>
                <a:ea typeface="+mj-ea"/>
                <a:cs typeface="+mj-cs"/>
              </a:rPr>
              <a:t>цели</a:t>
            </a:r>
            <a:endParaRPr lang="en-US" sz="4400" kern="1200" err="1">
              <a:latin typeface="+mj-lt"/>
              <a:ea typeface="+mj-ea"/>
              <a:cs typeface="Calibri Light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421E4-740B-4DD8-BD75-7736289D6676}"/>
              </a:ext>
            </a:extLst>
          </p:cNvPr>
          <p:cNvSpPr txBox="1"/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Разработать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рабочий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ru-RU" dirty="0" smtClean="0">
                <a:latin typeface="Calibri"/>
                <a:cs typeface="Calibri Light"/>
              </a:rPr>
              <a:t>клиент-серверное приложение</a:t>
            </a: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Создать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понятный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для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пользователей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интерфейс</a:t>
            </a: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Организовать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работу</a:t>
            </a:r>
            <a:r>
              <a:rPr lang="en-US" dirty="0">
                <a:latin typeface="Calibri"/>
                <a:cs typeface="Calibri Light"/>
              </a:rPr>
              <a:t> с </a:t>
            </a:r>
            <a:r>
              <a:rPr lang="en-US" dirty="0" err="1">
                <a:latin typeface="Calibri"/>
                <a:cs typeface="Calibri Light"/>
              </a:rPr>
              <a:t>кофеплейсами</a:t>
            </a: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Сделать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рекламу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нашего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продукта</a:t>
            </a: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Выполнить</a:t>
            </a:r>
            <a:r>
              <a:rPr lang="en-US" dirty="0">
                <a:latin typeface="Calibri"/>
                <a:cs typeface="Calibri Light"/>
              </a:rPr>
              <a:t> "</a:t>
            </a:r>
            <a:r>
              <a:rPr lang="en-US" dirty="0" err="1">
                <a:latin typeface="Calibri"/>
                <a:cs typeface="Calibri Light"/>
              </a:rPr>
              <a:t>минимальную</a:t>
            </a:r>
            <a:r>
              <a:rPr lang="en-US" dirty="0">
                <a:latin typeface="Calibri"/>
                <a:cs typeface="Calibri Light"/>
              </a:rPr>
              <a:t>" </a:t>
            </a:r>
            <a:r>
              <a:rPr lang="en-US" dirty="0" err="1">
                <a:latin typeface="Calibri"/>
                <a:cs typeface="Calibri Light"/>
              </a:rPr>
              <a:t>задачу</a:t>
            </a:r>
            <a:r>
              <a:rPr lang="en-US" dirty="0">
                <a:latin typeface="Calibri"/>
                <a:cs typeface="Calibri Light"/>
              </a:rPr>
              <a:t> - </a:t>
            </a:r>
            <a:r>
              <a:rPr lang="en-US" dirty="0" err="1">
                <a:latin typeface="Calibri"/>
                <a:cs typeface="Calibri Light"/>
              </a:rPr>
              <a:t>оформить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первый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онлайн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заказ</a:t>
            </a:r>
            <a:endParaRPr lang="en-US" dirty="0">
              <a:latin typeface="Calibri"/>
              <a:cs typeface="Calibri Ligh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cs typeface="Calibri Ligh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/>
                <a:cs typeface="Calibri Light"/>
              </a:rPr>
              <a:t>Реализовать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алгоритмы</a:t>
            </a:r>
            <a:r>
              <a:rPr lang="en-US" dirty="0">
                <a:latin typeface="Calibri"/>
                <a:cs typeface="Calibri Light"/>
              </a:rPr>
              <a:t> </a:t>
            </a:r>
            <a:r>
              <a:rPr lang="en-US" dirty="0" err="1">
                <a:latin typeface="Calibri"/>
                <a:cs typeface="Calibri Light"/>
              </a:rPr>
              <a:t>заказа</a:t>
            </a:r>
            <a:endParaRPr lang="en-US" dirty="0">
              <a:latin typeface="Calibri"/>
              <a:cs typeface="Calibri Ligh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5" descr="В яблочко со сплошной заливкой">
            <a:extLst>
              <a:ext uri="{FF2B5EF4-FFF2-40B4-BE49-F238E27FC236}">
                <a16:creationId xmlns:a16="http://schemas.microsoft.com/office/drawing/2014/main" id="{71B83EF5-4D47-4FA0-B4FC-CAC879A6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87184" y="1187910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4555CF-0B50-4502-BBE8-531600FE9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282" y="630611"/>
            <a:ext cx="1304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2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137</Words>
  <Application>Microsoft Office PowerPoint</Application>
  <PresentationFormat>Широкоэкранный</PresentationFormat>
  <Paragraphs>54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Проблема и актуальность</vt:lpstr>
      <vt:lpstr>Дерево целей</vt:lpstr>
      <vt:lpstr>Презентация PowerPoint</vt:lpstr>
      <vt:lpstr>Презентация PowerPoint</vt:lpstr>
      <vt:lpstr>Презентация PowerPoint</vt:lpstr>
      <vt:lpstr>Концепция</vt:lpstr>
      <vt:lpstr>Этапы разработки приложения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Kryuchkov</dc:creator>
  <cp:lastModifiedBy>Pavel Kryuchkov</cp:lastModifiedBy>
  <cp:revision>8</cp:revision>
  <dcterms:created xsi:type="dcterms:W3CDTF">2020-12-20T03:34:09Z</dcterms:created>
  <dcterms:modified xsi:type="dcterms:W3CDTF">2022-04-13T06:50:29Z</dcterms:modified>
</cp:coreProperties>
</file>