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8404800" cy="36576000"/>
  <p:notesSz cx="6858000" cy="9144000"/>
  <p:defaultTextStyle>
    <a:defPPr>
      <a:defRPr lang="en-US"/>
    </a:defPPr>
    <a:lvl1pPr marL="0" algn="l" defTabSz="2142302" rtl="0" eaLnBrk="1" latinLnBrk="0" hangingPunct="1">
      <a:defRPr sz="8400" kern="1200">
        <a:solidFill>
          <a:schemeClr val="tx1"/>
        </a:solidFill>
        <a:latin typeface="+mn-lt"/>
        <a:ea typeface="+mn-ea"/>
        <a:cs typeface="+mn-cs"/>
      </a:defRPr>
    </a:lvl1pPr>
    <a:lvl2pPr marL="2142302" algn="l" defTabSz="2142302" rtl="0" eaLnBrk="1" latinLnBrk="0" hangingPunct="1">
      <a:defRPr sz="8400" kern="1200">
        <a:solidFill>
          <a:schemeClr val="tx1"/>
        </a:solidFill>
        <a:latin typeface="+mn-lt"/>
        <a:ea typeface="+mn-ea"/>
        <a:cs typeface="+mn-cs"/>
      </a:defRPr>
    </a:lvl2pPr>
    <a:lvl3pPr marL="4284604" algn="l" defTabSz="2142302" rtl="0" eaLnBrk="1" latinLnBrk="0" hangingPunct="1">
      <a:defRPr sz="8400" kern="1200">
        <a:solidFill>
          <a:schemeClr val="tx1"/>
        </a:solidFill>
        <a:latin typeface="+mn-lt"/>
        <a:ea typeface="+mn-ea"/>
        <a:cs typeface="+mn-cs"/>
      </a:defRPr>
    </a:lvl3pPr>
    <a:lvl4pPr marL="6426906" algn="l" defTabSz="2142302" rtl="0" eaLnBrk="1" latinLnBrk="0" hangingPunct="1">
      <a:defRPr sz="8400" kern="1200">
        <a:solidFill>
          <a:schemeClr val="tx1"/>
        </a:solidFill>
        <a:latin typeface="+mn-lt"/>
        <a:ea typeface="+mn-ea"/>
        <a:cs typeface="+mn-cs"/>
      </a:defRPr>
    </a:lvl4pPr>
    <a:lvl5pPr marL="8569208" algn="l" defTabSz="2142302" rtl="0" eaLnBrk="1" latinLnBrk="0" hangingPunct="1">
      <a:defRPr sz="8400" kern="1200">
        <a:solidFill>
          <a:schemeClr val="tx1"/>
        </a:solidFill>
        <a:latin typeface="+mn-lt"/>
        <a:ea typeface="+mn-ea"/>
        <a:cs typeface="+mn-cs"/>
      </a:defRPr>
    </a:lvl5pPr>
    <a:lvl6pPr marL="10711510" algn="l" defTabSz="2142302" rtl="0" eaLnBrk="1" latinLnBrk="0" hangingPunct="1">
      <a:defRPr sz="8400" kern="1200">
        <a:solidFill>
          <a:schemeClr val="tx1"/>
        </a:solidFill>
        <a:latin typeface="+mn-lt"/>
        <a:ea typeface="+mn-ea"/>
        <a:cs typeface="+mn-cs"/>
      </a:defRPr>
    </a:lvl6pPr>
    <a:lvl7pPr marL="12853812" algn="l" defTabSz="2142302" rtl="0" eaLnBrk="1" latinLnBrk="0" hangingPunct="1">
      <a:defRPr sz="8400" kern="1200">
        <a:solidFill>
          <a:schemeClr val="tx1"/>
        </a:solidFill>
        <a:latin typeface="+mn-lt"/>
        <a:ea typeface="+mn-ea"/>
        <a:cs typeface="+mn-cs"/>
      </a:defRPr>
    </a:lvl7pPr>
    <a:lvl8pPr marL="14996114" algn="l" defTabSz="2142302" rtl="0" eaLnBrk="1" latinLnBrk="0" hangingPunct="1">
      <a:defRPr sz="8400" kern="1200">
        <a:solidFill>
          <a:schemeClr val="tx1"/>
        </a:solidFill>
        <a:latin typeface="+mn-lt"/>
        <a:ea typeface="+mn-ea"/>
        <a:cs typeface="+mn-cs"/>
      </a:defRPr>
    </a:lvl8pPr>
    <a:lvl9pPr marL="17138416" algn="l" defTabSz="2142302" rtl="0" eaLnBrk="1" latinLnBrk="0" hangingPunct="1">
      <a:defRPr sz="8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E3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780" autoAdjust="0"/>
  </p:normalViewPr>
  <p:slideViewPr>
    <p:cSldViewPr snapToGrid="0" snapToObjects="1">
      <p:cViewPr>
        <p:scale>
          <a:sx n="50" d="100"/>
          <a:sy n="50" d="100"/>
        </p:scale>
        <p:origin x="2928" y="2480"/>
      </p:cViewPr>
      <p:guideLst>
        <p:guide orient="horz" pos="11520"/>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362270"/>
            <a:ext cx="32644080" cy="7840133"/>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0726400"/>
            <a:ext cx="26883360" cy="9347200"/>
          </a:xfrm>
        </p:spPr>
        <p:txBody>
          <a:bodyPr/>
          <a:lstStyle>
            <a:lvl1pPr marL="0" indent="0" algn="ctr">
              <a:buNone/>
              <a:defRPr>
                <a:solidFill>
                  <a:schemeClr val="tx1">
                    <a:tint val="75000"/>
                  </a:schemeClr>
                </a:solidFill>
              </a:defRPr>
            </a:lvl1pPr>
            <a:lvl2pPr marL="2141960" indent="0" algn="ctr">
              <a:buNone/>
              <a:defRPr>
                <a:solidFill>
                  <a:schemeClr val="tx1">
                    <a:tint val="75000"/>
                  </a:schemeClr>
                </a:solidFill>
              </a:defRPr>
            </a:lvl2pPr>
            <a:lvl3pPr marL="4283920" indent="0" algn="ctr">
              <a:buNone/>
              <a:defRPr>
                <a:solidFill>
                  <a:schemeClr val="tx1">
                    <a:tint val="75000"/>
                  </a:schemeClr>
                </a:solidFill>
              </a:defRPr>
            </a:lvl3pPr>
            <a:lvl4pPr marL="6425880" indent="0" algn="ctr">
              <a:buNone/>
              <a:defRPr>
                <a:solidFill>
                  <a:schemeClr val="tx1">
                    <a:tint val="75000"/>
                  </a:schemeClr>
                </a:solidFill>
              </a:defRPr>
            </a:lvl4pPr>
            <a:lvl5pPr marL="8567835" indent="0" algn="ctr">
              <a:buNone/>
              <a:defRPr>
                <a:solidFill>
                  <a:schemeClr val="tx1">
                    <a:tint val="75000"/>
                  </a:schemeClr>
                </a:solidFill>
              </a:defRPr>
            </a:lvl5pPr>
            <a:lvl6pPr marL="10709795" indent="0" algn="ctr">
              <a:buNone/>
              <a:defRPr>
                <a:solidFill>
                  <a:schemeClr val="tx1">
                    <a:tint val="75000"/>
                  </a:schemeClr>
                </a:solidFill>
              </a:defRPr>
            </a:lvl6pPr>
            <a:lvl7pPr marL="12851755" indent="0" algn="ctr">
              <a:buNone/>
              <a:defRPr>
                <a:solidFill>
                  <a:schemeClr val="tx1">
                    <a:tint val="75000"/>
                  </a:schemeClr>
                </a:solidFill>
              </a:defRPr>
            </a:lvl7pPr>
            <a:lvl8pPr marL="14993715" indent="0" algn="ctr">
              <a:buNone/>
              <a:defRPr>
                <a:solidFill>
                  <a:schemeClr val="tx1">
                    <a:tint val="75000"/>
                  </a:schemeClr>
                </a:solidFill>
              </a:defRPr>
            </a:lvl8pPr>
            <a:lvl9pPr marL="1713567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45569D-4208-4C41-83AA-216E12B2C82C}" type="datetimeFigureOut">
              <a:rPr lang="en-US" smtClean="0"/>
              <a:pPr/>
              <a:t>6/5/15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DCE8E-9E53-7E48-A067-28A19CBAB004}" type="slidenum">
              <a:rPr lang="en-US" smtClean="0"/>
              <a:pPr/>
              <a:t>‹#›</a:t>
            </a:fld>
            <a:endParaRPr lang="en-US"/>
          </a:p>
        </p:txBody>
      </p:sp>
    </p:spTree>
    <p:extLst>
      <p:ext uri="{BB962C8B-B14F-4D97-AF65-F5344CB8AC3E}">
        <p14:creationId xmlns:p14="http://schemas.microsoft.com/office/powerpoint/2010/main" val="3434426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45569D-4208-4C41-83AA-216E12B2C82C}" type="datetimeFigureOut">
              <a:rPr lang="en-US" smtClean="0"/>
              <a:pPr/>
              <a:t>6/5/15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DCE8E-9E53-7E48-A067-28A19CBAB004}" type="slidenum">
              <a:rPr lang="en-US" smtClean="0"/>
              <a:pPr/>
              <a:t>‹#›</a:t>
            </a:fld>
            <a:endParaRPr lang="en-US"/>
          </a:p>
        </p:txBody>
      </p:sp>
    </p:spTree>
    <p:extLst>
      <p:ext uri="{BB962C8B-B14F-4D97-AF65-F5344CB8AC3E}">
        <p14:creationId xmlns:p14="http://schemas.microsoft.com/office/powerpoint/2010/main" val="3689935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464744"/>
            <a:ext cx="8641080" cy="312081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464744"/>
            <a:ext cx="25283160" cy="31208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45569D-4208-4C41-83AA-216E12B2C82C}" type="datetimeFigureOut">
              <a:rPr lang="en-US" smtClean="0"/>
              <a:pPr/>
              <a:t>6/5/15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DCE8E-9E53-7E48-A067-28A19CBAB004}" type="slidenum">
              <a:rPr lang="en-US" smtClean="0"/>
              <a:pPr/>
              <a:t>‹#›</a:t>
            </a:fld>
            <a:endParaRPr lang="en-US"/>
          </a:p>
        </p:txBody>
      </p:sp>
    </p:spTree>
    <p:extLst>
      <p:ext uri="{BB962C8B-B14F-4D97-AF65-F5344CB8AC3E}">
        <p14:creationId xmlns:p14="http://schemas.microsoft.com/office/powerpoint/2010/main" val="1700328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92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45569D-4208-4C41-83AA-216E12B2C82C}" type="datetimeFigureOut">
              <a:rPr lang="en-US" smtClean="0"/>
              <a:pPr/>
              <a:t>6/5/15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DCE8E-9E53-7E48-A067-28A19CBAB004}" type="slidenum">
              <a:rPr lang="en-US" smtClean="0"/>
              <a:pPr/>
              <a:t>‹#›</a:t>
            </a:fld>
            <a:endParaRPr lang="en-US"/>
          </a:p>
        </p:txBody>
      </p:sp>
    </p:spTree>
    <p:extLst>
      <p:ext uri="{BB962C8B-B14F-4D97-AF65-F5344CB8AC3E}">
        <p14:creationId xmlns:p14="http://schemas.microsoft.com/office/powerpoint/2010/main" val="385179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3503469"/>
            <a:ext cx="32644080" cy="7264400"/>
          </a:xfrm>
        </p:spPr>
        <p:txBody>
          <a:bodyPr anchor="t"/>
          <a:lstStyle>
            <a:lvl1pPr algn="l">
              <a:defRPr sz="187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5502478"/>
            <a:ext cx="32644080" cy="8000997"/>
          </a:xfrm>
        </p:spPr>
        <p:txBody>
          <a:bodyPr anchor="b"/>
          <a:lstStyle>
            <a:lvl1pPr marL="0" indent="0">
              <a:buNone/>
              <a:defRPr sz="9400">
                <a:solidFill>
                  <a:schemeClr val="tx1">
                    <a:tint val="75000"/>
                  </a:schemeClr>
                </a:solidFill>
              </a:defRPr>
            </a:lvl1pPr>
            <a:lvl2pPr marL="2141960" indent="0">
              <a:buNone/>
              <a:defRPr sz="8400">
                <a:solidFill>
                  <a:schemeClr val="tx1">
                    <a:tint val="75000"/>
                  </a:schemeClr>
                </a:solidFill>
              </a:defRPr>
            </a:lvl2pPr>
            <a:lvl3pPr marL="4283920" indent="0">
              <a:buNone/>
              <a:defRPr sz="7500">
                <a:solidFill>
                  <a:schemeClr val="tx1">
                    <a:tint val="75000"/>
                  </a:schemeClr>
                </a:solidFill>
              </a:defRPr>
            </a:lvl3pPr>
            <a:lvl4pPr marL="6425880" indent="0">
              <a:buNone/>
              <a:defRPr sz="6600">
                <a:solidFill>
                  <a:schemeClr val="tx1">
                    <a:tint val="75000"/>
                  </a:schemeClr>
                </a:solidFill>
              </a:defRPr>
            </a:lvl4pPr>
            <a:lvl5pPr marL="8567835" indent="0">
              <a:buNone/>
              <a:defRPr sz="6600">
                <a:solidFill>
                  <a:schemeClr val="tx1">
                    <a:tint val="75000"/>
                  </a:schemeClr>
                </a:solidFill>
              </a:defRPr>
            </a:lvl5pPr>
            <a:lvl6pPr marL="10709795" indent="0">
              <a:buNone/>
              <a:defRPr sz="6600">
                <a:solidFill>
                  <a:schemeClr val="tx1">
                    <a:tint val="75000"/>
                  </a:schemeClr>
                </a:solidFill>
              </a:defRPr>
            </a:lvl6pPr>
            <a:lvl7pPr marL="12851755" indent="0">
              <a:buNone/>
              <a:defRPr sz="6600">
                <a:solidFill>
                  <a:schemeClr val="tx1">
                    <a:tint val="75000"/>
                  </a:schemeClr>
                </a:solidFill>
              </a:defRPr>
            </a:lvl7pPr>
            <a:lvl8pPr marL="14993715" indent="0">
              <a:buNone/>
              <a:defRPr sz="6600">
                <a:solidFill>
                  <a:schemeClr val="tx1">
                    <a:tint val="75000"/>
                  </a:schemeClr>
                </a:solidFill>
              </a:defRPr>
            </a:lvl8pPr>
            <a:lvl9pPr marL="17135675"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45569D-4208-4C41-83AA-216E12B2C82C}" type="datetimeFigureOut">
              <a:rPr lang="en-US" smtClean="0"/>
              <a:pPr/>
              <a:t>6/5/15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DCE8E-9E53-7E48-A067-28A19CBAB004}" type="slidenum">
              <a:rPr lang="en-US" smtClean="0"/>
              <a:pPr/>
              <a:t>‹#›</a:t>
            </a:fld>
            <a:endParaRPr lang="en-US"/>
          </a:p>
        </p:txBody>
      </p:sp>
    </p:spTree>
    <p:extLst>
      <p:ext uri="{BB962C8B-B14F-4D97-AF65-F5344CB8AC3E}">
        <p14:creationId xmlns:p14="http://schemas.microsoft.com/office/powerpoint/2010/main" val="379322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8534408"/>
            <a:ext cx="16962120" cy="24138469"/>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8534408"/>
            <a:ext cx="16962120" cy="24138469"/>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45569D-4208-4C41-83AA-216E12B2C82C}" type="datetimeFigureOut">
              <a:rPr lang="en-US" smtClean="0"/>
              <a:pPr/>
              <a:t>6/5/15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8DCE8E-9E53-7E48-A067-28A19CBAB004}" type="slidenum">
              <a:rPr lang="en-US" smtClean="0"/>
              <a:pPr/>
              <a:t>‹#›</a:t>
            </a:fld>
            <a:endParaRPr lang="en-US"/>
          </a:p>
        </p:txBody>
      </p:sp>
    </p:spTree>
    <p:extLst>
      <p:ext uri="{BB962C8B-B14F-4D97-AF65-F5344CB8AC3E}">
        <p14:creationId xmlns:p14="http://schemas.microsoft.com/office/powerpoint/2010/main" val="2125849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8187269"/>
            <a:ext cx="16968790" cy="3412064"/>
          </a:xfrm>
        </p:spPr>
        <p:txBody>
          <a:bodyPr anchor="b"/>
          <a:lstStyle>
            <a:lvl1pPr marL="0" indent="0">
              <a:buNone/>
              <a:defRPr sz="11200" b="1"/>
            </a:lvl1pPr>
            <a:lvl2pPr marL="2141960" indent="0">
              <a:buNone/>
              <a:defRPr sz="9400" b="1"/>
            </a:lvl2pPr>
            <a:lvl3pPr marL="4283920" indent="0">
              <a:buNone/>
              <a:defRPr sz="8400" b="1"/>
            </a:lvl3pPr>
            <a:lvl4pPr marL="6425880" indent="0">
              <a:buNone/>
              <a:defRPr sz="7500" b="1"/>
            </a:lvl4pPr>
            <a:lvl5pPr marL="8567835" indent="0">
              <a:buNone/>
              <a:defRPr sz="7500" b="1"/>
            </a:lvl5pPr>
            <a:lvl6pPr marL="10709795" indent="0">
              <a:buNone/>
              <a:defRPr sz="7500" b="1"/>
            </a:lvl6pPr>
            <a:lvl7pPr marL="12851755" indent="0">
              <a:buNone/>
              <a:defRPr sz="7500" b="1"/>
            </a:lvl7pPr>
            <a:lvl8pPr marL="14993715" indent="0">
              <a:buNone/>
              <a:defRPr sz="7500" b="1"/>
            </a:lvl8pPr>
            <a:lvl9pPr marL="17135675"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920240" y="11599333"/>
            <a:ext cx="16968790" cy="21073536"/>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8187269"/>
            <a:ext cx="16975455" cy="3412064"/>
          </a:xfrm>
        </p:spPr>
        <p:txBody>
          <a:bodyPr anchor="b"/>
          <a:lstStyle>
            <a:lvl1pPr marL="0" indent="0">
              <a:buNone/>
              <a:defRPr sz="11200" b="1"/>
            </a:lvl1pPr>
            <a:lvl2pPr marL="2141960" indent="0">
              <a:buNone/>
              <a:defRPr sz="9400" b="1"/>
            </a:lvl2pPr>
            <a:lvl3pPr marL="4283920" indent="0">
              <a:buNone/>
              <a:defRPr sz="8400" b="1"/>
            </a:lvl3pPr>
            <a:lvl4pPr marL="6425880" indent="0">
              <a:buNone/>
              <a:defRPr sz="7500" b="1"/>
            </a:lvl4pPr>
            <a:lvl5pPr marL="8567835" indent="0">
              <a:buNone/>
              <a:defRPr sz="7500" b="1"/>
            </a:lvl5pPr>
            <a:lvl6pPr marL="10709795" indent="0">
              <a:buNone/>
              <a:defRPr sz="7500" b="1"/>
            </a:lvl6pPr>
            <a:lvl7pPr marL="12851755" indent="0">
              <a:buNone/>
              <a:defRPr sz="7500" b="1"/>
            </a:lvl7pPr>
            <a:lvl8pPr marL="14993715" indent="0">
              <a:buNone/>
              <a:defRPr sz="7500" b="1"/>
            </a:lvl8pPr>
            <a:lvl9pPr marL="17135675"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509107" y="11599333"/>
            <a:ext cx="16975455" cy="21073536"/>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45569D-4208-4C41-83AA-216E12B2C82C}" type="datetimeFigureOut">
              <a:rPr lang="en-US" smtClean="0"/>
              <a:pPr/>
              <a:t>6/5/15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8DCE8E-9E53-7E48-A067-28A19CBAB004}" type="slidenum">
              <a:rPr lang="en-US" smtClean="0"/>
              <a:pPr/>
              <a:t>‹#›</a:t>
            </a:fld>
            <a:endParaRPr lang="en-US"/>
          </a:p>
        </p:txBody>
      </p:sp>
    </p:spTree>
    <p:extLst>
      <p:ext uri="{BB962C8B-B14F-4D97-AF65-F5344CB8AC3E}">
        <p14:creationId xmlns:p14="http://schemas.microsoft.com/office/powerpoint/2010/main" val="4189459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45569D-4208-4C41-83AA-216E12B2C82C}" type="datetimeFigureOut">
              <a:rPr lang="en-US" smtClean="0"/>
              <a:pPr/>
              <a:t>6/5/15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8DCE8E-9E53-7E48-A067-28A19CBAB004}" type="slidenum">
              <a:rPr lang="en-US" smtClean="0"/>
              <a:pPr/>
              <a:t>‹#›</a:t>
            </a:fld>
            <a:endParaRPr lang="en-US"/>
          </a:p>
        </p:txBody>
      </p:sp>
    </p:spTree>
    <p:extLst>
      <p:ext uri="{BB962C8B-B14F-4D97-AF65-F5344CB8AC3E}">
        <p14:creationId xmlns:p14="http://schemas.microsoft.com/office/powerpoint/2010/main" val="188344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45569D-4208-4C41-83AA-216E12B2C82C}" type="datetimeFigureOut">
              <a:rPr lang="en-US" smtClean="0"/>
              <a:pPr/>
              <a:t>6/5/15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8DCE8E-9E53-7E48-A067-28A19CBAB004}" type="slidenum">
              <a:rPr lang="en-US" smtClean="0"/>
              <a:pPr/>
              <a:t>‹#›</a:t>
            </a:fld>
            <a:endParaRPr lang="en-US"/>
          </a:p>
        </p:txBody>
      </p:sp>
    </p:spTree>
    <p:extLst>
      <p:ext uri="{BB962C8B-B14F-4D97-AF65-F5344CB8AC3E}">
        <p14:creationId xmlns:p14="http://schemas.microsoft.com/office/powerpoint/2010/main" val="184923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6" y="1456267"/>
            <a:ext cx="12634915" cy="6197600"/>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5015210" y="1456275"/>
            <a:ext cx="21469350" cy="3121660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6" y="7653875"/>
            <a:ext cx="12634915" cy="25019003"/>
          </a:xfrm>
        </p:spPr>
        <p:txBody>
          <a:bodyPr/>
          <a:lstStyle>
            <a:lvl1pPr marL="0" indent="0">
              <a:buNone/>
              <a:defRPr sz="6600"/>
            </a:lvl1pPr>
            <a:lvl2pPr marL="2141960" indent="0">
              <a:buNone/>
              <a:defRPr sz="5600"/>
            </a:lvl2pPr>
            <a:lvl3pPr marL="4283920" indent="0">
              <a:buNone/>
              <a:defRPr sz="4700"/>
            </a:lvl3pPr>
            <a:lvl4pPr marL="6425880" indent="0">
              <a:buNone/>
              <a:defRPr sz="4200"/>
            </a:lvl4pPr>
            <a:lvl5pPr marL="8567835" indent="0">
              <a:buNone/>
              <a:defRPr sz="4200"/>
            </a:lvl5pPr>
            <a:lvl6pPr marL="10709795" indent="0">
              <a:buNone/>
              <a:defRPr sz="4200"/>
            </a:lvl6pPr>
            <a:lvl7pPr marL="12851755" indent="0">
              <a:buNone/>
              <a:defRPr sz="4200"/>
            </a:lvl7pPr>
            <a:lvl8pPr marL="14993715" indent="0">
              <a:buNone/>
              <a:defRPr sz="4200"/>
            </a:lvl8pPr>
            <a:lvl9pPr marL="17135675"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45569D-4208-4C41-83AA-216E12B2C82C}" type="datetimeFigureOut">
              <a:rPr lang="en-US" smtClean="0"/>
              <a:pPr/>
              <a:t>6/5/15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8DCE8E-9E53-7E48-A067-28A19CBAB004}" type="slidenum">
              <a:rPr lang="en-US" smtClean="0"/>
              <a:pPr/>
              <a:t>‹#›</a:t>
            </a:fld>
            <a:endParaRPr lang="en-US"/>
          </a:p>
        </p:txBody>
      </p:sp>
    </p:spTree>
    <p:extLst>
      <p:ext uri="{BB962C8B-B14F-4D97-AF65-F5344CB8AC3E}">
        <p14:creationId xmlns:p14="http://schemas.microsoft.com/office/powerpoint/2010/main" val="1090843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5603200"/>
            <a:ext cx="23042880" cy="3022603"/>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7527610" y="3268133"/>
            <a:ext cx="23042880" cy="21945600"/>
          </a:xfrm>
        </p:spPr>
        <p:txBody>
          <a:bodyPr/>
          <a:lstStyle>
            <a:lvl1pPr marL="0" indent="0">
              <a:buNone/>
              <a:defRPr sz="15000"/>
            </a:lvl1pPr>
            <a:lvl2pPr marL="2141960" indent="0">
              <a:buNone/>
              <a:defRPr sz="13100"/>
            </a:lvl2pPr>
            <a:lvl3pPr marL="4283920" indent="0">
              <a:buNone/>
              <a:defRPr sz="11200"/>
            </a:lvl3pPr>
            <a:lvl4pPr marL="6425880" indent="0">
              <a:buNone/>
              <a:defRPr sz="9400"/>
            </a:lvl4pPr>
            <a:lvl5pPr marL="8567835" indent="0">
              <a:buNone/>
              <a:defRPr sz="9400"/>
            </a:lvl5pPr>
            <a:lvl6pPr marL="10709795" indent="0">
              <a:buNone/>
              <a:defRPr sz="9400"/>
            </a:lvl6pPr>
            <a:lvl7pPr marL="12851755" indent="0">
              <a:buNone/>
              <a:defRPr sz="9400"/>
            </a:lvl7pPr>
            <a:lvl8pPr marL="14993715" indent="0">
              <a:buNone/>
              <a:defRPr sz="9400"/>
            </a:lvl8pPr>
            <a:lvl9pPr marL="17135675" indent="0">
              <a:buNone/>
              <a:defRPr sz="94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7527610" y="28625803"/>
            <a:ext cx="23042880" cy="4292597"/>
          </a:xfrm>
        </p:spPr>
        <p:txBody>
          <a:bodyPr/>
          <a:lstStyle>
            <a:lvl1pPr marL="0" indent="0">
              <a:buNone/>
              <a:defRPr sz="6600"/>
            </a:lvl1pPr>
            <a:lvl2pPr marL="2141960" indent="0">
              <a:buNone/>
              <a:defRPr sz="5600"/>
            </a:lvl2pPr>
            <a:lvl3pPr marL="4283920" indent="0">
              <a:buNone/>
              <a:defRPr sz="4700"/>
            </a:lvl3pPr>
            <a:lvl4pPr marL="6425880" indent="0">
              <a:buNone/>
              <a:defRPr sz="4200"/>
            </a:lvl4pPr>
            <a:lvl5pPr marL="8567835" indent="0">
              <a:buNone/>
              <a:defRPr sz="4200"/>
            </a:lvl5pPr>
            <a:lvl6pPr marL="10709795" indent="0">
              <a:buNone/>
              <a:defRPr sz="4200"/>
            </a:lvl6pPr>
            <a:lvl7pPr marL="12851755" indent="0">
              <a:buNone/>
              <a:defRPr sz="4200"/>
            </a:lvl7pPr>
            <a:lvl8pPr marL="14993715" indent="0">
              <a:buNone/>
              <a:defRPr sz="4200"/>
            </a:lvl8pPr>
            <a:lvl9pPr marL="17135675"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45569D-4208-4C41-83AA-216E12B2C82C}" type="datetimeFigureOut">
              <a:rPr lang="en-US" smtClean="0"/>
              <a:pPr/>
              <a:t>6/5/15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8DCE8E-9E53-7E48-A067-28A19CBAB004}" type="slidenum">
              <a:rPr lang="en-US" smtClean="0"/>
              <a:pPr/>
              <a:t>‹#›</a:t>
            </a:fld>
            <a:endParaRPr lang="en-US"/>
          </a:p>
        </p:txBody>
      </p:sp>
    </p:spTree>
    <p:extLst>
      <p:ext uri="{BB962C8B-B14F-4D97-AF65-F5344CB8AC3E}">
        <p14:creationId xmlns:p14="http://schemas.microsoft.com/office/powerpoint/2010/main" val="2190345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464736"/>
            <a:ext cx="34564320" cy="6096000"/>
          </a:xfrm>
          <a:prstGeom prst="rect">
            <a:avLst/>
          </a:prstGeom>
        </p:spPr>
        <p:txBody>
          <a:bodyPr vert="horz" lIns="428390" tIns="214197" rIns="428390" bIns="21419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8534408"/>
            <a:ext cx="34564320" cy="24138469"/>
          </a:xfrm>
          <a:prstGeom prst="rect">
            <a:avLst/>
          </a:prstGeom>
        </p:spPr>
        <p:txBody>
          <a:bodyPr vert="horz" lIns="428390" tIns="214197" rIns="428390" bIns="21419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3900536"/>
            <a:ext cx="8961120" cy="1947333"/>
          </a:xfrm>
          <a:prstGeom prst="rect">
            <a:avLst/>
          </a:prstGeom>
        </p:spPr>
        <p:txBody>
          <a:bodyPr vert="horz" lIns="428390" tIns="214197" rIns="428390" bIns="214197" rtlCol="0" anchor="ctr"/>
          <a:lstStyle>
            <a:lvl1pPr algn="l">
              <a:defRPr sz="5600">
                <a:solidFill>
                  <a:schemeClr val="tx1">
                    <a:tint val="75000"/>
                  </a:schemeClr>
                </a:solidFill>
              </a:defRPr>
            </a:lvl1pPr>
          </a:lstStyle>
          <a:p>
            <a:fld id="{1545569D-4208-4C41-83AA-216E12B2C82C}" type="datetimeFigureOut">
              <a:rPr lang="en-US" smtClean="0"/>
              <a:pPr/>
              <a:t>6/5/15</a:t>
            </a:fld>
            <a:endParaRPr lang="en-US"/>
          </a:p>
        </p:txBody>
      </p:sp>
      <p:sp>
        <p:nvSpPr>
          <p:cNvPr id="5" name="Footer Placeholder 4"/>
          <p:cNvSpPr>
            <a:spLocks noGrp="1"/>
          </p:cNvSpPr>
          <p:nvPr>
            <p:ph type="ftr" sz="quarter" idx="3"/>
          </p:nvPr>
        </p:nvSpPr>
        <p:spPr>
          <a:xfrm>
            <a:off x="13121640" y="33900536"/>
            <a:ext cx="12161520" cy="1947333"/>
          </a:xfrm>
          <a:prstGeom prst="rect">
            <a:avLst/>
          </a:prstGeom>
        </p:spPr>
        <p:txBody>
          <a:bodyPr vert="horz" lIns="428390" tIns="214197" rIns="428390" bIns="214197" rtlCol="0" anchor="ctr"/>
          <a:lstStyle>
            <a:lvl1pPr algn="ctr">
              <a:defRPr sz="5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3900536"/>
            <a:ext cx="8961120" cy="1947333"/>
          </a:xfrm>
          <a:prstGeom prst="rect">
            <a:avLst/>
          </a:prstGeom>
        </p:spPr>
        <p:txBody>
          <a:bodyPr vert="horz" lIns="428390" tIns="214197" rIns="428390" bIns="214197" rtlCol="0" anchor="ctr"/>
          <a:lstStyle>
            <a:lvl1pPr algn="r">
              <a:defRPr sz="5600">
                <a:solidFill>
                  <a:schemeClr val="tx1">
                    <a:tint val="75000"/>
                  </a:schemeClr>
                </a:solidFill>
              </a:defRPr>
            </a:lvl1pPr>
          </a:lstStyle>
          <a:p>
            <a:fld id="{DA8DCE8E-9E53-7E48-A067-28A19CBAB004}" type="slidenum">
              <a:rPr lang="en-US" smtClean="0"/>
              <a:pPr/>
              <a:t>‹#›</a:t>
            </a:fld>
            <a:endParaRPr lang="en-US"/>
          </a:p>
        </p:txBody>
      </p:sp>
    </p:spTree>
    <p:extLst>
      <p:ext uri="{BB962C8B-B14F-4D97-AF65-F5344CB8AC3E}">
        <p14:creationId xmlns:p14="http://schemas.microsoft.com/office/powerpoint/2010/main" val="21516857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2141960" rtl="0" eaLnBrk="1" latinLnBrk="0" hangingPunct="1">
        <a:spcBef>
          <a:spcPct val="0"/>
        </a:spcBef>
        <a:buNone/>
        <a:defRPr sz="20600" kern="1200">
          <a:solidFill>
            <a:schemeClr val="tx1"/>
          </a:solidFill>
          <a:latin typeface="+mj-lt"/>
          <a:ea typeface="+mj-ea"/>
          <a:cs typeface="+mj-cs"/>
        </a:defRPr>
      </a:lvl1pPr>
    </p:titleStyle>
    <p:bodyStyle>
      <a:lvl1pPr marL="1606469" indent="-1606469" algn="l" defTabSz="2141960" rtl="0" eaLnBrk="1" latinLnBrk="0" hangingPunct="1">
        <a:spcBef>
          <a:spcPct val="20000"/>
        </a:spcBef>
        <a:buFont typeface="Arial"/>
        <a:buChar char="•"/>
        <a:defRPr sz="15000" kern="1200">
          <a:solidFill>
            <a:schemeClr val="tx1"/>
          </a:solidFill>
          <a:latin typeface="+mn-lt"/>
          <a:ea typeface="+mn-ea"/>
          <a:cs typeface="+mn-cs"/>
        </a:defRPr>
      </a:lvl1pPr>
      <a:lvl2pPr marL="3480683" indent="-1338723" algn="l" defTabSz="2141960" rtl="0" eaLnBrk="1" latinLnBrk="0" hangingPunct="1">
        <a:spcBef>
          <a:spcPct val="20000"/>
        </a:spcBef>
        <a:buFont typeface="Arial"/>
        <a:buChar char="–"/>
        <a:defRPr sz="13100" kern="1200">
          <a:solidFill>
            <a:schemeClr val="tx1"/>
          </a:solidFill>
          <a:latin typeface="+mn-lt"/>
          <a:ea typeface="+mn-ea"/>
          <a:cs typeface="+mn-cs"/>
        </a:defRPr>
      </a:lvl2pPr>
      <a:lvl3pPr marL="5354898" indent="-1070978" algn="l" defTabSz="2141960" rtl="0" eaLnBrk="1" latinLnBrk="0" hangingPunct="1">
        <a:spcBef>
          <a:spcPct val="20000"/>
        </a:spcBef>
        <a:buFont typeface="Arial"/>
        <a:buChar char="•"/>
        <a:defRPr sz="11200" kern="1200">
          <a:solidFill>
            <a:schemeClr val="tx1"/>
          </a:solidFill>
          <a:latin typeface="+mn-lt"/>
          <a:ea typeface="+mn-ea"/>
          <a:cs typeface="+mn-cs"/>
        </a:defRPr>
      </a:lvl3pPr>
      <a:lvl4pPr marL="7496858" indent="-1070978" algn="l" defTabSz="2141960" rtl="0" eaLnBrk="1" latinLnBrk="0" hangingPunct="1">
        <a:spcBef>
          <a:spcPct val="20000"/>
        </a:spcBef>
        <a:buFont typeface="Arial"/>
        <a:buChar char="–"/>
        <a:defRPr sz="9400" kern="1200">
          <a:solidFill>
            <a:schemeClr val="tx1"/>
          </a:solidFill>
          <a:latin typeface="+mn-lt"/>
          <a:ea typeface="+mn-ea"/>
          <a:cs typeface="+mn-cs"/>
        </a:defRPr>
      </a:lvl4pPr>
      <a:lvl5pPr marL="9638818" indent="-1070978" algn="l" defTabSz="2141960" rtl="0" eaLnBrk="1" latinLnBrk="0" hangingPunct="1">
        <a:spcBef>
          <a:spcPct val="20000"/>
        </a:spcBef>
        <a:buFont typeface="Arial"/>
        <a:buChar char="»"/>
        <a:defRPr sz="9400" kern="1200">
          <a:solidFill>
            <a:schemeClr val="tx1"/>
          </a:solidFill>
          <a:latin typeface="+mn-lt"/>
          <a:ea typeface="+mn-ea"/>
          <a:cs typeface="+mn-cs"/>
        </a:defRPr>
      </a:lvl5pPr>
      <a:lvl6pPr marL="11780778" indent="-1070978" algn="l" defTabSz="2141960" rtl="0" eaLnBrk="1" latinLnBrk="0" hangingPunct="1">
        <a:spcBef>
          <a:spcPct val="20000"/>
        </a:spcBef>
        <a:buFont typeface="Arial"/>
        <a:buChar char="•"/>
        <a:defRPr sz="9400" kern="1200">
          <a:solidFill>
            <a:schemeClr val="tx1"/>
          </a:solidFill>
          <a:latin typeface="+mn-lt"/>
          <a:ea typeface="+mn-ea"/>
          <a:cs typeface="+mn-cs"/>
        </a:defRPr>
      </a:lvl6pPr>
      <a:lvl7pPr marL="13922738" indent="-1070978" algn="l" defTabSz="2141960" rtl="0" eaLnBrk="1" latinLnBrk="0" hangingPunct="1">
        <a:spcBef>
          <a:spcPct val="20000"/>
        </a:spcBef>
        <a:buFont typeface="Arial"/>
        <a:buChar char="•"/>
        <a:defRPr sz="9400" kern="1200">
          <a:solidFill>
            <a:schemeClr val="tx1"/>
          </a:solidFill>
          <a:latin typeface="+mn-lt"/>
          <a:ea typeface="+mn-ea"/>
          <a:cs typeface="+mn-cs"/>
        </a:defRPr>
      </a:lvl7pPr>
      <a:lvl8pPr marL="16064693" indent="-1070978" algn="l" defTabSz="2141960" rtl="0" eaLnBrk="1" latinLnBrk="0" hangingPunct="1">
        <a:spcBef>
          <a:spcPct val="20000"/>
        </a:spcBef>
        <a:buFont typeface="Arial"/>
        <a:buChar char="•"/>
        <a:defRPr sz="9400" kern="1200">
          <a:solidFill>
            <a:schemeClr val="tx1"/>
          </a:solidFill>
          <a:latin typeface="+mn-lt"/>
          <a:ea typeface="+mn-ea"/>
          <a:cs typeface="+mn-cs"/>
        </a:defRPr>
      </a:lvl8pPr>
      <a:lvl9pPr marL="18206653" indent="-1070978" algn="l" defTabSz="2141960" rtl="0" eaLnBrk="1" latinLnBrk="0" hangingPunct="1">
        <a:spcBef>
          <a:spcPct val="20000"/>
        </a:spcBef>
        <a:buFont typeface="Arial"/>
        <a:buChar char="•"/>
        <a:defRPr sz="9400" kern="1200">
          <a:solidFill>
            <a:schemeClr val="tx1"/>
          </a:solidFill>
          <a:latin typeface="+mn-lt"/>
          <a:ea typeface="+mn-ea"/>
          <a:cs typeface="+mn-cs"/>
        </a:defRPr>
      </a:lvl9pPr>
    </p:bodyStyle>
    <p:otherStyle>
      <a:defPPr>
        <a:defRPr lang="en-US"/>
      </a:defPPr>
      <a:lvl1pPr marL="0" algn="l" defTabSz="2141960" rtl="0" eaLnBrk="1" latinLnBrk="0" hangingPunct="1">
        <a:defRPr sz="8400" kern="1200">
          <a:solidFill>
            <a:schemeClr val="tx1"/>
          </a:solidFill>
          <a:latin typeface="+mn-lt"/>
          <a:ea typeface="+mn-ea"/>
          <a:cs typeface="+mn-cs"/>
        </a:defRPr>
      </a:lvl1pPr>
      <a:lvl2pPr marL="2141960" algn="l" defTabSz="2141960" rtl="0" eaLnBrk="1" latinLnBrk="0" hangingPunct="1">
        <a:defRPr sz="8400" kern="1200">
          <a:solidFill>
            <a:schemeClr val="tx1"/>
          </a:solidFill>
          <a:latin typeface="+mn-lt"/>
          <a:ea typeface="+mn-ea"/>
          <a:cs typeface="+mn-cs"/>
        </a:defRPr>
      </a:lvl2pPr>
      <a:lvl3pPr marL="4283920" algn="l" defTabSz="2141960" rtl="0" eaLnBrk="1" latinLnBrk="0" hangingPunct="1">
        <a:defRPr sz="8400" kern="1200">
          <a:solidFill>
            <a:schemeClr val="tx1"/>
          </a:solidFill>
          <a:latin typeface="+mn-lt"/>
          <a:ea typeface="+mn-ea"/>
          <a:cs typeface="+mn-cs"/>
        </a:defRPr>
      </a:lvl3pPr>
      <a:lvl4pPr marL="6425880" algn="l" defTabSz="2141960" rtl="0" eaLnBrk="1" latinLnBrk="0" hangingPunct="1">
        <a:defRPr sz="8400" kern="1200">
          <a:solidFill>
            <a:schemeClr val="tx1"/>
          </a:solidFill>
          <a:latin typeface="+mn-lt"/>
          <a:ea typeface="+mn-ea"/>
          <a:cs typeface="+mn-cs"/>
        </a:defRPr>
      </a:lvl4pPr>
      <a:lvl5pPr marL="8567835" algn="l" defTabSz="2141960" rtl="0" eaLnBrk="1" latinLnBrk="0" hangingPunct="1">
        <a:defRPr sz="8400" kern="1200">
          <a:solidFill>
            <a:schemeClr val="tx1"/>
          </a:solidFill>
          <a:latin typeface="+mn-lt"/>
          <a:ea typeface="+mn-ea"/>
          <a:cs typeface="+mn-cs"/>
        </a:defRPr>
      </a:lvl5pPr>
      <a:lvl6pPr marL="10709795" algn="l" defTabSz="2141960" rtl="0" eaLnBrk="1" latinLnBrk="0" hangingPunct="1">
        <a:defRPr sz="8400" kern="1200">
          <a:solidFill>
            <a:schemeClr val="tx1"/>
          </a:solidFill>
          <a:latin typeface="+mn-lt"/>
          <a:ea typeface="+mn-ea"/>
          <a:cs typeface="+mn-cs"/>
        </a:defRPr>
      </a:lvl6pPr>
      <a:lvl7pPr marL="12851755" algn="l" defTabSz="2141960" rtl="0" eaLnBrk="1" latinLnBrk="0" hangingPunct="1">
        <a:defRPr sz="8400" kern="1200">
          <a:solidFill>
            <a:schemeClr val="tx1"/>
          </a:solidFill>
          <a:latin typeface="+mn-lt"/>
          <a:ea typeface="+mn-ea"/>
          <a:cs typeface="+mn-cs"/>
        </a:defRPr>
      </a:lvl7pPr>
      <a:lvl8pPr marL="14993715" algn="l" defTabSz="2141960" rtl="0" eaLnBrk="1" latinLnBrk="0" hangingPunct="1">
        <a:defRPr sz="8400" kern="1200">
          <a:solidFill>
            <a:schemeClr val="tx1"/>
          </a:solidFill>
          <a:latin typeface="+mn-lt"/>
          <a:ea typeface="+mn-ea"/>
          <a:cs typeface="+mn-cs"/>
        </a:defRPr>
      </a:lvl8pPr>
      <a:lvl9pPr marL="17135675" algn="l" defTabSz="2141960"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5" Type="http://schemas.openxmlformats.org/officeDocument/2006/relationships/image" Target="../media/image4.emf"/><Relationship Id="rId6" Type="http://schemas.openxmlformats.org/officeDocument/2006/relationships/image" Target="../media/image5.emf"/><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3" name="Rectangle 32"/>
          <p:cNvSpPr/>
          <p:nvPr/>
        </p:nvSpPr>
        <p:spPr>
          <a:xfrm>
            <a:off x="14630400" y="29260800"/>
            <a:ext cx="22860000" cy="3657600"/>
          </a:xfrm>
          <a:prstGeom prst="rect">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Rectangle 10"/>
          <p:cNvSpPr/>
          <p:nvPr/>
        </p:nvSpPr>
        <p:spPr>
          <a:xfrm>
            <a:off x="914400" y="33832800"/>
            <a:ext cx="36576000" cy="1828800"/>
          </a:xfrm>
          <a:prstGeom prst="rect">
            <a:avLst/>
          </a:prstGeom>
          <a:solidFill>
            <a:srgbClr val="BEE395"/>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ectangle 4"/>
          <p:cNvSpPr/>
          <p:nvPr/>
        </p:nvSpPr>
        <p:spPr>
          <a:xfrm>
            <a:off x="914400" y="914400"/>
            <a:ext cx="36576000" cy="6400800"/>
          </a:xfrm>
          <a:prstGeom prst="rect">
            <a:avLst/>
          </a:prstGeom>
          <a:solidFill>
            <a:srgbClr val="BEE395"/>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 name="TextBox 3"/>
          <p:cNvSpPr txBox="1"/>
          <p:nvPr/>
        </p:nvSpPr>
        <p:spPr>
          <a:xfrm>
            <a:off x="12841725" y="1126198"/>
            <a:ext cx="12721351" cy="1815882"/>
          </a:xfrm>
          <a:prstGeom prst="rect">
            <a:avLst/>
          </a:prstGeom>
          <a:noFill/>
        </p:spPr>
        <p:txBody>
          <a:bodyPr wrap="none" rtlCol="0">
            <a:spAutoFit/>
          </a:bodyPr>
          <a:lstStyle/>
          <a:p>
            <a:r>
              <a:rPr lang="en-US" sz="11200" dirty="0" smtClean="0">
                <a:latin typeface="Arial"/>
                <a:cs typeface="Arial"/>
              </a:rPr>
              <a:t>PVLIB Python 2015</a:t>
            </a:r>
            <a:endParaRPr lang="en-US" sz="11200" dirty="0">
              <a:latin typeface="Arial"/>
              <a:cs typeface="Arial"/>
            </a:endParaRPr>
          </a:p>
        </p:txBody>
      </p:sp>
      <p:cxnSp>
        <p:nvCxnSpPr>
          <p:cNvPr id="7" name="Straight Connector 6"/>
          <p:cNvCxnSpPr/>
          <p:nvPr/>
        </p:nvCxnSpPr>
        <p:spPr>
          <a:xfrm>
            <a:off x="1738457" y="3212107"/>
            <a:ext cx="34927887" cy="0"/>
          </a:xfrm>
          <a:prstGeom prst="line">
            <a:avLst/>
          </a:prstGeom>
          <a:ln w="76200" cmpd="sng"/>
        </p:spPr>
        <p:style>
          <a:lnRef idx="1">
            <a:schemeClr val="dk1"/>
          </a:lnRef>
          <a:fillRef idx="0">
            <a:schemeClr val="dk1"/>
          </a:fillRef>
          <a:effectRef idx="0">
            <a:schemeClr val="dk1"/>
          </a:effectRef>
          <a:fontRef idx="minor">
            <a:schemeClr val="tx1"/>
          </a:fontRef>
        </p:style>
      </p:cxnSp>
      <p:sp>
        <p:nvSpPr>
          <p:cNvPr id="8" name="Rectangle 7"/>
          <p:cNvSpPr/>
          <p:nvPr/>
        </p:nvSpPr>
        <p:spPr>
          <a:xfrm>
            <a:off x="817631" y="3720107"/>
            <a:ext cx="36769539" cy="3293209"/>
          </a:xfrm>
          <a:prstGeom prst="rect">
            <a:avLst/>
          </a:prstGeom>
        </p:spPr>
        <p:txBody>
          <a:bodyPr wrap="square">
            <a:spAutoFit/>
          </a:bodyPr>
          <a:lstStyle/>
          <a:p>
            <a:pPr algn="ctr">
              <a:spcAft>
                <a:spcPts val="4800"/>
              </a:spcAft>
            </a:pPr>
            <a:r>
              <a:rPr lang="en-US" sz="6000" dirty="0" smtClean="0">
                <a:latin typeface="Arial"/>
                <a:cs typeface="Arial"/>
              </a:rPr>
              <a:t>William F. Holmgren</a:t>
            </a:r>
            <a:r>
              <a:rPr lang="en-US" sz="6000" baseline="30000" dirty="0" smtClean="0">
                <a:latin typeface="Arial"/>
                <a:cs typeface="Arial"/>
              </a:rPr>
              <a:t>1</a:t>
            </a:r>
            <a:r>
              <a:rPr lang="en-US" sz="6000" dirty="0" smtClean="0">
                <a:latin typeface="Arial"/>
                <a:cs typeface="Arial"/>
              </a:rPr>
              <a:t>, Robert W. Andrews</a:t>
            </a:r>
            <a:r>
              <a:rPr lang="en-US" sz="6000" baseline="30000" dirty="0" smtClean="0">
                <a:latin typeface="Arial"/>
                <a:cs typeface="Arial"/>
              </a:rPr>
              <a:t>2</a:t>
            </a:r>
            <a:r>
              <a:rPr lang="en-US" sz="6000" dirty="0" smtClean="0">
                <a:latin typeface="Arial"/>
                <a:cs typeface="Arial"/>
              </a:rPr>
              <a:t>, Antonio T. Lorenzo</a:t>
            </a:r>
            <a:r>
              <a:rPr lang="en-US" sz="6000" baseline="30000" dirty="0" smtClean="0">
                <a:latin typeface="Arial"/>
                <a:cs typeface="Arial"/>
              </a:rPr>
              <a:t>3</a:t>
            </a:r>
            <a:r>
              <a:rPr lang="en-US" sz="6000" dirty="0" smtClean="0">
                <a:latin typeface="Arial"/>
                <a:cs typeface="Arial"/>
              </a:rPr>
              <a:t>, Joshua S. Stein</a:t>
            </a:r>
            <a:r>
              <a:rPr lang="en-US" sz="6000" baseline="30000" dirty="0" smtClean="0">
                <a:latin typeface="Arial"/>
                <a:cs typeface="Arial"/>
              </a:rPr>
              <a:t>4</a:t>
            </a:r>
            <a:endParaRPr lang="en-US" sz="6000" dirty="0" smtClean="0">
              <a:latin typeface="Arial"/>
              <a:cs typeface="Arial"/>
            </a:endParaRPr>
          </a:p>
          <a:p>
            <a:pPr algn="ctr"/>
            <a:r>
              <a:rPr lang="en-US" sz="5400" baseline="30000" dirty="0" smtClean="0">
                <a:latin typeface="Arial"/>
                <a:cs typeface="Arial"/>
              </a:rPr>
              <a:t>1</a:t>
            </a:r>
            <a:r>
              <a:rPr lang="en-US" sz="5400" dirty="0" smtClean="0">
                <a:latin typeface="Arial"/>
                <a:cs typeface="Arial"/>
              </a:rPr>
              <a:t>Dept. of Atmospheric Sciences, Univ. of Arizona, Tucson, AZ; </a:t>
            </a:r>
            <a:r>
              <a:rPr lang="en-US" sz="5400" baseline="30000" dirty="0" smtClean="0">
                <a:latin typeface="Arial"/>
                <a:cs typeface="Arial"/>
              </a:rPr>
              <a:t>2</a:t>
            </a:r>
            <a:r>
              <a:rPr lang="en-US" sz="5400" dirty="0" smtClean="0">
                <a:latin typeface="Arial"/>
                <a:cs typeface="Arial"/>
              </a:rPr>
              <a:t>Heliolytics, Toronto, ON;</a:t>
            </a:r>
          </a:p>
          <a:p>
            <a:pPr algn="ctr"/>
            <a:r>
              <a:rPr lang="en-US" sz="5400" baseline="30000" dirty="0" smtClean="0">
                <a:latin typeface="Arial"/>
                <a:cs typeface="Arial"/>
              </a:rPr>
              <a:t>3</a:t>
            </a:r>
            <a:r>
              <a:rPr lang="en-US" sz="5400" dirty="0" smtClean="0">
                <a:latin typeface="Arial"/>
                <a:cs typeface="Arial"/>
              </a:rPr>
              <a:t>College of Optical Sciences, Univ. of Arizona, Tucson, AZ; </a:t>
            </a:r>
            <a:r>
              <a:rPr lang="en-US" sz="5400" baseline="30000" dirty="0" smtClean="0">
                <a:latin typeface="Arial"/>
                <a:cs typeface="Arial"/>
              </a:rPr>
              <a:t>4</a:t>
            </a:r>
            <a:r>
              <a:rPr lang="en-US" sz="5400" dirty="0" smtClean="0">
                <a:latin typeface="Arial"/>
                <a:cs typeface="Arial"/>
              </a:rPr>
              <a:t>Sandia National Laboratories, Albuquerque, NM</a:t>
            </a:r>
            <a:endParaRPr lang="en-US" sz="5400" dirty="0">
              <a:latin typeface="Arial"/>
              <a:cs typeface="Arial"/>
            </a:endParaRPr>
          </a:p>
        </p:txBody>
      </p:sp>
      <p:pic>
        <p:nvPicPr>
          <p:cNvPr id="10" name="Picture 9"/>
          <p:cNvPicPr>
            <a:picLocks noChangeAspect="1"/>
          </p:cNvPicPr>
          <p:nvPr/>
        </p:nvPicPr>
        <p:blipFill>
          <a:blip r:embed="rId2"/>
          <a:stretch>
            <a:fillRect/>
          </a:stretch>
        </p:blipFill>
        <p:spPr>
          <a:xfrm>
            <a:off x="35663982" y="33831722"/>
            <a:ext cx="1825796" cy="1825796"/>
          </a:xfrm>
          <a:prstGeom prst="rect">
            <a:avLst/>
          </a:prstGeom>
        </p:spPr>
      </p:pic>
      <p:sp>
        <p:nvSpPr>
          <p:cNvPr id="13" name="TextBox 12"/>
          <p:cNvSpPr txBox="1"/>
          <p:nvPr/>
        </p:nvSpPr>
        <p:spPr>
          <a:xfrm>
            <a:off x="25797826" y="33832800"/>
            <a:ext cx="9236824" cy="923330"/>
          </a:xfrm>
          <a:prstGeom prst="rect">
            <a:avLst/>
          </a:prstGeom>
          <a:noFill/>
        </p:spPr>
        <p:txBody>
          <a:bodyPr wrap="none" rtlCol="0">
            <a:spAutoFit/>
          </a:bodyPr>
          <a:lstStyle/>
          <a:p>
            <a:pPr algn="r"/>
            <a:r>
              <a:rPr lang="en-US" sz="5400" dirty="0" err="1" smtClean="0">
                <a:latin typeface="Arial"/>
                <a:cs typeface="Arial"/>
              </a:rPr>
              <a:t>holmgren@email.arizona.edu</a:t>
            </a:r>
            <a:endParaRPr lang="en-US" sz="5200" dirty="0"/>
          </a:p>
        </p:txBody>
      </p:sp>
      <p:sp>
        <p:nvSpPr>
          <p:cNvPr id="14" name="Rectangle 13"/>
          <p:cNvSpPr/>
          <p:nvPr/>
        </p:nvSpPr>
        <p:spPr>
          <a:xfrm>
            <a:off x="23887608" y="34734188"/>
            <a:ext cx="11187678" cy="923330"/>
          </a:xfrm>
          <a:prstGeom prst="rect">
            <a:avLst/>
          </a:prstGeom>
        </p:spPr>
        <p:txBody>
          <a:bodyPr wrap="none">
            <a:spAutoFit/>
          </a:bodyPr>
          <a:lstStyle/>
          <a:p>
            <a:pPr algn="r"/>
            <a:r>
              <a:rPr lang="en-US" sz="5400" dirty="0" smtClean="0">
                <a:latin typeface="Arial"/>
                <a:cs typeface="Arial"/>
              </a:rPr>
              <a:t>https://</a:t>
            </a:r>
            <a:r>
              <a:rPr lang="en-US" sz="5400" dirty="0" err="1" smtClean="0">
                <a:latin typeface="Arial"/>
                <a:cs typeface="Arial"/>
              </a:rPr>
              <a:t>github.com</a:t>
            </a:r>
            <a:r>
              <a:rPr lang="en-US" sz="5400" dirty="0" smtClean="0">
                <a:latin typeface="Arial"/>
                <a:cs typeface="Arial"/>
              </a:rPr>
              <a:t>/</a:t>
            </a:r>
            <a:r>
              <a:rPr lang="en-US" sz="5400" dirty="0" err="1" smtClean="0">
                <a:latin typeface="Arial"/>
                <a:cs typeface="Arial"/>
              </a:rPr>
              <a:t>pvlib</a:t>
            </a:r>
            <a:r>
              <a:rPr lang="en-US" sz="5400" dirty="0" smtClean="0">
                <a:latin typeface="Arial"/>
                <a:cs typeface="Arial"/>
              </a:rPr>
              <a:t>/</a:t>
            </a:r>
            <a:r>
              <a:rPr lang="en-US" sz="5400" dirty="0" err="1" smtClean="0">
                <a:latin typeface="Arial"/>
                <a:cs typeface="Arial"/>
              </a:rPr>
              <a:t>pvlib</a:t>
            </a:r>
            <a:r>
              <a:rPr lang="en-US" sz="5400" dirty="0" smtClean="0">
                <a:latin typeface="Arial"/>
                <a:cs typeface="Arial"/>
              </a:rPr>
              <a:t>-python</a:t>
            </a:r>
            <a:endParaRPr lang="en-US" sz="5400" dirty="0"/>
          </a:p>
        </p:txBody>
      </p:sp>
      <p:sp>
        <p:nvSpPr>
          <p:cNvPr id="17" name="TextBox 16"/>
          <p:cNvSpPr txBox="1"/>
          <p:nvPr/>
        </p:nvSpPr>
        <p:spPr>
          <a:xfrm>
            <a:off x="1371600" y="33832800"/>
            <a:ext cx="14816877" cy="923330"/>
          </a:xfrm>
          <a:prstGeom prst="rect">
            <a:avLst/>
          </a:prstGeom>
          <a:noFill/>
        </p:spPr>
        <p:txBody>
          <a:bodyPr wrap="none" rtlCol="0">
            <a:spAutoFit/>
          </a:bodyPr>
          <a:lstStyle/>
          <a:p>
            <a:r>
              <a:rPr lang="en-US" sz="5400" dirty="0" smtClean="0">
                <a:latin typeface="Arial"/>
                <a:cs typeface="Arial"/>
              </a:rPr>
              <a:t>42</a:t>
            </a:r>
            <a:r>
              <a:rPr lang="en-US" sz="5400" baseline="30000" dirty="0" smtClean="0">
                <a:latin typeface="Arial"/>
                <a:cs typeface="Arial"/>
              </a:rPr>
              <a:t>nd</a:t>
            </a:r>
            <a:r>
              <a:rPr lang="en-US" sz="5400" dirty="0" smtClean="0">
                <a:latin typeface="Arial"/>
                <a:cs typeface="Arial"/>
              </a:rPr>
              <a:t> IEEE </a:t>
            </a:r>
            <a:r>
              <a:rPr lang="en-US" sz="5400" dirty="0" err="1" smtClean="0">
                <a:latin typeface="Arial"/>
                <a:cs typeface="Arial"/>
              </a:rPr>
              <a:t>Photovoltaics</a:t>
            </a:r>
            <a:r>
              <a:rPr lang="en-US" sz="5400" dirty="0" smtClean="0">
                <a:latin typeface="Arial"/>
                <a:cs typeface="Arial"/>
              </a:rPr>
              <a:t> Specialists Conference</a:t>
            </a:r>
            <a:endParaRPr lang="en-US" sz="5400" dirty="0"/>
          </a:p>
        </p:txBody>
      </p:sp>
      <p:sp>
        <p:nvSpPr>
          <p:cNvPr id="18" name="TextBox 17"/>
          <p:cNvSpPr txBox="1"/>
          <p:nvPr/>
        </p:nvSpPr>
        <p:spPr>
          <a:xfrm>
            <a:off x="1371600" y="34734188"/>
            <a:ext cx="9264075" cy="923330"/>
          </a:xfrm>
          <a:prstGeom prst="rect">
            <a:avLst/>
          </a:prstGeom>
          <a:noFill/>
        </p:spPr>
        <p:txBody>
          <a:bodyPr wrap="none" rtlCol="0">
            <a:spAutoFit/>
          </a:bodyPr>
          <a:lstStyle/>
          <a:p>
            <a:r>
              <a:rPr lang="en-US" sz="5400" dirty="0" smtClean="0">
                <a:latin typeface="Arial"/>
                <a:cs typeface="Arial"/>
              </a:rPr>
              <a:t>June 14-19, New Orleans, LA</a:t>
            </a:r>
            <a:endParaRPr lang="en-US" sz="5400" dirty="0"/>
          </a:p>
        </p:txBody>
      </p:sp>
      <p:sp>
        <p:nvSpPr>
          <p:cNvPr id="19" name="Rectangle 18"/>
          <p:cNvSpPr/>
          <p:nvPr/>
        </p:nvSpPr>
        <p:spPr>
          <a:xfrm>
            <a:off x="914400" y="25603200"/>
            <a:ext cx="12801600" cy="7315200"/>
          </a:xfrm>
          <a:prstGeom prst="rect">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 name="TextBox 19"/>
          <p:cNvSpPr txBox="1"/>
          <p:nvPr/>
        </p:nvSpPr>
        <p:spPr>
          <a:xfrm>
            <a:off x="1143000" y="25831800"/>
            <a:ext cx="9647193" cy="984885"/>
          </a:xfrm>
          <a:prstGeom prst="rect">
            <a:avLst/>
          </a:prstGeom>
          <a:noFill/>
        </p:spPr>
        <p:txBody>
          <a:bodyPr wrap="none" rtlCol="0">
            <a:spAutoFit/>
          </a:bodyPr>
          <a:lstStyle/>
          <a:p>
            <a:r>
              <a:rPr lang="en-US" sz="5800" b="1" dirty="0" smtClean="0">
                <a:latin typeface="Arial"/>
                <a:cs typeface="Arial"/>
              </a:rPr>
              <a:t>Getting Started with PVLIB</a:t>
            </a:r>
            <a:endParaRPr lang="en-US" sz="5800" b="1" dirty="0"/>
          </a:p>
        </p:txBody>
      </p:sp>
      <p:sp>
        <p:nvSpPr>
          <p:cNvPr id="21" name="TextBox 20"/>
          <p:cNvSpPr txBox="1"/>
          <p:nvPr/>
        </p:nvSpPr>
        <p:spPr>
          <a:xfrm>
            <a:off x="1371599" y="26914323"/>
            <a:ext cx="11887201" cy="6405856"/>
          </a:xfrm>
          <a:prstGeom prst="rect">
            <a:avLst/>
          </a:prstGeom>
          <a:noFill/>
        </p:spPr>
        <p:txBody>
          <a:bodyPr wrap="square" rtlCol="0">
            <a:spAutoFit/>
          </a:bodyPr>
          <a:lstStyle/>
          <a:p>
            <a:pPr marL="914400" indent="-914400">
              <a:lnSpc>
                <a:spcPct val="130000"/>
              </a:lnSpc>
              <a:buFont typeface="+mj-lt"/>
              <a:buAutoNum type="arabicPeriod"/>
            </a:pPr>
            <a:r>
              <a:rPr lang="en-US" sz="3200" dirty="0" smtClean="0">
                <a:latin typeface="Arial"/>
                <a:cs typeface="Arial"/>
              </a:rPr>
              <a:t>Install the Anaconda Python distribution.</a:t>
            </a:r>
          </a:p>
          <a:p>
            <a:pPr marL="914400" indent="-914400">
              <a:lnSpc>
                <a:spcPct val="110000"/>
              </a:lnSpc>
              <a:spcAft>
                <a:spcPts val="1200"/>
              </a:spcAft>
              <a:buFont typeface="+mj-lt"/>
              <a:buAutoNum type="arabicPeriod"/>
            </a:pPr>
            <a:r>
              <a:rPr lang="en-US" sz="3200" dirty="0" smtClean="0">
                <a:latin typeface="Arial"/>
                <a:cs typeface="Arial"/>
              </a:rPr>
              <a:t>Create a new </a:t>
            </a:r>
            <a:r>
              <a:rPr lang="en-US" sz="3200" dirty="0" err="1" smtClean="0">
                <a:latin typeface="Arial"/>
                <a:cs typeface="Arial"/>
              </a:rPr>
              <a:t>conda</a:t>
            </a:r>
            <a:r>
              <a:rPr lang="en-US" sz="3200" dirty="0" smtClean="0">
                <a:latin typeface="Arial"/>
                <a:cs typeface="Arial"/>
              </a:rPr>
              <a:t> environment:</a:t>
            </a:r>
          </a:p>
          <a:p>
            <a:pPr lvl="1">
              <a:lnSpc>
                <a:spcPct val="70000"/>
              </a:lnSpc>
            </a:pPr>
            <a:r>
              <a:rPr lang="en-US" sz="3200" dirty="0" err="1" smtClean="0">
                <a:latin typeface="Courier"/>
                <a:cs typeface="Courier"/>
              </a:rPr>
              <a:t>conda</a:t>
            </a:r>
            <a:r>
              <a:rPr lang="en-US" sz="3200" dirty="0" smtClean="0">
                <a:latin typeface="Courier"/>
                <a:cs typeface="Courier"/>
              </a:rPr>
              <a:t> create –n </a:t>
            </a:r>
            <a:r>
              <a:rPr lang="en-US" sz="3200" dirty="0" err="1" smtClean="0">
                <a:latin typeface="Courier"/>
                <a:cs typeface="Courier"/>
              </a:rPr>
              <a:t>pvlib</a:t>
            </a:r>
            <a:endParaRPr lang="en-US" sz="3200" dirty="0" smtClean="0">
              <a:latin typeface="Courier"/>
              <a:cs typeface="Courier"/>
            </a:endParaRPr>
          </a:p>
          <a:p>
            <a:pPr marL="914400" indent="-914400">
              <a:lnSpc>
                <a:spcPct val="130000"/>
              </a:lnSpc>
              <a:spcAft>
                <a:spcPts val="1200"/>
              </a:spcAft>
              <a:buFont typeface="+mj-lt"/>
              <a:buAutoNum type="arabicPeriod"/>
            </a:pPr>
            <a:r>
              <a:rPr lang="en-US" sz="3200" dirty="0" smtClean="0">
                <a:latin typeface="Arial"/>
                <a:cs typeface="Arial"/>
              </a:rPr>
              <a:t>Activate the environment:</a:t>
            </a:r>
          </a:p>
          <a:p>
            <a:pPr lvl="1">
              <a:lnSpc>
                <a:spcPct val="70000"/>
              </a:lnSpc>
            </a:pPr>
            <a:r>
              <a:rPr lang="en-US" sz="3200" dirty="0">
                <a:latin typeface="Courier"/>
                <a:cs typeface="Courier"/>
              </a:rPr>
              <a:t>s</a:t>
            </a:r>
            <a:r>
              <a:rPr lang="en-US" sz="3200" dirty="0" smtClean="0">
                <a:latin typeface="Courier"/>
                <a:cs typeface="Courier"/>
              </a:rPr>
              <a:t>ource activate </a:t>
            </a:r>
            <a:r>
              <a:rPr lang="en-US" sz="3200" dirty="0" err="1" smtClean="0">
                <a:latin typeface="Courier"/>
                <a:cs typeface="Courier"/>
              </a:rPr>
              <a:t>pvlib</a:t>
            </a:r>
            <a:endParaRPr lang="en-US" sz="3200" dirty="0" smtClean="0">
              <a:latin typeface="Courier"/>
              <a:cs typeface="Courier"/>
            </a:endParaRPr>
          </a:p>
          <a:p>
            <a:pPr marL="914400" indent="-914400">
              <a:lnSpc>
                <a:spcPct val="130000"/>
              </a:lnSpc>
              <a:spcAft>
                <a:spcPts val="1200"/>
              </a:spcAft>
              <a:buFont typeface="+mj-lt"/>
              <a:buAutoNum type="arabicPeriod"/>
            </a:pPr>
            <a:r>
              <a:rPr lang="en-US" sz="3200" dirty="0" smtClean="0">
                <a:latin typeface="Arial"/>
                <a:cs typeface="Arial"/>
              </a:rPr>
              <a:t>Install </a:t>
            </a:r>
            <a:r>
              <a:rPr lang="en-US" sz="3200" dirty="0" err="1" smtClean="0">
                <a:latin typeface="Arial"/>
                <a:cs typeface="Arial"/>
              </a:rPr>
              <a:t>pvlib</a:t>
            </a:r>
            <a:endParaRPr lang="en-US" sz="3200" dirty="0" smtClean="0">
              <a:latin typeface="Arial"/>
              <a:cs typeface="Arial"/>
            </a:endParaRPr>
          </a:p>
          <a:p>
            <a:pPr lvl="1">
              <a:lnSpc>
                <a:spcPct val="70000"/>
              </a:lnSpc>
            </a:pPr>
            <a:r>
              <a:rPr lang="en-US" sz="3200" dirty="0" smtClean="0">
                <a:latin typeface="Arial"/>
                <a:cs typeface="Arial"/>
              </a:rPr>
              <a:t>Latest </a:t>
            </a:r>
            <a:r>
              <a:rPr lang="en-US" sz="3200" dirty="0" smtClean="0">
                <a:latin typeface="Arial"/>
                <a:cs typeface="Arial"/>
              </a:rPr>
              <a:t>release: </a:t>
            </a:r>
            <a:r>
              <a:rPr lang="en-US" sz="3200" dirty="0" smtClean="0">
                <a:latin typeface="Courier"/>
                <a:cs typeface="Courier"/>
              </a:rPr>
              <a:t>pip install </a:t>
            </a:r>
            <a:r>
              <a:rPr lang="en-US" sz="3200" dirty="0" err="1" smtClean="0">
                <a:latin typeface="Courier"/>
                <a:cs typeface="Courier"/>
              </a:rPr>
              <a:t>pvlib</a:t>
            </a:r>
            <a:endParaRPr lang="en-US" sz="3200" dirty="0" smtClean="0">
              <a:latin typeface="Courier"/>
              <a:cs typeface="Courier"/>
            </a:endParaRPr>
          </a:p>
          <a:p>
            <a:pPr lvl="1">
              <a:lnSpc>
                <a:spcPct val="110000"/>
              </a:lnSpc>
            </a:pPr>
            <a:r>
              <a:rPr lang="en-US" sz="3200" dirty="0" smtClean="0">
                <a:latin typeface="Arial"/>
                <a:cs typeface="Arial"/>
              </a:rPr>
              <a:t>Development: </a:t>
            </a:r>
            <a:r>
              <a:rPr lang="en-US" sz="3200" dirty="0" smtClean="0">
                <a:latin typeface="Courier"/>
                <a:cs typeface="Courier"/>
              </a:rPr>
              <a:t>pip install </a:t>
            </a:r>
            <a:r>
              <a:rPr lang="en-US" sz="3200" dirty="0" err="1" smtClean="0">
                <a:latin typeface="Courier"/>
                <a:cs typeface="Courier"/>
              </a:rPr>
              <a:t>git+https</a:t>
            </a:r>
            <a:r>
              <a:rPr lang="en-US" sz="3200" dirty="0" smtClean="0">
                <a:latin typeface="Courier"/>
                <a:cs typeface="Courier"/>
              </a:rPr>
              <a:t>://</a:t>
            </a:r>
            <a:r>
              <a:rPr lang="en-US" sz="3200" dirty="0" err="1" smtClean="0">
                <a:latin typeface="Courier"/>
                <a:cs typeface="Courier"/>
              </a:rPr>
              <a:t>github.com</a:t>
            </a:r>
            <a:r>
              <a:rPr lang="en-US" sz="3200" dirty="0" smtClean="0">
                <a:latin typeface="Courier"/>
                <a:cs typeface="Courier"/>
              </a:rPr>
              <a:t>/</a:t>
            </a:r>
            <a:r>
              <a:rPr lang="en-US" sz="3200" dirty="0" err="1" smtClean="0">
                <a:latin typeface="Courier"/>
                <a:cs typeface="Courier"/>
              </a:rPr>
              <a:t>pvlib</a:t>
            </a:r>
            <a:r>
              <a:rPr lang="en-US" sz="3200" dirty="0" smtClean="0">
                <a:latin typeface="Courier"/>
                <a:cs typeface="Courier"/>
              </a:rPr>
              <a:t>/</a:t>
            </a:r>
            <a:r>
              <a:rPr lang="en-US" sz="3200" dirty="0" err="1" smtClean="0">
                <a:latin typeface="Courier"/>
                <a:cs typeface="Courier"/>
              </a:rPr>
              <a:t>pvlib-python.git</a:t>
            </a:r>
            <a:endParaRPr lang="en-US" sz="3200" dirty="0" smtClean="0">
              <a:latin typeface="Courier"/>
              <a:cs typeface="Courier"/>
            </a:endParaRPr>
          </a:p>
          <a:p>
            <a:pPr marL="514350" indent="-514350">
              <a:lnSpc>
                <a:spcPct val="130000"/>
              </a:lnSpc>
              <a:buFont typeface="+mj-lt"/>
              <a:buAutoNum type="arabicPeriod"/>
            </a:pPr>
            <a:r>
              <a:rPr lang="en-US" sz="3200" dirty="0" smtClean="0">
                <a:latin typeface="Arial"/>
                <a:cs typeface="Arial"/>
              </a:rPr>
              <a:t>   See </a:t>
            </a:r>
            <a:r>
              <a:rPr lang="en-US" sz="3200" dirty="0">
                <a:latin typeface="Arial"/>
                <a:cs typeface="Arial"/>
              </a:rPr>
              <a:t>documentation and </a:t>
            </a:r>
            <a:r>
              <a:rPr lang="en-US" sz="3200" dirty="0" smtClean="0">
                <a:latin typeface="Arial"/>
                <a:cs typeface="Arial"/>
              </a:rPr>
              <a:t>tutorials for help and examples</a:t>
            </a:r>
            <a:endParaRPr lang="en-US" sz="3200" dirty="0">
              <a:latin typeface="Arial"/>
              <a:cs typeface="Arial"/>
            </a:endParaRPr>
          </a:p>
          <a:p>
            <a:pPr lvl="1">
              <a:lnSpc>
                <a:spcPct val="110000"/>
              </a:lnSpc>
            </a:pPr>
            <a:endParaRPr lang="en-US" sz="3200" dirty="0">
              <a:latin typeface="Courier"/>
              <a:cs typeface="Courier"/>
            </a:endParaRPr>
          </a:p>
        </p:txBody>
      </p:sp>
      <p:sp>
        <p:nvSpPr>
          <p:cNvPr id="22" name="Rectangle 21"/>
          <p:cNvSpPr/>
          <p:nvPr/>
        </p:nvSpPr>
        <p:spPr>
          <a:xfrm>
            <a:off x="914400" y="8229600"/>
            <a:ext cx="12801600" cy="16459200"/>
          </a:xfrm>
          <a:prstGeom prst="rect">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3" name="TextBox 22"/>
          <p:cNvSpPr txBox="1"/>
          <p:nvPr/>
        </p:nvSpPr>
        <p:spPr>
          <a:xfrm>
            <a:off x="1143000" y="12487275"/>
            <a:ext cx="10229108" cy="1015663"/>
          </a:xfrm>
          <a:prstGeom prst="rect">
            <a:avLst/>
          </a:prstGeom>
          <a:noFill/>
        </p:spPr>
        <p:txBody>
          <a:bodyPr wrap="none" rtlCol="0">
            <a:spAutoFit/>
          </a:bodyPr>
          <a:lstStyle/>
          <a:p>
            <a:r>
              <a:rPr lang="en-US" sz="5800" b="1" dirty="0" smtClean="0">
                <a:latin typeface="Arial"/>
                <a:cs typeface="Arial"/>
              </a:rPr>
              <a:t>Why port PVLIB to Python?</a:t>
            </a:r>
            <a:endParaRPr lang="en-US" sz="5800" b="1" dirty="0"/>
          </a:p>
        </p:txBody>
      </p:sp>
      <p:sp>
        <p:nvSpPr>
          <p:cNvPr id="24" name="TextBox 23"/>
          <p:cNvSpPr txBox="1"/>
          <p:nvPr/>
        </p:nvSpPr>
        <p:spPr>
          <a:xfrm>
            <a:off x="-17471777" y="530160"/>
            <a:ext cx="15033294" cy="23914229"/>
          </a:xfrm>
          <a:prstGeom prst="rect">
            <a:avLst/>
          </a:prstGeom>
          <a:noFill/>
        </p:spPr>
        <p:txBody>
          <a:bodyPr wrap="square" rtlCol="0">
            <a:spAutoFit/>
          </a:bodyPr>
          <a:lstStyle/>
          <a:p>
            <a:r>
              <a:rPr lang="en-US" sz="3600" dirty="0" smtClean="0">
                <a:latin typeface="Arial"/>
                <a:cs typeface="Arial"/>
              </a:rPr>
              <a:t>The PVLIB Toolbox is a well-established MATLAB library for photovoltaic modeling and analysis. It was originally developed at Sandia National Laboratories and has been expanded by contributions from members of the Photovoltaic Performance and Modeling Collaboration (PVPMC). While MATLAB remains a common choice in many public and private laboratories, the popularity of Python has grown tremendously in the last decade. Python is now the language used in introductory programming courses at a number of top universities. It is elegant, easy to read and write, portable across platforms, free and open source, and it has a large scientific computing community. With the appropriate scientific packages installed (</a:t>
            </a:r>
            <a:r>
              <a:rPr lang="en-US" sz="3600" dirty="0" err="1" smtClean="0">
                <a:latin typeface="Arial"/>
                <a:cs typeface="Arial"/>
              </a:rPr>
              <a:t>NumPy</a:t>
            </a:r>
            <a:r>
              <a:rPr lang="en-US" sz="3600" dirty="0" smtClean="0">
                <a:latin typeface="Arial"/>
                <a:cs typeface="Arial"/>
              </a:rPr>
              <a:t>, </a:t>
            </a:r>
            <a:r>
              <a:rPr lang="en-US" sz="3600" dirty="0" err="1" smtClean="0">
                <a:latin typeface="Arial"/>
                <a:cs typeface="Arial"/>
              </a:rPr>
              <a:t>SciPy</a:t>
            </a:r>
            <a:r>
              <a:rPr lang="en-US" sz="3600" dirty="0" smtClean="0">
                <a:latin typeface="Arial"/>
                <a:cs typeface="Arial"/>
              </a:rPr>
              <a:t>, </a:t>
            </a:r>
            <a:r>
              <a:rPr lang="en-US" sz="3600" dirty="0" err="1" smtClean="0">
                <a:latin typeface="Arial"/>
                <a:cs typeface="Arial"/>
              </a:rPr>
              <a:t>Matplotlib</a:t>
            </a:r>
            <a:r>
              <a:rPr lang="en-US" sz="3600" dirty="0" smtClean="0">
                <a:latin typeface="Arial"/>
                <a:cs typeface="Arial"/>
              </a:rPr>
              <a:t>, </a:t>
            </a:r>
            <a:r>
              <a:rPr lang="en-US" sz="3600" dirty="0" err="1" smtClean="0">
                <a:latin typeface="Arial"/>
                <a:cs typeface="Arial"/>
              </a:rPr>
              <a:t>statsmodels</a:t>
            </a:r>
            <a:r>
              <a:rPr lang="en-US" sz="3600" dirty="0" smtClean="0">
                <a:latin typeface="Arial"/>
                <a:cs typeface="Arial"/>
              </a:rPr>
              <a:t>, pandas), Python provides a powerful alternative to MATLAB and R. The scientific Python stack also enables the use of a single language for the entire data collection, processing, and analysis workflow, which can result in faster development with fewer bugs. </a:t>
            </a:r>
          </a:p>
          <a:p>
            <a:endParaRPr lang="en-US" sz="3600" dirty="0" smtClean="0">
              <a:latin typeface="Arial"/>
              <a:cs typeface="Arial"/>
            </a:endParaRPr>
          </a:p>
          <a:p>
            <a:r>
              <a:rPr lang="en-US" sz="3600" dirty="0" smtClean="0">
                <a:latin typeface="Arial"/>
                <a:cs typeface="Arial"/>
              </a:rPr>
              <a:t>Andrews et. al. introduced the PVLIB-Python toolbox in 2014 and outlined its three main principles:</a:t>
            </a:r>
          </a:p>
          <a:p>
            <a:endParaRPr lang="en-US" sz="3600" dirty="0">
              <a:latin typeface="Arial"/>
              <a:cs typeface="Arial"/>
            </a:endParaRPr>
          </a:p>
          <a:p>
            <a:r>
              <a:rPr lang="en-US" sz="3600" dirty="0" smtClean="0">
                <a:latin typeface="Arial"/>
                <a:cs typeface="Arial"/>
              </a:rPr>
              <a:t>Take advantage of the Python programming language, to ensure free access to academic and commercial users.</a:t>
            </a:r>
          </a:p>
          <a:p>
            <a:r>
              <a:rPr lang="en-US" sz="3600" dirty="0" smtClean="0">
                <a:latin typeface="Arial"/>
                <a:cs typeface="Arial"/>
              </a:rPr>
              <a:t>Designed for collaborative development, and backed by a rigorous method to include the contributions of authors and researchers into the package.</a:t>
            </a:r>
          </a:p>
          <a:p>
            <a:r>
              <a:rPr lang="en-US" sz="3600" dirty="0" smtClean="0">
                <a:latin typeface="Arial"/>
                <a:cs typeface="Arial"/>
              </a:rPr>
              <a:t>Backed by a full testing and validation suite to ensure stability of the package and to allow for validation of model results against real-world performance data.</a:t>
            </a:r>
          </a:p>
          <a:p>
            <a:endParaRPr lang="en-US" sz="3600" dirty="0" smtClean="0">
              <a:latin typeface="Arial"/>
              <a:cs typeface="Arial"/>
            </a:endParaRPr>
          </a:p>
          <a:p>
            <a:r>
              <a:rPr lang="en-US" sz="3600" dirty="0" smtClean="0">
                <a:latin typeface="Arial"/>
                <a:cs typeface="Arial"/>
              </a:rPr>
              <a:t>Overall, the goal of this package is not to supersede other established commercial and public PV modeling packages, such as </a:t>
            </a:r>
            <a:r>
              <a:rPr lang="en-US" sz="3600" dirty="0" err="1" smtClean="0">
                <a:latin typeface="Arial"/>
                <a:cs typeface="Arial"/>
              </a:rPr>
              <a:t>Helioscope</a:t>
            </a:r>
            <a:r>
              <a:rPr lang="en-US" sz="3600" dirty="0" smtClean="0">
                <a:latin typeface="Arial"/>
                <a:cs typeface="Arial"/>
              </a:rPr>
              <a:t>, </a:t>
            </a:r>
            <a:r>
              <a:rPr lang="en-US" sz="3600" dirty="0" err="1" smtClean="0">
                <a:latin typeface="Arial"/>
                <a:cs typeface="Arial"/>
              </a:rPr>
              <a:t>PVSyst</a:t>
            </a:r>
            <a:r>
              <a:rPr lang="en-US" sz="3600" dirty="0" smtClean="0">
                <a:latin typeface="Arial"/>
                <a:cs typeface="Arial"/>
              </a:rPr>
              <a:t>, SAM, and </a:t>
            </a:r>
            <a:r>
              <a:rPr lang="en-US" sz="3600" dirty="0" err="1" smtClean="0">
                <a:latin typeface="Arial"/>
                <a:cs typeface="Arial"/>
              </a:rPr>
              <a:t>PVWatts</a:t>
            </a:r>
            <a:r>
              <a:rPr lang="en-US" sz="3600" dirty="0" smtClean="0">
                <a:latin typeface="Arial"/>
                <a:cs typeface="Arial"/>
              </a:rPr>
              <a:t>. </a:t>
            </a:r>
          </a:p>
          <a:p>
            <a:r>
              <a:rPr lang="en-US" sz="3600" dirty="0" smtClean="0">
                <a:latin typeface="Arial"/>
                <a:cs typeface="Arial"/>
              </a:rPr>
              <a:t>Instead, PVLIB-Python adds a flexible, accessible, and collaboratively-developed analysis package which can be utilized to derive deep insights about the performance of PV systems and the tools used to model them.</a:t>
            </a:r>
          </a:p>
          <a:p>
            <a:r>
              <a:rPr lang="en-US" sz="3600" dirty="0" smtClean="0">
                <a:latin typeface="Arial"/>
                <a:cs typeface="Arial"/>
              </a:rPr>
              <a:t>By providing a code-level and modular approach to system modeling, users are able to model and analyze each portion of the PV system performance chain, and are able to utilize the significant data analysis capabilities of Python to analyze large data sets.</a:t>
            </a:r>
          </a:p>
          <a:p>
            <a:r>
              <a:rPr lang="en-US" sz="3600" dirty="0" smtClean="0">
                <a:latin typeface="Arial"/>
                <a:cs typeface="Arial"/>
              </a:rPr>
              <a:t>The PVLIB-Python source code is hosted on </a:t>
            </a:r>
            <a:r>
              <a:rPr lang="en-US" sz="3600" dirty="0" err="1" smtClean="0">
                <a:latin typeface="Arial"/>
                <a:cs typeface="Arial"/>
              </a:rPr>
              <a:t>GitHub</a:t>
            </a:r>
            <a:r>
              <a:rPr lang="en-US" sz="3600" dirty="0" smtClean="0">
                <a:latin typeface="Arial"/>
                <a:cs typeface="Arial"/>
              </a:rPr>
              <a:t> \cite{</a:t>
            </a:r>
            <a:r>
              <a:rPr lang="en-US" sz="3600" dirty="0" err="1" smtClean="0">
                <a:latin typeface="Arial"/>
                <a:cs typeface="Arial"/>
              </a:rPr>
              <a:t>pvlib-github</a:t>
            </a:r>
            <a:r>
              <a:rPr lang="en-US" sz="3600" dirty="0" smtClean="0">
                <a:latin typeface="Arial"/>
                <a:cs typeface="Arial"/>
              </a:rPr>
              <a:t>}.</a:t>
            </a:r>
          </a:p>
          <a:p>
            <a:r>
              <a:rPr lang="en-US" sz="3600" dirty="0" smtClean="0">
                <a:latin typeface="Arial"/>
                <a:cs typeface="Arial"/>
              </a:rPr>
              <a:t>The source code to generate the figures in this manuscript and poster is also hosted on </a:t>
            </a:r>
            <a:r>
              <a:rPr lang="en-US" sz="3600" dirty="0" err="1" smtClean="0">
                <a:latin typeface="Arial"/>
                <a:cs typeface="Arial"/>
              </a:rPr>
              <a:t>GitHub</a:t>
            </a:r>
            <a:r>
              <a:rPr lang="en-US" sz="3600" dirty="0" smtClean="0">
                <a:latin typeface="Arial"/>
                <a:cs typeface="Arial"/>
              </a:rPr>
              <a:t> \cite{pvlib-pvsc2015-github}.</a:t>
            </a:r>
          </a:p>
          <a:p>
            <a:endParaRPr lang="en-US" sz="3600" dirty="0">
              <a:latin typeface="Arial"/>
              <a:cs typeface="Arial"/>
            </a:endParaRPr>
          </a:p>
          <a:p>
            <a:endParaRPr lang="en-US" sz="3600" dirty="0" smtClean="0">
              <a:latin typeface="Arial"/>
              <a:cs typeface="Arial"/>
            </a:endParaRPr>
          </a:p>
        </p:txBody>
      </p:sp>
      <p:sp>
        <p:nvSpPr>
          <p:cNvPr id="26" name="TextBox 25"/>
          <p:cNvSpPr txBox="1"/>
          <p:nvPr/>
        </p:nvSpPr>
        <p:spPr>
          <a:xfrm>
            <a:off x="1371600" y="13639800"/>
            <a:ext cx="11887200" cy="9448741"/>
          </a:xfrm>
          <a:prstGeom prst="rect">
            <a:avLst/>
          </a:prstGeom>
          <a:noFill/>
        </p:spPr>
        <p:txBody>
          <a:bodyPr wrap="square" rtlCol="0">
            <a:spAutoFit/>
          </a:bodyPr>
          <a:lstStyle/>
          <a:p>
            <a:r>
              <a:rPr lang="en-US" sz="3200" dirty="0" smtClean="0">
                <a:latin typeface="Arial"/>
                <a:cs typeface="Arial"/>
              </a:rPr>
              <a:t>Python is elegant, easy to read and write, portable across platforms, free and open source, and it has a large scientific computing community. The scientific Python stack enables the use of a single language for the entire data collection, processing, and analysis workflow, which can result in faster development with fewer bugs. Python provides a powerful alternative to MATLAB and R.  </a:t>
            </a:r>
          </a:p>
          <a:p>
            <a:endParaRPr lang="en-US" sz="3200" dirty="0">
              <a:latin typeface="Arial"/>
              <a:cs typeface="Arial"/>
            </a:endParaRPr>
          </a:p>
          <a:p>
            <a:r>
              <a:rPr lang="en-US" sz="3200" dirty="0" smtClean="0">
                <a:latin typeface="Arial"/>
                <a:cs typeface="Arial"/>
              </a:rPr>
              <a:t>Andrews et. al. introduced the PVLIB-Python toolbox in 2014 and outlined its three main principles:</a:t>
            </a:r>
          </a:p>
          <a:p>
            <a:endParaRPr lang="en-US" sz="3200" dirty="0" smtClean="0">
              <a:latin typeface="Arial"/>
              <a:cs typeface="Arial"/>
            </a:endParaRPr>
          </a:p>
          <a:p>
            <a:pPr marL="571500" indent="-571500">
              <a:buFont typeface="Arial"/>
              <a:buChar char="•"/>
            </a:pPr>
            <a:r>
              <a:rPr lang="en-US" sz="3200" dirty="0" smtClean="0">
                <a:latin typeface="Arial"/>
                <a:cs typeface="Arial"/>
              </a:rPr>
              <a:t>Take advantage of the Python programming language, to ensure free access to academic and commercial users.</a:t>
            </a:r>
          </a:p>
          <a:p>
            <a:pPr marL="571500" indent="-571500">
              <a:buFont typeface="Arial"/>
              <a:buChar char="•"/>
            </a:pPr>
            <a:r>
              <a:rPr lang="en-US" sz="3200" dirty="0" smtClean="0">
                <a:latin typeface="Arial"/>
                <a:cs typeface="Arial"/>
              </a:rPr>
              <a:t>Designed for collaborative development; backed by a rigorous method to include the contributions of authors and researchers.</a:t>
            </a:r>
          </a:p>
          <a:p>
            <a:pPr marL="571500" indent="-571500">
              <a:buFont typeface="Arial"/>
              <a:buChar char="•"/>
            </a:pPr>
            <a:r>
              <a:rPr lang="en-US" sz="3200" dirty="0" smtClean="0">
                <a:latin typeface="Arial"/>
                <a:cs typeface="Arial"/>
              </a:rPr>
              <a:t>Backed by a full testing and validation suite to ensure stability of the package and to allow for validation of model results against real-world performance data.</a:t>
            </a:r>
          </a:p>
          <a:p>
            <a:endParaRPr lang="en-US" sz="3200" dirty="0" smtClean="0">
              <a:latin typeface="Arial"/>
              <a:cs typeface="Arial"/>
            </a:endParaRPr>
          </a:p>
          <a:p>
            <a:r>
              <a:rPr lang="en-US" sz="3200" dirty="0" smtClean="0">
                <a:latin typeface="Arial"/>
                <a:cs typeface="Arial"/>
              </a:rPr>
              <a:t>The PVLIB-Python source code is hosted on </a:t>
            </a:r>
            <a:r>
              <a:rPr lang="en-US" sz="3200" dirty="0" err="1" smtClean="0">
                <a:latin typeface="Arial"/>
                <a:cs typeface="Arial"/>
              </a:rPr>
              <a:t>GitHub</a:t>
            </a:r>
            <a:r>
              <a:rPr lang="en-US" sz="3200" dirty="0" smtClean="0">
                <a:latin typeface="Arial"/>
                <a:cs typeface="Arial"/>
              </a:rPr>
              <a:t>. </a:t>
            </a:r>
            <a:endParaRPr lang="en-US" sz="3200" dirty="0"/>
          </a:p>
        </p:txBody>
      </p:sp>
      <p:sp>
        <p:nvSpPr>
          <p:cNvPr id="28" name="TextBox 27"/>
          <p:cNvSpPr txBox="1"/>
          <p:nvPr/>
        </p:nvSpPr>
        <p:spPr>
          <a:xfrm>
            <a:off x="1371601" y="9601200"/>
            <a:ext cx="11887200" cy="2554545"/>
          </a:xfrm>
          <a:prstGeom prst="rect">
            <a:avLst/>
          </a:prstGeom>
          <a:noFill/>
        </p:spPr>
        <p:txBody>
          <a:bodyPr wrap="square" rtlCol="0">
            <a:spAutoFit/>
          </a:bodyPr>
          <a:lstStyle/>
          <a:p>
            <a:r>
              <a:rPr lang="en-US" sz="3200" dirty="0" smtClean="0">
                <a:latin typeface="Arial"/>
                <a:cs typeface="Arial"/>
              </a:rPr>
              <a:t>The PVLIB Toolbox is a well-established MATLAB library for photovoltaic modeling and analysis. It was originally developed at Sandia National Laboratories and has been expanded by contributions from members of the Photovoltaic Performance and Modeling Collaboration (PVPMC).  </a:t>
            </a:r>
            <a:endParaRPr lang="en-US" sz="3200" dirty="0"/>
          </a:p>
        </p:txBody>
      </p:sp>
      <p:sp>
        <p:nvSpPr>
          <p:cNvPr id="29" name="TextBox 28"/>
          <p:cNvSpPr txBox="1"/>
          <p:nvPr/>
        </p:nvSpPr>
        <p:spPr>
          <a:xfrm>
            <a:off x="1143000" y="8458200"/>
            <a:ext cx="8091729" cy="1015663"/>
          </a:xfrm>
          <a:prstGeom prst="rect">
            <a:avLst/>
          </a:prstGeom>
          <a:noFill/>
        </p:spPr>
        <p:txBody>
          <a:bodyPr wrap="none" rtlCol="0">
            <a:spAutoFit/>
          </a:bodyPr>
          <a:lstStyle/>
          <a:p>
            <a:r>
              <a:rPr lang="en-US" sz="5800" b="1" dirty="0" smtClean="0">
                <a:latin typeface="Arial"/>
                <a:cs typeface="Arial"/>
              </a:rPr>
              <a:t>Introduction to PVLIB</a:t>
            </a:r>
            <a:endParaRPr lang="en-US" sz="5800" b="1" dirty="0"/>
          </a:p>
        </p:txBody>
      </p:sp>
      <p:sp>
        <p:nvSpPr>
          <p:cNvPr id="30" name="Rectangle 29"/>
          <p:cNvSpPr/>
          <p:nvPr/>
        </p:nvSpPr>
        <p:spPr>
          <a:xfrm>
            <a:off x="14630400" y="8229600"/>
            <a:ext cx="22860000" cy="20116800"/>
          </a:xfrm>
          <a:prstGeom prst="rect">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36" name="Picture 35" descr="fixed_sapm.eps"/>
          <p:cNvPicPr>
            <a:picLocks noChangeAspect="1"/>
          </p:cNvPicPr>
          <p:nvPr/>
        </p:nvPicPr>
        <p:blipFill rotWithShape="1">
          <a:blip r:embed="rId3">
            <a:extLst>
              <a:ext uri="{28A0092B-C50C-407E-A947-70E740481C1C}">
                <a14:useLocalDpi xmlns:a14="http://schemas.microsoft.com/office/drawing/2010/main" val="0"/>
              </a:ext>
            </a:extLst>
          </a:blip>
          <a:srcRect l="6259" r="-9"/>
          <a:stretch/>
        </p:blipFill>
        <p:spPr>
          <a:xfrm>
            <a:off x="14658974" y="9156959"/>
            <a:ext cx="18239987" cy="12159992"/>
          </a:xfrm>
          <a:prstGeom prst="rect">
            <a:avLst/>
          </a:prstGeom>
        </p:spPr>
      </p:pic>
      <p:sp>
        <p:nvSpPr>
          <p:cNvPr id="32" name="TextBox 31"/>
          <p:cNvSpPr txBox="1"/>
          <p:nvPr/>
        </p:nvSpPr>
        <p:spPr>
          <a:xfrm>
            <a:off x="15087600" y="30386414"/>
            <a:ext cx="21945600" cy="2400657"/>
          </a:xfrm>
          <a:prstGeom prst="rect">
            <a:avLst/>
          </a:prstGeom>
          <a:noFill/>
        </p:spPr>
        <p:txBody>
          <a:bodyPr wrap="square" rtlCol="0">
            <a:spAutoFit/>
          </a:bodyPr>
          <a:lstStyle/>
          <a:p>
            <a:r>
              <a:rPr lang="en-US" sz="3000" dirty="0" smtClean="0">
                <a:latin typeface="Arial"/>
                <a:cs typeface="Arial"/>
              </a:rPr>
              <a:t>The authors gratefully acknowledge Sandia National Laboratories for the initial development of PVLIB-MATLAB and PVLIB-Python and the ongoing contributions of many others to the project. A list of PVLIB-Python contributors may be found on the </a:t>
            </a:r>
            <a:r>
              <a:rPr lang="en-US" sz="3000" dirty="0" err="1" smtClean="0">
                <a:latin typeface="Arial"/>
                <a:cs typeface="Arial"/>
              </a:rPr>
              <a:t>GitHub</a:t>
            </a:r>
            <a:r>
              <a:rPr lang="en-US" sz="3000" dirty="0" smtClean="0">
                <a:latin typeface="Arial"/>
                <a:cs typeface="Arial"/>
              </a:rPr>
              <a:t> repository and in the online documentation. WFH thanks the Department of Energy (DOE) Office of Energy Efficiency and Renewable Energy (EERE) Postdoctoral Research Award for support. ATL thanks the University of Arizona Renewable Energy Network for support.</a:t>
            </a:r>
            <a:endParaRPr lang="en-US" sz="3000" dirty="0">
              <a:latin typeface="Arial"/>
              <a:cs typeface="Arial"/>
            </a:endParaRPr>
          </a:p>
        </p:txBody>
      </p:sp>
      <p:sp>
        <p:nvSpPr>
          <p:cNvPr id="34" name="TextBox 33"/>
          <p:cNvSpPr txBox="1"/>
          <p:nvPr/>
        </p:nvSpPr>
        <p:spPr>
          <a:xfrm>
            <a:off x="14859000" y="29489400"/>
            <a:ext cx="7169714" cy="984885"/>
          </a:xfrm>
          <a:prstGeom prst="rect">
            <a:avLst/>
          </a:prstGeom>
          <a:noFill/>
        </p:spPr>
        <p:txBody>
          <a:bodyPr wrap="none" rtlCol="0">
            <a:spAutoFit/>
          </a:bodyPr>
          <a:lstStyle/>
          <a:p>
            <a:r>
              <a:rPr lang="en-US" sz="5800" b="1" dirty="0" smtClean="0">
                <a:latin typeface="Arial"/>
                <a:cs typeface="Arial"/>
              </a:rPr>
              <a:t>Acknowledgements</a:t>
            </a:r>
            <a:endParaRPr lang="en-US" sz="5800" b="1" dirty="0"/>
          </a:p>
        </p:txBody>
      </p:sp>
      <p:sp>
        <p:nvSpPr>
          <p:cNvPr id="37" name="TextBox 36"/>
          <p:cNvSpPr txBox="1"/>
          <p:nvPr/>
        </p:nvSpPr>
        <p:spPr>
          <a:xfrm>
            <a:off x="31597600" y="10276362"/>
            <a:ext cx="5613400" cy="8710076"/>
          </a:xfrm>
          <a:prstGeom prst="rect">
            <a:avLst/>
          </a:prstGeom>
          <a:noFill/>
        </p:spPr>
        <p:txBody>
          <a:bodyPr wrap="square" rtlCol="0">
            <a:spAutoFit/>
          </a:bodyPr>
          <a:lstStyle/>
          <a:p>
            <a:r>
              <a:rPr lang="en-US" sz="2800" b="1" dirty="0" smtClean="0">
                <a:latin typeface="Arial"/>
                <a:cs typeface="Arial"/>
              </a:rPr>
              <a:t>Fig. 1: </a:t>
            </a:r>
            <a:r>
              <a:rPr lang="en-US" sz="2800" dirty="0" smtClean="0">
                <a:latin typeface="Arial"/>
                <a:cs typeface="Arial"/>
              </a:rPr>
              <a:t>Simulation of a fixed-tilt PV system on April 1, 2015, in Tucson, AZ, using PVLIB-Python's implementation of the Sandia Array Performance Model. Currents, voltages, and maximum power are plotted as a function of time of day and effective irradiance. PVLIB-Python was used to load the Sandia Module Database from NREL's website, calculate solar position, clear sky data, </a:t>
            </a:r>
            <a:r>
              <a:rPr lang="en-US" sz="2800" dirty="0" err="1" smtClean="0">
                <a:latin typeface="Arial"/>
                <a:cs typeface="Arial"/>
              </a:rPr>
              <a:t>airmass</a:t>
            </a:r>
            <a:r>
              <a:rPr lang="en-US" sz="2800" dirty="0" smtClean="0">
                <a:latin typeface="Arial"/>
                <a:cs typeface="Arial"/>
              </a:rPr>
              <a:t>, cell temperature, </a:t>
            </a:r>
            <a:r>
              <a:rPr lang="en-US" sz="2800" dirty="0" smtClean="0">
                <a:latin typeface="Arial"/>
                <a:cs typeface="Arial"/>
              </a:rPr>
              <a:t>module </a:t>
            </a:r>
            <a:r>
              <a:rPr lang="en-US" sz="2800" dirty="0" smtClean="0">
                <a:latin typeface="Arial"/>
                <a:cs typeface="Arial"/>
              </a:rPr>
              <a:t>temperature, and finally run the Sandia Array Performance Model in 9 lines of code. Detailed simulation parameters may be found </a:t>
            </a:r>
            <a:r>
              <a:rPr lang="en-US" sz="2800" dirty="0" smtClean="0">
                <a:latin typeface="Arial"/>
                <a:cs typeface="Arial"/>
              </a:rPr>
              <a:t>at this poster’s </a:t>
            </a:r>
            <a:r>
              <a:rPr lang="en-US" sz="2800" dirty="0" err="1" smtClean="0">
                <a:latin typeface="Arial"/>
                <a:cs typeface="Arial"/>
              </a:rPr>
              <a:t>GitHub</a:t>
            </a:r>
            <a:r>
              <a:rPr lang="en-US" sz="2800" smtClean="0">
                <a:latin typeface="Arial"/>
                <a:cs typeface="Arial"/>
              </a:rPr>
              <a:t> repository: </a:t>
            </a:r>
            <a:endParaRPr lang="en-US" sz="2800" dirty="0" smtClean="0">
              <a:latin typeface="Arial"/>
              <a:cs typeface="Arial"/>
            </a:endParaRPr>
          </a:p>
          <a:p>
            <a:r>
              <a:rPr lang="en-US" sz="2800" dirty="0" smtClean="0">
                <a:latin typeface="Arial"/>
                <a:cs typeface="Arial"/>
              </a:rPr>
              <a:t>https://</a:t>
            </a:r>
            <a:r>
              <a:rPr lang="en-US" sz="2800" dirty="0" err="1" smtClean="0">
                <a:latin typeface="Arial"/>
                <a:cs typeface="Arial"/>
              </a:rPr>
              <a:t>github.com</a:t>
            </a:r>
            <a:r>
              <a:rPr lang="en-US" sz="2800" dirty="0" smtClean="0">
                <a:latin typeface="Arial"/>
                <a:cs typeface="Arial"/>
              </a:rPr>
              <a:t>/</a:t>
            </a:r>
            <a:r>
              <a:rPr lang="en-US" sz="2800" dirty="0" err="1" smtClean="0">
                <a:latin typeface="Arial"/>
                <a:cs typeface="Arial"/>
              </a:rPr>
              <a:t>pvlib</a:t>
            </a:r>
            <a:r>
              <a:rPr lang="en-US" sz="2800" dirty="0" smtClean="0">
                <a:latin typeface="Arial"/>
                <a:cs typeface="Arial"/>
              </a:rPr>
              <a:t>/pvsc2105</a:t>
            </a:r>
            <a:endParaRPr lang="en-US" sz="2800" dirty="0">
              <a:latin typeface="Arial"/>
              <a:cs typeface="Arial"/>
            </a:endParaRPr>
          </a:p>
        </p:txBody>
      </p:sp>
      <p:sp>
        <p:nvSpPr>
          <p:cNvPr id="41" name="TextBox 40"/>
          <p:cNvSpPr txBox="1"/>
          <p:nvPr/>
        </p:nvSpPr>
        <p:spPr>
          <a:xfrm>
            <a:off x="22790787" y="25942498"/>
            <a:ext cx="14242413" cy="2246769"/>
          </a:xfrm>
          <a:prstGeom prst="rect">
            <a:avLst/>
          </a:prstGeom>
          <a:noFill/>
        </p:spPr>
        <p:txBody>
          <a:bodyPr wrap="square" rtlCol="0">
            <a:spAutoFit/>
          </a:bodyPr>
          <a:lstStyle/>
          <a:p>
            <a:r>
              <a:rPr lang="en-US" sz="2800" b="1" dirty="0" smtClean="0">
                <a:latin typeface="Arial"/>
                <a:cs typeface="Arial"/>
              </a:rPr>
              <a:t>Fig. </a:t>
            </a:r>
            <a:r>
              <a:rPr lang="en-US" sz="2800" b="1" dirty="0" smtClean="0">
                <a:latin typeface="Arial"/>
                <a:cs typeface="Arial"/>
              </a:rPr>
              <a:t>3: </a:t>
            </a:r>
            <a:r>
              <a:rPr lang="en-US" sz="2800" dirty="0" smtClean="0">
                <a:latin typeface="Arial"/>
                <a:cs typeface="Arial"/>
              </a:rPr>
              <a:t>PVLIB-Python simulation of a single axis tracker, with backtracking, located near Albuquerque, NM, for June 1, 2015. This example simulation used the </a:t>
            </a:r>
            <a:r>
              <a:rPr lang="en-US" sz="2800" dirty="0" err="1" smtClean="0">
                <a:latin typeface="Arial"/>
                <a:cs typeface="Arial"/>
              </a:rPr>
              <a:t>Ineichen</a:t>
            </a:r>
            <a:r>
              <a:rPr lang="en-US" sz="2800" dirty="0" smtClean="0">
                <a:latin typeface="Arial"/>
                <a:cs typeface="Arial"/>
              </a:rPr>
              <a:t> model to generate clear sky DNI, GHI, and DHI, the Hay-Davies model to generate the diffuse plane of array irradiance, and an isotropic ground diffuse model with an albedo of 0.25. </a:t>
            </a:r>
          </a:p>
          <a:p>
            <a:endParaRPr lang="en-US" sz="2800" dirty="0"/>
          </a:p>
        </p:txBody>
      </p:sp>
      <p:sp>
        <p:nvSpPr>
          <p:cNvPr id="31" name="TextBox 30"/>
          <p:cNvSpPr txBox="1"/>
          <p:nvPr/>
        </p:nvSpPr>
        <p:spPr>
          <a:xfrm>
            <a:off x="19576219" y="8458200"/>
            <a:ext cx="12968363" cy="1015663"/>
          </a:xfrm>
          <a:prstGeom prst="rect">
            <a:avLst/>
          </a:prstGeom>
          <a:noFill/>
        </p:spPr>
        <p:txBody>
          <a:bodyPr wrap="none" rtlCol="0">
            <a:spAutoFit/>
          </a:bodyPr>
          <a:lstStyle/>
          <a:p>
            <a:r>
              <a:rPr lang="en-US" sz="5800" b="1" dirty="0" smtClean="0">
                <a:latin typeface="Arial"/>
                <a:cs typeface="Arial"/>
              </a:rPr>
              <a:t>Examples of PVLIB-Python models</a:t>
            </a:r>
            <a:endParaRPr lang="en-US" sz="5800" b="1" dirty="0"/>
          </a:p>
        </p:txBody>
      </p:sp>
      <p:sp>
        <p:nvSpPr>
          <p:cNvPr id="40" name="TextBox 39"/>
          <p:cNvSpPr txBox="1"/>
          <p:nvPr/>
        </p:nvSpPr>
        <p:spPr>
          <a:xfrm>
            <a:off x="15318897" y="25942498"/>
            <a:ext cx="6532759" cy="1815882"/>
          </a:xfrm>
          <a:prstGeom prst="rect">
            <a:avLst/>
          </a:prstGeom>
          <a:noFill/>
        </p:spPr>
        <p:txBody>
          <a:bodyPr wrap="square" rtlCol="0">
            <a:spAutoFit/>
          </a:bodyPr>
          <a:lstStyle/>
          <a:p>
            <a:r>
              <a:rPr lang="en-US" sz="2800" b="1" dirty="0" smtClean="0">
                <a:latin typeface="Arial"/>
                <a:cs typeface="Arial"/>
              </a:rPr>
              <a:t>Fig. </a:t>
            </a:r>
            <a:r>
              <a:rPr lang="en-US" sz="2800" b="1" dirty="0" smtClean="0">
                <a:latin typeface="Arial"/>
                <a:cs typeface="Arial"/>
              </a:rPr>
              <a:t>2: </a:t>
            </a:r>
            <a:r>
              <a:rPr lang="en-US" sz="2800" dirty="0" smtClean="0">
                <a:latin typeface="Arial"/>
                <a:cs typeface="Arial"/>
              </a:rPr>
              <a:t>IV curves at different times using the same parameters as Fig. 1</a:t>
            </a:r>
            <a:r>
              <a:rPr lang="en-US" sz="2800" dirty="0" smtClean="0">
                <a:latin typeface="Arial"/>
                <a:cs typeface="Arial"/>
              </a:rPr>
              <a:t>. Points represent the 5 points of the SAPM: </a:t>
            </a:r>
            <a:r>
              <a:rPr lang="en-US" sz="2800" dirty="0" err="1" smtClean="0">
                <a:latin typeface="Arial"/>
                <a:cs typeface="Arial"/>
              </a:rPr>
              <a:t>Isc</a:t>
            </a:r>
            <a:r>
              <a:rPr lang="en-US" sz="2800" dirty="0" smtClean="0">
                <a:latin typeface="Arial"/>
                <a:cs typeface="Arial"/>
              </a:rPr>
              <a:t>, </a:t>
            </a:r>
            <a:r>
              <a:rPr lang="en-US" sz="2800" dirty="0" err="1" smtClean="0">
                <a:latin typeface="Arial"/>
                <a:cs typeface="Arial"/>
              </a:rPr>
              <a:t>Voc</a:t>
            </a:r>
            <a:r>
              <a:rPr lang="en-US" sz="2800" dirty="0" smtClean="0">
                <a:latin typeface="Arial"/>
                <a:cs typeface="Arial"/>
              </a:rPr>
              <a:t>, </a:t>
            </a:r>
            <a:r>
              <a:rPr lang="en-US" sz="2800" dirty="0" err="1" smtClean="0">
                <a:latin typeface="Arial"/>
                <a:cs typeface="Arial"/>
              </a:rPr>
              <a:t>Pmp</a:t>
            </a:r>
            <a:r>
              <a:rPr lang="en-US" sz="2800" dirty="0" smtClean="0">
                <a:latin typeface="Arial"/>
                <a:cs typeface="Arial"/>
              </a:rPr>
              <a:t>, Ix, </a:t>
            </a:r>
            <a:r>
              <a:rPr lang="en-US" sz="2800" dirty="0" err="1" smtClean="0">
                <a:latin typeface="Arial"/>
                <a:cs typeface="Arial"/>
              </a:rPr>
              <a:t>Ixx</a:t>
            </a:r>
            <a:r>
              <a:rPr lang="en-US" sz="2800" dirty="0" smtClean="0">
                <a:latin typeface="Arial"/>
                <a:cs typeface="Arial"/>
              </a:rPr>
              <a:t>.</a:t>
            </a:r>
            <a:endParaRPr lang="en-US" sz="2800" dirty="0">
              <a:latin typeface="Arial"/>
              <a:cs typeface="Arial"/>
            </a:endParaRPr>
          </a:p>
        </p:txBody>
      </p:sp>
      <p:pic>
        <p:nvPicPr>
          <p:cNvPr id="3" name="Picture 2" descr="fixed_sapm_iv.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98523" y="20574000"/>
            <a:ext cx="7315200" cy="5029200"/>
          </a:xfrm>
          <a:prstGeom prst="rect">
            <a:avLst/>
          </a:prstGeom>
        </p:spPr>
      </p:pic>
      <p:pic>
        <p:nvPicPr>
          <p:cNvPr id="6" name="Picture 5" descr="abq-tracker-irrad.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20568" y="20574000"/>
            <a:ext cx="7315200" cy="5029200"/>
          </a:xfrm>
          <a:prstGeom prst="rect">
            <a:avLst/>
          </a:prstGeom>
        </p:spPr>
      </p:pic>
      <p:pic>
        <p:nvPicPr>
          <p:cNvPr id="9" name="Picture 8" descr="abq-tracker.ep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90787" y="20574000"/>
            <a:ext cx="7315200" cy="5029200"/>
          </a:xfrm>
          <a:prstGeom prst="rect">
            <a:avLst/>
          </a:prstGeom>
        </p:spPr>
      </p:pic>
    </p:spTree>
    <p:extLst>
      <p:ext uri="{BB962C8B-B14F-4D97-AF65-F5344CB8AC3E}">
        <p14:creationId xmlns:p14="http://schemas.microsoft.com/office/powerpoint/2010/main" val="2257750056"/>
      </p:ext>
    </p:extLst>
  </p:cSld>
  <p:clrMapOvr>
    <a:masterClrMapping/>
  </p:clrMapOvr>
</p:sld>
</file>

<file path=ppt/theme/theme1.xml><?xml version="1.0" encoding="utf-8"?>
<a:theme xmlns:a="http://schemas.openxmlformats.org/drawingml/2006/main" name="light brow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light brown.thmx</Template>
  <TotalTime>200</TotalTime>
  <Words>1126</Words>
  <Application>Microsoft Macintosh PowerPoint</Application>
  <PresentationFormat>Custom</PresentationFormat>
  <Paragraphs>50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light brown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Holmgren</dc:creator>
  <cp:lastModifiedBy>William Holmgren</cp:lastModifiedBy>
  <cp:revision>26</cp:revision>
  <dcterms:created xsi:type="dcterms:W3CDTF">2015-06-05T19:05:13Z</dcterms:created>
  <dcterms:modified xsi:type="dcterms:W3CDTF">2015-06-05T22:38:02Z</dcterms:modified>
</cp:coreProperties>
</file>