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64" autoAdjust="0"/>
    <p:restoredTop sz="70697" autoAdjust="0"/>
  </p:normalViewPr>
  <p:slideViewPr>
    <p:cSldViewPr>
      <p:cViewPr varScale="1">
        <p:scale>
          <a:sx n="39" d="100"/>
          <a:sy n="39" d="100"/>
        </p:scale>
        <p:origin x="946"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diagram.xlsx]Sheet1!PivotTable1</c:name>
    <c:fmtId val="14"/>
  </c:pivotSource>
  <c:chart>
    <c:title>
      <c:tx>
        <c:rich>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r>
              <a:rPr lang="en-IN" sz="4000"/>
              <a:t>Top 5 Categories by aggregate "Popularity" score</a:t>
            </a:r>
          </a:p>
        </c:rich>
      </c:tx>
      <c:layout>
        <c:manualLayout>
          <c:xMode val="edge"/>
          <c:yMode val="edge"/>
          <c:x val="0.13563448715518883"/>
          <c:y val="3.7399465875251496E-2"/>
        </c:manualLayout>
      </c:layout>
      <c:overlay val="0"/>
      <c:spPr>
        <a:noFill/>
        <a:ln>
          <a:noFill/>
        </a:ln>
        <a:effectLst/>
      </c:spPr>
      <c:txPr>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6553696652251119E-2"/>
          <c:y val="3.55932781129632E-2"/>
          <c:w val="0.89937628146591087"/>
          <c:h val="0.8138771137406644"/>
        </c:manualLayout>
      </c:layout>
      <c:barChart>
        <c:barDir val="col"/>
        <c:grouping val="clustered"/>
        <c:varyColors val="0"/>
        <c:ser>
          <c:idx val="0"/>
          <c:order val="0"/>
          <c:tx>
            <c:strRef>
              <c:f>Sheet1!$B$3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6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Sheet1!$A$4:$A$9</c:f>
              <c:strCache>
                <c:ptCount val="5"/>
                <c:pt idx="0">
                  <c:v>Technology</c:v>
                </c:pt>
                <c:pt idx="1">
                  <c:v>Science</c:v>
                </c:pt>
                <c:pt idx="2">
                  <c:v>Food</c:v>
                </c:pt>
                <c:pt idx="3">
                  <c:v>Animals</c:v>
                </c:pt>
                <c:pt idx="4">
                  <c:v>Healthy Eating</c:v>
                </c:pt>
              </c:strCache>
            </c:strRef>
          </c:cat>
          <c:val>
            <c:numRef>
              <c:f>Sheet1!$B$4:$B$9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0-8F91-4693-9541-4B078E15E198}"/>
            </c:ext>
          </c:extLst>
        </c:ser>
        <c:dLbls>
          <c:showLegendKey val="0"/>
          <c:showVal val="1"/>
          <c:showCatName val="0"/>
          <c:showSerName val="0"/>
          <c:showPercent val="0"/>
          <c:showBubbleSize val="0"/>
        </c:dLbls>
        <c:gapWidth val="65"/>
        <c:axId val="104520704"/>
        <c:axId val="108643456"/>
      </c:barChart>
      <c:catAx>
        <c:axId val="104520704"/>
        <c:scaling>
          <c:orientation val="minMax"/>
        </c:scaling>
        <c:delete val="0"/>
        <c:axPos val="b"/>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r>
                  <a:rPr lang="en-IN" sz="2800">
                    <a:solidFill>
                      <a:srgbClr val="002060"/>
                    </a:solidFill>
                  </a:rPr>
                  <a:t>Aggregate "Popularity" score</a:t>
                </a:r>
              </a:p>
            </c:rich>
          </c:tx>
          <c:layout>
            <c:manualLayout>
              <c:xMode val="edge"/>
              <c:yMode val="edge"/>
              <c:x val="0.37469081135098842"/>
              <c:y val="0.9243256188689196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000" b="0" i="0" u="none" strike="noStrike" kern="1200" cap="all" baseline="0">
                <a:solidFill>
                  <a:schemeClr val="dk1">
                    <a:lumMod val="75000"/>
                    <a:lumOff val="25000"/>
                  </a:schemeClr>
                </a:solidFill>
                <a:latin typeface="+mn-lt"/>
                <a:ea typeface="+mn-ea"/>
                <a:cs typeface="+mn-cs"/>
              </a:defRPr>
            </a:pPr>
            <a:endParaRPr lang="en-US"/>
          </a:p>
        </c:txPr>
        <c:crossAx val="108643456"/>
        <c:crosses val="autoZero"/>
        <c:auto val="1"/>
        <c:lblAlgn val="ctr"/>
        <c:lblOffset val="100"/>
        <c:noMultiLvlLbl val="0"/>
      </c:catAx>
      <c:valAx>
        <c:axId val="10864345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r>
                  <a:rPr lang="en-IN" sz="3200" b="1">
                    <a:solidFill>
                      <a:srgbClr val="002060"/>
                    </a:solidFill>
                  </a:rPr>
                  <a:t>Categories</a:t>
                </a:r>
              </a:p>
            </c:rich>
          </c:tx>
          <c:layout>
            <c:manualLayout>
              <c:xMode val="edge"/>
              <c:yMode val="edge"/>
              <c:x val="3.2593083960784995E-2"/>
              <c:y val="0.36104739971408711"/>
            </c:manualLayout>
          </c:layout>
          <c:overlay val="0"/>
          <c:spPr>
            <a:noFill/>
            <a:ln>
              <a:noFill/>
            </a:ln>
            <a:effectLst/>
          </c:spPr>
          <c:txPr>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104520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diagram.xlsx]Sheet2!PivotTable3</c:name>
    <c:fmtId val="9"/>
  </c:pivotSource>
  <c:chart>
    <c:title>
      <c:tx>
        <c:rich>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3200"/>
              <a:t>POPULARITY PERCENTAGE SHARE FROM TOP 5 CATEGORIES</a:t>
            </a:r>
          </a:p>
        </c:rich>
      </c:tx>
      <c:layout>
        <c:manualLayout>
          <c:xMode val="edge"/>
          <c:yMode val="edge"/>
          <c:x val="0.18574300087489085"/>
          <c:y val="9.1571886847477454E-2"/>
        </c:manualLayout>
      </c:layout>
      <c:overlay val="0"/>
      <c:spPr>
        <a:noFill/>
        <a:ln>
          <a:noFill/>
        </a:ln>
        <a:effectLst/>
      </c:spPr>
      <c:txPr>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28929412258291909"/>
          <c:y val="0.23253651642657022"/>
          <c:w val="0.36487661462031484"/>
          <c:h val="0.70995780933524733"/>
        </c:manualLayout>
      </c:layout>
      <c:pieChart>
        <c:varyColors val="1"/>
        <c:ser>
          <c:idx val="0"/>
          <c:order val="0"/>
          <c:tx>
            <c:strRef>
              <c:f>Sheet2!$B$3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5BFD-4086-AFB1-12211F88C08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5BFD-4086-AFB1-12211F88C08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5BFD-4086-AFB1-12211F88C08F}"/>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5BFD-4086-AFB1-12211F88C08F}"/>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5BFD-4086-AFB1-12211F88C08F}"/>
              </c:ext>
            </c:extLst>
          </c:dPt>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Sheet2!$A$4:$A$9</c:f>
              <c:strCache>
                <c:ptCount val="5"/>
                <c:pt idx="0">
                  <c:v>Technology</c:v>
                </c:pt>
                <c:pt idx="1">
                  <c:v>Science</c:v>
                </c:pt>
                <c:pt idx="2">
                  <c:v>Food</c:v>
                </c:pt>
                <c:pt idx="3">
                  <c:v>Animals</c:v>
                </c:pt>
                <c:pt idx="4">
                  <c:v>Healthy Eating</c:v>
                </c:pt>
              </c:strCache>
            </c:strRef>
          </c:cat>
          <c:val>
            <c:numRef>
              <c:f>Sheet2!$B$4:$B$9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A-5BFD-4086-AFB1-12211F88C08F}"/>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2693546824595843"/>
          <c:y val="0.31572672165131982"/>
          <c:w val="0.15110973138215317"/>
          <c:h val="0.4705206120000953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08.02.2024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08.02.2024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Narasimha Pula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08.02.2024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08.02.2024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08.02.2024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08.02.2024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08.02.2024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08.02.2024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Narasimha Pula,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08.02.2024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08.02.2024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08.02.2024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08.02.2024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a:t>
            </a:r>
            <a:r>
              <a:rPr lang="en-US" sz="2800" dirty="0" err="1"/>
              <a:t>globle</a:t>
            </a:r>
            <a:r>
              <a:rPr lang="en-US" sz="2800" dirty="0"/>
              <a:t>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8" name="Group 28"/>
          <p:cNvGrpSpPr>
            <a:grpSpLocks noChangeAspect="1"/>
          </p:cNvGrpSpPr>
          <p:nvPr/>
        </p:nvGrpSpPr>
        <p:grpSpPr>
          <a:xfrm>
            <a:off x="11277600" y="7048500"/>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cstate="print"/>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id="{F416C8E8-7AB8-4134-B77A-4ADE4F9807B5}"/>
              </a:ext>
            </a:extLst>
          </p:cNvPr>
          <p:cNvSpPr txBox="1"/>
          <p:nvPr/>
        </p:nvSpPr>
        <p:spPr>
          <a:xfrm>
            <a:off x="14542853" y="7567606"/>
            <a:ext cx="2667000" cy="830997"/>
          </a:xfrm>
          <a:prstGeom prst="rect">
            <a:avLst/>
          </a:prstGeom>
          <a:noFill/>
        </p:spPr>
        <p:txBody>
          <a:bodyPr wrap="square" rtlCol="0">
            <a:spAutoFit/>
          </a:bodyPr>
          <a:lstStyle/>
          <a:p>
            <a:r>
              <a:rPr lang="en-US" sz="2400" b="1" dirty="0"/>
              <a:t>NARASIMHA PULA</a:t>
            </a:r>
          </a:p>
          <a:p>
            <a:r>
              <a:rPr lang="en-US" sz="2400" b="1" dirty="0"/>
              <a:t>Data Analyst</a:t>
            </a:r>
            <a:endParaRPr lang="en-IN"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BB610298-EEB7-47F5-8D68-D5032AAF5D77}"/>
              </a:ext>
            </a:extLst>
          </p:cNvPr>
          <p:cNvGraphicFramePr>
            <a:graphicFrameLocks/>
          </p:cNvGraphicFramePr>
          <p:nvPr>
            <p:extLst>
              <p:ext uri="{D42A27DB-BD31-4B8C-83A1-F6EECF244321}">
                <p14:modId xmlns:p14="http://schemas.microsoft.com/office/powerpoint/2010/main" val="3750511583"/>
              </p:ext>
            </p:extLst>
          </p:nvPr>
        </p:nvGraphicFramePr>
        <p:xfrm>
          <a:off x="2824654" y="1383833"/>
          <a:ext cx="14701346" cy="7768804"/>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6B49F00A-AF2B-49A5-A506-CA009DB2A6B0}"/>
              </a:ext>
            </a:extLst>
          </p:cNvPr>
          <p:cNvGraphicFramePr>
            <a:graphicFrameLocks/>
          </p:cNvGraphicFramePr>
          <p:nvPr>
            <p:extLst>
              <p:ext uri="{D42A27DB-BD31-4B8C-83A1-F6EECF244321}">
                <p14:modId xmlns:p14="http://schemas.microsoft.com/office/powerpoint/2010/main" val="353548883"/>
              </p:ext>
            </p:extLst>
          </p:nvPr>
        </p:nvGraphicFramePr>
        <p:xfrm>
          <a:off x="2985217" y="1383832"/>
          <a:ext cx="15039991" cy="772967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TotalTime>
  <Words>1684</Words>
  <Application>Microsoft Office PowerPoint</Application>
  <PresentationFormat>Custom</PresentationFormat>
  <Paragraphs>162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Graphik Regular</vt:lpstr>
      <vt:lpstr>Clear Sans Regular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PULA V L NARASIMHA NAIDU</cp:lastModifiedBy>
  <cp:revision>31</cp:revision>
  <dcterms:created xsi:type="dcterms:W3CDTF">2006-08-16T00:00:00Z</dcterms:created>
  <dcterms:modified xsi:type="dcterms:W3CDTF">2024-02-07T19:19:42Z</dcterms:modified>
  <dc:identifier>DAEhDyfaYKE</dc:identifier>
</cp:coreProperties>
</file>