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0"/>
  </p:notesMasterIdLst>
  <p:handoutMasterIdLst>
    <p:handoutMasterId r:id="rId11"/>
  </p:handoutMasterIdLst>
  <p:sldIdLst>
    <p:sldId id="350" r:id="rId5"/>
    <p:sldId id="351" r:id="rId6"/>
    <p:sldId id="352" r:id="rId7"/>
    <p:sldId id="353" r:id="rId8"/>
    <p:sldId id="35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March 7, 2025</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March 7, 2025</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March 7, 2025</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March 7, 2025</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March 7, 2025</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March 7, 2025</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March 7, 2025</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March 7, 2025</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March 7, 2025</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March 7, 2025</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isl.iar.kit.edu/downloads/JANUS-_Speech-to-Speech_Translation_Using_Connectionist_and_Non-Connectionist_Techniques.pdf?utm_source=chatgpt.com" TargetMode="External"/><Relationship Id="rId2" Type="http://schemas.openxmlformats.org/officeDocument/2006/relationships/hyperlink" Target="https://isl.iar.kit.edu/downloads/JANUS-_Speech-to-Speech_Translation_Using_Connectionist_and_Non-Connectionist_Techniques.pdf" TargetMode="External"/><Relationship Id="rId1" Type="http://schemas.openxmlformats.org/officeDocument/2006/relationships/slideLayout" Target="../slideLayouts/slideLayout5.xml"/><Relationship Id="rId6" Type="http://schemas.openxmlformats.org/officeDocument/2006/relationships/hyperlink" Target="https://arxiv.org/abs/2005.14165" TargetMode="External"/><Relationship Id="rId5" Type="http://schemas.openxmlformats.org/officeDocument/2006/relationships/hyperlink" Target="https://aclanthology.org/W06-3707.pdf?utm_source=chatgpt.com" TargetMode="External"/><Relationship Id="rId4" Type="http://schemas.openxmlformats.org/officeDocument/2006/relationships/hyperlink" Target="https://aclanthology.org/W06-3707.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3952568" y="1831046"/>
            <a:ext cx="8633645" cy="1514019"/>
          </a:xfrm>
        </p:spPr>
        <p:txBody>
          <a:bodyPr/>
          <a:lstStyle/>
          <a:p>
            <a:r>
              <a:rPr lang="en-US" sz="3200" dirty="0"/>
              <a:t>Real-Time Multilingual Translation and Conversational AI: Bridging Language Barriers with Speech and Text Processing</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sz="1600" u="sng" dirty="0">
                <a:latin typeface="+mj-lt"/>
              </a:rPr>
              <a:t>Student</a:t>
            </a:r>
          </a:p>
          <a:p>
            <a:r>
              <a:rPr lang="en-US" sz="1600" dirty="0">
                <a:latin typeface="Arial" panose="020B0604020202020204" pitchFamily="34" charset="0"/>
                <a:cs typeface="Arial" panose="020B0604020202020204" pitchFamily="34" charset="0"/>
              </a:rPr>
              <a:t>Pula V Lakshmi Narasimha Naidu</a:t>
            </a:r>
          </a:p>
          <a:p>
            <a:r>
              <a:rPr lang="en-US" sz="1600" dirty="0">
                <a:latin typeface="Arial" panose="020B0604020202020204" pitchFamily="34" charset="0"/>
                <a:cs typeface="Arial" panose="020B0604020202020204" pitchFamily="34" charset="0"/>
              </a:rPr>
              <a:t>AV.EN.U4AIE22029</a:t>
            </a:r>
          </a:p>
          <a:p>
            <a:endParaRPr lang="en-US" sz="1600" b="1" dirty="0">
              <a:latin typeface="+mj-lt"/>
            </a:endParaRPr>
          </a:p>
          <a:p>
            <a:r>
              <a:rPr lang="en-US" sz="1600" b="1" u="sng" dirty="0">
                <a:latin typeface="Times New Roman" panose="02020603050405020304" pitchFamily="18" charset="0"/>
                <a:cs typeface="Times New Roman" panose="02020603050405020304" pitchFamily="18" charset="0"/>
              </a:rPr>
              <a:t>Under supervision of:</a:t>
            </a:r>
          </a:p>
          <a:p>
            <a:r>
              <a:rPr lang="en-US" sz="1600" dirty="0">
                <a:latin typeface="Arial" panose="020B0604020202020204" pitchFamily="34" charset="0"/>
                <a:cs typeface="Arial" panose="020B0604020202020204" pitchFamily="34" charset="0"/>
              </a:rPr>
              <a:t>Dr. Riyanka Manna</a:t>
            </a:r>
          </a:p>
          <a:p>
            <a:endParaRPr lang="en-US" sz="1600" dirty="0"/>
          </a:p>
          <a:p>
            <a:endParaRPr lang="en-US" sz="1600" dirty="0"/>
          </a:p>
        </p:txBody>
      </p:sp>
    </p:spTree>
    <p:extLst>
      <p:ext uri="{BB962C8B-B14F-4D97-AF65-F5344CB8AC3E}">
        <p14:creationId xmlns:p14="http://schemas.microsoft.com/office/powerpoint/2010/main"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4D84C3E-2F0F-1F7B-625E-3492049E8561}"/>
              </a:ext>
            </a:extLst>
          </p:cNvPr>
          <p:cNvSpPr>
            <a:spLocks noGrp="1"/>
          </p:cNvSpPr>
          <p:nvPr>
            <p:ph type="title"/>
          </p:nvPr>
        </p:nvSpPr>
        <p:spPr/>
        <p:txBody>
          <a:bodyPr/>
          <a:lstStyle/>
          <a:p>
            <a:r>
              <a:rPr lang="en-IN" dirty="0"/>
              <a:t>Abstract</a:t>
            </a:r>
          </a:p>
        </p:txBody>
      </p:sp>
      <p:sp>
        <p:nvSpPr>
          <p:cNvPr id="13" name="Date Placeholder 12">
            <a:extLst>
              <a:ext uri="{FF2B5EF4-FFF2-40B4-BE49-F238E27FC236}">
                <a16:creationId xmlns:a16="http://schemas.microsoft.com/office/drawing/2014/main" id="{1D714325-1840-99E2-DE66-B2DB90C4A7A5}"/>
              </a:ext>
            </a:extLst>
          </p:cNvPr>
          <p:cNvSpPr>
            <a:spLocks noGrp="1"/>
          </p:cNvSpPr>
          <p:nvPr>
            <p:ph type="dt" sz="half" idx="11"/>
          </p:nvPr>
        </p:nvSpPr>
        <p:spPr/>
        <p:txBody>
          <a:bodyPr/>
          <a:lstStyle/>
          <a:p>
            <a:fld id="{6FCA8E82-58CD-E045-8B98-B7A85B79B752}" type="datetime4">
              <a:rPr lang="en-US" smtClean="0"/>
              <a:pPr/>
              <a:t>March 7, 2025</a:t>
            </a:fld>
            <a:endParaRPr lang="en-US" dirty="0">
              <a:latin typeface="+mn-lt"/>
            </a:endParaRPr>
          </a:p>
        </p:txBody>
      </p:sp>
      <p:sp>
        <p:nvSpPr>
          <p:cNvPr id="14" name="Footer Placeholder 13">
            <a:extLst>
              <a:ext uri="{FF2B5EF4-FFF2-40B4-BE49-F238E27FC236}">
                <a16:creationId xmlns:a16="http://schemas.microsoft.com/office/drawing/2014/main" id="{A2A8B081-4905-BE9B-ABFF-48BB34D01C06}"/>
              </a:ext>
            </a:extLst>
          </p:cNvPr>
          <p:cNvSpPr>
            <a:spLocks noGrp="1"/>
          </p:cNvSpPr>
          <p:nvPr>
            <p:ph type="ftr" sz="quarter" idx="12"/>
          </p:nvPr>
        </p:nvSpPr>
        <p:spPr/>
        <p:txBody>
          <a:bodyPr/>
          <a:lstStyle/>
          <a:p>
            <a:r>
              <a:rPr lang="en-US"/>
              <a:t>Annual Review</a:t>
            </a:r>
            <a:endParaRPr lang="en-US" b="0" dirty="0"/>
          </a:p>
        </p:txBody>
      </p:sp>
      <p:sp>
        <p:nvSpPr>
          <p:cNvPr id="15" name="Slide Number Placeholder 14">
            <a:extLst>
              <a:ext uri="{FF2B5EF4-FFF2-40B4-BE49-F238E27FC236}">
                <a16:creationId xmlns:a16="http://schemas.microsoft.com/office/drawing/2014/main" id="{AAE5A990-7931-C1FE-51C1-24E0BA9521A0}"/>
              </a:ext>
            </a:extLst>
          </p:cNvPr>
          <p:cNvSpPr>
            <a:spLocks noGrp="1"/>
          </p:cNvSpPr>
          <p:nvPr>
            <p:ph type="sldNum" sz="quarter" idx="13"/>
          </p:nvPr>
        </p:nvSpPr>
        <p:spPr/>
        <p:txBody>
          <a:bodyPr/>
          <a:lstStyle/>
          <a:p>
            <a:fld id="{294A09A9-5501-47C1-A89A-A340965A2BE2}" type="slidenum">
              <a:rPr lang="en-US" smtClean="0"/>
              <a:pPr/>
              <a:t>2</a:t>
            </a:fld>
            <a:endParaRPr lang="en-US" dirty="0">
              <a:latin typeface="+mn-lt"/>
            </a:endParaRPr>
          </a:p>
        </p:txBody>
      </p:sp>
      <p:sp>
        <p:nvSpPr>
          <p:cNvPr id="19" name="TextBox 18">
            <a:extLst>
              <a:ext uri="{FF2B5EF4-FFF2-40B4-BE49-F238E27FC236}">
                <a16:creationId xmlns:a16="http://schemas.microsoft.com/office/drawing/2014/main" id="{CC7CF4D3-3937-A178-F39E-6980EECD6009}"/>
              </a:ext>
            </a:extLst>
          </p:cNvPr>
          <p:cNvSpPr txBox="1"/>
          <p:nvPr/>
        </p:nvSpPr>
        <p:spPr>
          <a:xfrm>
            <a:off x="1233169" y="2156747"/>
            <a:ext cx="10024765" cy="1477328"/>
          </a:xfrm>
          <a:prstGeom prst="rect">
            <a:avLst/>
          </a:prstGeom>
          <a:noFill/>
        </p:spPr>
        <p:txBody>
          <a:bodyPr wrap="square">
            <a:spAutoFit/>
          </a:bodyPr>
          <a:lstStyle/>
          <a:p>
            <a:pPr algn="just"/>
            <a:r>
              <a:rPr lang="en-US" dirty="0">
                <a:solidFill>
                  <a:schemeClr val="bg1"/>
                </a:solidFill>
              </a:rPr>
              <a:t>Developing a real-time multilingual translator that processes both text and speech inputs and outputs, complemented by a chatbot leveraging large language models (LLMs) to enhance user confidence in language usage, is an ambitious and impactful endeavor. This project intersects various domains, including natural language processing, machine translation, speech recognition and synthesis, and conversational AI.</a:t>
            </a:r>
            <a:endParaRPr lang="en-IN" dirty="0">
              <a:solidFill>
                <a:schemeClr val="bg1"/>
              </a:solidFill>
            </a:endParaRPr>
          </a:p>
        </p:txBody>
      </p:sp>
    </p:spTree>
    <p:extLst>
      <p:ext uri="{BB962C8B-B14F-4D97-AF65-F5344CB8AC3E}">
        <p14:creationId xmlns:p14="http://schemas.microsoft.com/office/powerpoint/2010/main" val="3690327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6B8C4A-78B4-A91C-1F6D-195095709D1C}"/>
              </a:ext>
            </a:extLst>
          </p:cNvPr>
          <p:cNvSpPr>
            <a:spLocks noGrp="1"/>
          </p:cNvSpPr>
          <p:nvPr>
            <p:ph type="title"/>
          </p:nvPr>
        </p:nvSpPr>
        <p:spPr/>
        <p:txBody>
          <a:bodyPr/>
          <a:lstStyle/>
          <a:p>
            <a:r>
              <a:rPr lang="en-IN" dirty="0"/>
              <a:t>Introduction</a:t>
            </a:r>
          </a:p>
        </p:txBody>
      </p:sp>
      <p:sp>
        <p:nvSpPr>
          <p:cNvPr id="4" name="Date Placeholder 3">
            <a:extLst>
              <a:ext uri="{FF2B5EF4-FFF2-40B4-BE49-F238E27FC236}">
                <a16:creationId xmlns:a16="http://schemas.microsoft.com/office/drawing/2014/main" id="{AF601321-57AA-E83D-B037-0F9396E60013}"/>
              </a:ext>
            </a:extLst>
          </p:cNvPr>
          <p:cNvSpPr>
            <a:spLocks noGrp="1"/>
          </p:cNvSpPr>
          <p:nvPr>
            <p:ph type="dt" sz="half" idx="11"/>
          </p:nvPr>
        </p:nvSpPr>
        <p:spPr/>
        <p:txBody>
          <a:bodyPr/>
          <a:lstStyle/>
          <a:p>
            <a:fld id="{6FCA8E82-58CD-E045-8B98-B7A85B79B752}" type="datetime4">
              <a:rPr lang="en-US" smtClean="0"/>
              <a:pPr/>
              <a:t>March 7, 2025</a:t>
            </a:fld>
            <a:endParaRPr lang="en-US" dirty="0">
              <a:latin typeface="+mn-lt"/>
            </a:endParaRPr>
          </a:p>
        </p:txBody>
      </p:sp>
      <p:sp>
        <p:nvSpPr>
          <p:cNvPr id="5" name="Footer Placeholder 4">
            <a:extLst>
              <a:ext uri="{FF2B5EF4-FFF2-40B4-BE49-F238E27FC236}">
                <a16:creationId xmlns:a16="http://schemas.microsoft.com/office/drawing/2014/main" id="{17AD7CA5-5347-8CA7-116B-BC64BF7FBF38}"/>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DF03FF78-5C42-4CFF-E4E3-E87CE9B58868}"/>
              </a:ext>
            </a:extLst>
          </p:cNvPr>
          <p:cNvSpPr>
            <a:spLocks noGrp="1"/>
          </p:cNvSpPr>
          <p:nvPr>
            <p:ph type="sldNum" sz="quarter" idx="13"/>
          </p:nvPr>
        </p:nvSpPr>
        <p:spPr/>
        <p:txBody>
          <a:bodyPr/>
          <a:lstStyle/>
          <a:p>
            <a:fld id="{294A09A9-5501-47C1-A89A-A340965A2BE2}" type="slidenum">
              <a:rPr lang="en-US" smtClean="0"/>
              <a:pPr/>
              <a:t>3</a:t>
            </a:fld>
            <a:endParaRPr lang="en-US" dirty="0">
              <a:latin typeface="+mn-lt"/>
            </a:endParaRPr>
          </a:p>
        </p:txBody>
      </p:sp>
      <p:sp>
        <p:nvSpPr>
          <p:cNvPr id="8" name="TextBox 7">
            <a:extLst>
              <a:ext uri="{FF2B5EF4-FFF2-40B4-BE49-F238E27FC236}">
                <a16:creationId xmlns:a16="http://schemas.microsoft.com/office/drawing/2014/main" id="{79536F67-571C-95BC-2708-3E2B3078523D}"/>
              </a:ext>
            </a:extLst>
          </p:cNvPr>
          <p:cNvSpPr txBox="1"/>
          <p:nvPr/>
        </p:nvSpPr>
        <p:spPr>
          <a:xfrm>
            <a:off x="1347020" y="2296961"/>
            <a:ext cx="8308258" cy="1754326"/>
          </a:xfrm>
          <a:prstGeom prst="rect">
            <a:avLst/>
          </a:prstGeom>
          <a:noFill/>
        </p:spPr>
        <p:txBody>
          <a:bodyPr wrap="square">
            <a:spAutoFit/>
          </a:bodyPr>
          <a:lstStyle/>
          <a:p>
            <a:pPr algn="just"/>
            <a:r>
              <a:rPr lang="en-US" dirty="0">
                <a:solidFill>
                  <a:schemeClr val="bg1"/>
                </a:solidFill>
              </a:rPr>
              <a:t>Real-time multilingual translation systems aim to bridge language barriers by instantly converting text and speech from one language to another. Integrating such systems with advanced chatbots powered by LLMs can provide users with interactive platforms that not only translate but also facilitate language learning and practice. These systems can preserve nuances such as emotions and tone, making interactions more natural and effective.</a:t>
            </a:r>
            <a:endParaRPr lang="en-IN" dirty="0">
              <a:solidFill>
                <a:schemeClr val="bg1"/>
              </a:solidFill>
            </a:endParaRPr>
          </a:p>
        </p:txBody>
      </p:sp>
    </p:spTree>
    <p:extLst>
      <p:ext uri="{BB962C8B-B14F-4D97-AF65-F5344CB8AC3E}">
        <p14:creationId xmlns:p14="http://schemas.microsoft.com/office/powerpoint/2010/main" val="311117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88483A-1EDF-E4F4-E53D-0AAFC9ACB8D9}"/>
              </a:ext>
            </a:extLst>
          </p:cNvPr>
          <p:cNvSpPr>
            <a:spLocks noGrp="1"/>
          </p:cNvSpPr>
          <p:nvPr>
            <p:ph type="title"/>
          </p:nvPr>
        </p:nvSpPr>
        <p:spPr>
          <a:xfrm>
            <a:off x="669056" y="217421"/>
            <a:ext cx="4941477" cy="610863"/>
          </a:xfrm>
        </p:spPr>
        <p:txBody>
          <a:bodyPr/>
          <a:lstStyle/>
          <a:p>
            <a:r>
              <a:rPr lang="en-IN" dirty="0"/>
              <a:t>Literature Survey</a:t>
            </a:r>
          </a:p>
        </p:txBody>
      </p:sp>
      <p:sp>
        <p:nvSpPr>
          <p:cNvPr id="4" name="Date Placeholder 3">
            <a:extLst>
              <a:ext uri="{FF2B5EF4-FFF2-40B4-BE49-F238E27FC236}">
                <a16:creationId xmlns:a16="http://schemas.microsoft.com/office/drawing/2014/main" id="{DACDD29F-E74C-8EF5-3412-009271FBA62F}"/>
              </a:ext>
            </a:extLst>
          </p:cNvPr>
          <p:cNvSpPr>
            <a:spLocks noGrp="1"/>
          </p:cNvSpPr>
          <p:nvPr>
            <p:ph type="dt" sz="half" idx="11"/>
          </p:nvPr>
        </p:nvSpPr>
        <p:spPr/>
        <p:txBody>
          <a:bodyPr/>
          <a:lstStyle/>
          <a:p>
            <a:fld id="{6FCA8E82-58CD-E045-8B98-B7A85B79B752}" type="datetime4">
              <a:rPr lang="en-US" smtClean="0"/>
              <a:pPr/>
              <a:t>March 7, 2025</a:t>
            </a:fld>
            <a:endParaRPr lang="en-US" dirty="0">
              <a:latin typeface="+mn-lt"/>
            </a:endParaRPr>
          </a:p>
        </p:txBody>
      </p:sp>
      <p:sp>
        <p:nvSpPr>
          <p:cNvPr id="5" name="Footer Placeholder 4">
            <a:extLst>
              <a:ext uri="{FF2B5EF4-FFF2-40B4-BE49-F238E27FC236}">
                <a16:creationId xmlns:a16="http://schemas.microsoft.com/office/drawing/2014/main" id="{A2CCAA56-B363-5D51-9F0E-0D5A670F790E}"/>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D61BCE3D-95B0-67D4-B58C-B6D2435DE881}"/>
              </a:ext>
            </a:extLst>
          </p:cNvPr>
          <p:cNvSpPr>
            <a:spLocks noGrp="1"/>
          </p:cNvSpPr>
          <p:nvPr>
            <p:ph type="sldNum" sz="quarter" idx="13"/>
          </p:nvPr>
        </p:nvSpPr>
        <p:spPr/>
        <p:txBody>
          <a:bodyPr/>
          <a:lstStyle/>
          <a:p>
            <a:fld id="{294A09A9-5501-47C1-A89A-A340965A2BE2}" type="slidenum">
              <a:rPr lang="en-US" smtClean="0"/>
              <a:pPr/>
              <a:t>4</a:t>
            </a:fld>
            <a:endParaRPr lang="en-US" dirty="0">
              <a:latin typeface="+mn-lt"/>
            </a:endParaRPr>
          </a:p>
        </p:txBody>
      </p:sp>
      <p:graphicFrame>
        <p:nvGraphicFramePr>
          <p:cNvPr id="9" name="Table 8">
            <a:extLst>
              <a:ext uri="{FF2B5EF4-FFF2-40B4-BE49-F238E27FC236}">
                <a16:creationId xmlns:a16="http://schemas.microsoft.com/office/drawing/2014/main" id="{E3F75225-A189-2F60-B980-AB3E2EFED0B0}"/>
              </a:ext>
            </a:extLst>
          </p:cNvPr>
          <p:cNvGraphicFramePr>
            <a:graphicFrameLocks noGrp="1"/>
          </p:cNvGraphicFramePr>
          <p:nvPr>
            <p:extLst>
              <p:ext uri="{D42A27DB-BD31-4B8C-83A1-F6EECF244321}">
                <p14:modId xmlns:p14="http://schemas.microsoft.com/office/powerpoint/2010/main" val="3777455631"/>
              </p:ext>
            </p:extLst>
          </p:nvPr>
        </p:nvGraphicFramePr>
        <p:xfrm>
          <a:off x="1743242" y="1136761"/>
          <a:ext cx="8128000" cy="43205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53192071"/>
                    </a:ext>
                  </a:extLst>
                </a:gridCol>
                <a:gridCol w="2032000">
                  <a:extLst>
                    <a:ext uri="{9D8B030D-6E8A-4147-A177-3AD203B41FA5}">
                      <a16:colId xmlns:a16="http://schemas.microsoft.com/office/drawing/2014/main" val="112511495"/>
                    </a:ext>
                  </a:extLst>
                </a:gridCol>
                <a:gridCol w="2032000">
                  <a:extLst>
                    <a:ext uri="{9D8B030D-6E8A-4147-A177-3AD203B41FA5}">
                      <a16:colId xmlns:a16="http://schemas.microsoft.com/office/drawing/2014/main" val="4103989901"/>
                    </a:ext>
                  </a:extLst>
                </a:gridCol>
                <a:gridCol w="2032000">
                  <a:extLst>
                    <a:ext uri="{9D8B030D-6E8A-4147-A177-3AD203B41FA5}">
                      <a16:colId xmlns:a16="http://schemas.microsoft.com/office/drawing/2014/main" val="3141573698"/>
                    </a:ext>
                  </a:extLst>
                </a:gridCol>
              </a:tblGrid>
              <a:tr h="370840">
                <a:tc>
                  <a:txBody>
                    <a:bodyPr/>
                    <a:lstStyle/>
                    <a:p>
                      <a:pPr algn="ctr" fontAlgn="ctr"/>
                      <a:r>
                        <a:rPr lang="en-IN" sz="1100" b="1" i="0" u="none" strike="noStrike" dirty="0">
                          <a:solidFill>
                            <a:srgbClr val="000000"/>
                          </a:solidFill>
                          <a:effectLst/>
                          <a:latin typeface="Calibri" panose="020F0502020204030204" pitchFamily="34" charset="0"/>
                        </a:rPr>
                        <a:t>Authors</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Contributions</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Research Gap Addressed</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Paper Link</a:t>
                      </a:r>
                    </a:p>
                  </a:txBody>
                  <a:tcPr marL="7620" marR="7620" marT="7620" marB="0" anchor="ctr"/>
                </a:tc>
                <a:extLst>
                  <a:ext uri="{0D108BD9-81ED-4DB2-BD59-A6C34878D82A}">
                    <a16:rowId xmlns:a16="http://schemas.microsoft.com/office/drawing/2014/main" val="1552828423"/>
                  </a:ext>
                </a:extLst>
              </a:tr>
              <a:tr h="370840">
                <a:tc rowSpan="2">
                  <a:txBody>
                    <a:bodyPr/>
                    <a:lstStyle/>
                    <a:p>
                      <a:pPr algn="l" fontAlgn="ctr"/>
                      <a:r>
                        <a:rPr lang="en-US" sz="1100" b="1" i="0" u="none" strike="noStrike">
                          <a:solidFill>
                            <a:srgbClr val="000000"/>
                          </a:solidFill>
                          <a:effectLst/>
                          <a:latin typeface="Calibri" panose="020F0502020204030204" pitchFamily="34" charset="0"/>
                        </a:rPr>
                        <a:t>Alex Waibel and the interACT team</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Developed the JANUS speech-to-speech translation system, integrating speech recognition, machine translation, and speech synthesis components. </a:t>
                      </a:r>
                    </a:p>
                  </a:txBody>
                  <a:tcPr marL="7620" marR="7620" marT="7620" marB="0" anchor="ctr"/>
                </a:tc>
                <a:tc rowSpan="2">
                  <a:txBody>
                    <a:bodyPr/>
                    <a:lstStyle/>
                    <a:p>
                      <a:pPr algn="l" fontAlgn="ctr"/>
                      <a:r>
                        <a:rPr lang="en-US" sz="1100" b="0" i="0" u="none" strike="noStrike">
                          <a:solidFill>
                            <a:srgbClr val="000000"/>
                          </a:solidFill>
                          <a:effectLst/>
                          <a:latin typeface="Calibri" panose="020F0502020204030204" pitchFamily="34" charset="0"/>
                        </a:rPr>
                        <a:t>Addressed the challenge of creating an integrated system capable of real-time speech translation, paving the way for future developments in multilingual speech translation technologies.</a:t>
                      </a:r>
                    </a:p>
                  </a:txBody>
                  <a:tcPr marL="7620" marR="7620" marT="7620" marB="0" anchor="ctr"/>
                </a:tc>
                <a:tc rowSpan="2">
                  <a:txBody>
                    <a:bodyPr/>
                    <a:lstStyle/>
                    <a:p>
                      <a:pPr algn="l" fontAlgn="ctr"/>
                      <a:r>
                        <a:rPr lang="en-US" sz="1100" b="0" i="0" u="sng" strike="noStrike">
                          <a:solidFill>
                            <a:srgbClr val="0563C1"/>
                          </a:solidFill>
                          <a:effectLst/>
                          <a:latin typeface="Calibri" panose="020F0502020204030204" pitchFamily="34" charset="0"/>
                          <a:hlinkClick r:id="rId2"/>
                        </a:rPr>
                        <a:t>JANUS: A Speech-to-Speech Translation System</a:t>
                      </a:r>
                      <a:endParaRPr lang="en-US" sz="1100" b="0" i="0" u="sng" strike="noStrike">
                        <a:solidFill>
                          <a:srgbClr val="0563C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051230660"/>
                  </a:ext>
                </a:extLst>
              </a:tr>
              <a:tr h="370840">
                <a:tc vMerge="1">
                  <a:txBody>
                    <a:bodyPr/>
                    <a:lstStyle/>
                    <a:p>
                      <a:endParaRPr lang="en-IN"/>
                    </a:p>
                  </a:txBody>
                  <a:tcPr/>
                </a:tc>
                <a:tc>
                  <a:txBody>
                    <a:bodyPr/>
                    <a:lstStyle/>
                    <a:p>
                      <a:pPr algn="l" fontAlgn="ctr"/>
                      <a:r>
                        <a:rPr lang="en-IN" sz="1100" b="0" i="0" u="sng" strike="noStrike">
                          <a:solidFill>
                            <a:srgbClr val="0563C1"/>
                          </a:solidFill>
                          <a:effectLst/>
                          <a:latin typeface="Calibri" panose="020F0502020204030204" pitchFamily="34" charset="0"/>
                          <a:hlinkClick r:id="rId3"/>
                        </a:rPr>
                        <a:t>isl.iar.kit.edu</a:t>
                      </a:r>
                      <a:endParaRPr lang="en-IN" sz="1100" b="0" i="0" u="sng" strike="noStrike">
                        <a:solidFill>
                          <a:srgbClr val="0563C1"/>
                        </a:solidFill>
                        <a:effectLst/>
                        <a:latin typeface="Calibri" panose="020F0502020204030204" pitchFamily="34" charset="0"/>
                      </a:endParaRPr>
                    </a:p>
                  </a:txBody>
                  <a:tcPr marL="7620" marR="7620" marT="7620"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39936000"/>
                  </a:ext>
                </a:extLst>
              </a:tr>
              <a:tr h="370840">
                <a:tc rowSpan="2">
                  <a:txBody>
                    <a:bodyPr/>
                    <a:lstStyle/>
                    <a:p>
                      <a:pPr algn="l" fontAlgn="ctr"/>
                      <a:r>
                        <a:rPr lang="en-IN" sz="1100" b="1" i="0" u="none" strike="noStrike">
                          <a:solidFill>
                            <a:srgbClr val="000000"/>
                          </a:solidFill>
                          <a:effectLst/>
                          <a:latin typeface="Calibri" panose="020F0502020204030204" pitchFamily="34" charset="0"/>
                        </a:rPr>
                        <a:t>MedSLT Development Team</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Created the MedSLT system, a rule-based interlingua approach for medical speech translation, focusing on constrained semantic grammars for accurate translations in the medical domain. </a:t>
                      </a:r>
                    </a:p>
                  </a:txBody>
                  <a:tcPr marL="7620" marR="7620" marT="7620" marB="0" anchor="ctr"/>
                </a:tc>
                <a:tc rowSpan="2">
                  <a:txBody>
                    <a:bodyPr/>
                    <a:lstStyle/>
                    <a:p>
                      <a:pPr algn="l" fontAlgn="ctr"/>
                      <a:r>
                        <a:rPr lang="en-US" sz="1100" b="0" i="0" u="none" strike="noStrike">
                          <a:solidFill>
                            <a:srgbClr val="000000"/>
                          </a:solidFill>
                          <a:effectLst/>
                          <a:latin typeface="Calibri" panose="020F0502020204030204" pitchFamily="34" charset="0"/>
                        </a:rPr>
                        <a:t>Tackled the need for domain-specific translation systems that ensure high accuracy and reliability, particularly in critical fields like medicine, by employing controlled language and semantic constraints.</a:t>
                      </a:r>
                    </a:p>
                  </a:txBody>
                  <a:tcPr marL="7620" marR="7620" marT="7620" marB="0" anchor="ctr"/>
                </a:tc>
                <a:tc rowSpan="2">
                  <a:txBody>
                    <a:bodyPr/>
                    <a:lstStyle/>
                    <a:p>
                      <a:pPr algn="l" fontAlgn="ctr"/>
                      <a:r>
                        <a:rPr lang="en-US" sz="1100" b="0" i="0" u="sng" strike="noStrike">
                          <a:solidFill>
                            <a:srgbClr val="0563C1"/>
                          </a:solidFill>
                          <a:effectLst/>
                          <a:latin typeface="Calibri" panose="020F0502020204030204" pitchFamily="34" charset="0"/>
                          <a:hlinkClick r:id="rId4"/>
                        </a:rPr>
                        <a:t>MedSLT: A Limited-Domain Unidirectional Grammar-Based Medical Speech Translation System</a:t>
                      </a:r>
                      <a:endParaRPr lang="en-US" sz="1100" b="0" i="0" u="sng" strike="noStrike">
                        <a:solidFill>
                          <a:srgbClr val="0563C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07410748"/>
                  </a:ext>
                </a:extLst>
              </a:tr>
              <a:tr h="370840">
                <a:tc vMerge="1">
                  <a:txBody>
                    <a:bodyPr/>
                    <a:lstStyle/>
                    <a:p>
                      <a:endParaRPr lang="en-IN"/>
                    </a:p>
                  </a:txBody>
                  <a:tcPr/>
                </a:tc>
                <a:tc>
                  <a:txBody>
                    <a:bodyPr/>
                    <a:lstStyle/>
                    <a:p>
                      <a:pPr algn="l" fontAlgn="ctr"/>
                      <a:r>
                        <a:rPr lang="en-IN" sz="1100" b="0" i="0" u="sng" strike="noStrike">
                          <a:solidFill>
                            <a:srgbClr val="0563C1"/>
                          </a:solidFill>
                          <a:effectLst/>
                          <a:latin typeface="Calibri" panose="020F0502020204030204" pitchFamily="34" charset="0"/>
                          <a:hlinkClick r:id="rId5"/>
                        </a:rPr>
                        <a:t>aclanthology.org</a:t>
                      </a:r>
                      <a:endParaRPr lang="en-IN" sz="1100" b="0" i="0" u="sng" strike="noStrike">
                        <a:solidFill>
                          <a:srgbClr val="0563C1"/>
                        </a:solidFill>
                        <a:effectLst/>
                        <a:latin typeface="Calibri" panose="020F0502020204030204" pitchFamily="34" charset="0"/>
                      </a:endParaRPr>
                    </a:p>
                  </a:txBody>
                  <a:tcPr marL="7620" marR="7620" marT="7620"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2814891205"/>
                  </a:ext>
                </a:extLst>
              </a:tr>
              <a:tr h="370840">
                <a:tc>
                  <a:txBody>
                    <a:bodyPr/>
                    <a:lstStyle/>
                    <a:p>
                      <a:pPr algn="l" fontAlgn="ctr"/>
                      <a:r>
                        <a:rPr lang="en-IN" sz="1100" b="1" i="0" u="none" strike="noStrike">
                          <a:solidFill>
                            <a:srgbClr val="000000"/>
                          </a:solidFill>
                          <a:effectLst/>
                          <a:latin typeface="Calibri" panose="020F0502020204030204" pitchFamily="34" charset="0"/>
                        </a:rPr>
                        <a:t>OpenAI Research Team</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Developed GPT-4, a large multimodal model capable of processing both text and image inputs, demonstrating advanced language understanding and generation abilities.</a:t>
                      </a:r>
                    </a:p>
                  </a:txBody>
                  <a:tcPr marL="7620" marR="7620" marT="7620" marB="0" anchor="ctr"/>
                </a:tc>
                <a:tc>
                  <a:txBody>
                    <a:bodyPr/>
                    <a:lstStyle/>
                    <a:p>
                      <a:pPr algn="l" fontAlgn="ctr"/>
                      <a:r>
                        <a:rPr lang="en-US" sz="1100" b="0" i="0" u="none" strike="noStrike">
                          <a:solidFill>
                            <a:srgbClr val="000000"/>
                          </a:solidFill>
                          <a:effectLst/>
                          <a:latin typeface="Calibri" panose="020F0502020204030204" pitchFamily="34" charset="0"/>
                        </a:rPr>
                        <a:t>Addressed limitations in natural language understanding and generation, enabling more human-like interactions and the ability to handle complex language tasks, thus enhancing the potential of chatbots in language learning and translation applications.</a:t>
                      </a:r>
                    </a:p>
                  </a:txBody>
                  <a:tcPr marL="7620" marR="7620" marT="7620" marB="0" anchor="ctr"/>
                </a:tc>
                <a:tc>
                  <a:txBody>
                    <a:bodyPr/>
                    <a:lstStyle/>
                    <a:p>
                      <a:pPr algn="l" fontAlgn="ctr"/>
                      <a:r>
                        <a:rPr lang="en-US" sz="1100" b="0" i="0" u="sng" strike="noStrike" dirty="0">
                          <a:solidFill>
                            <a:srgbClr val="0563C1"/>
                          </a:solidFill>
                          <a:effectLst/>
                          <a:latin typeface="Calibri" panose="020F0502020204030204" pitchFamily="34" charset="0"/>
                          <a:hlinkClick r:id="rId6"/>
                        </a:rPr>
                        <a:t>Language Models are Few-Shot Learners</a:t>
                      </a:r>
                      <a:endParaRPr lang="en-US" sz="1100" b="0" i="0" u="sng" strike="noStrike" dirty="0">
                        <a:solidFill>
                          <a:srgbClr val="0563C1"/>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90773636"/>
                  </a:ext>
                </a:extLst>
              </a:tr>
            </a:tbl>
          </a:graphicData>
        </a:graphic>
      </p:graphicFrame>
    </p:spTree>
    <p:extLst>
      <p:ext uri="{BB962C8B-B14F-4D97-AF65-F5344CB8AC3E}">
        <p14:creationId xmlns:p14="http://schemas.microsoft.com/office/powerpoint/2010/main" val="1701072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750D7-7D0D-9332-C623-BB2813B7744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B910112-FEA0-85C7-E3A5-554DE1FB0794}"/>
              </a:ext>
            </a:extLst>
          </p:cNvPr>
          <p:cNvSpPr>
            <a:spLocks noGrp="1"/>
          </p:cNvSpPr>
          <p:nvPr>
            <p:ph type="title"/>
          </p:nvPr>
        </p:nvSpPr>
        <p:spPr>
          <a:xfrm>
            <a:off x="669056" y="217421"/>
            <a:ext cx="4941477" cy="610863"/>
          </a:xfrm>
        </p:spPr>
        <p:txBody>
          <a:bodyPr/>
          <a:lstStyle/>
          <a:p>
            <a:r>
              <a:rPr lang="en-IN" dirty="0"/>
              <a:t>Literature Survey</a:t>
            </a:r>
          </a:p>
        </p:txBody>
      </p:sp>
      <p:sp>
        <p:nvSpPr>
          <p:cNvPr id="4" name="Date Placeholder 3">
            <a:extLst>
              <a:ext uri="{FF2B5EF4-FFF2-40B4-BE49-F238E27FC236}">
                <a16:creationId xmlns:a16="http://schemas.microsoft.com/office/drawing/2014/main" id="{388D8C10-A50E-FD46-5800-80EC3740B368}"/>
              </a:ext>
            </a:extLst>
          </p:cNvPr>
          <p:cNvSpPr>
            <a:spLocks noGrp="1"/>
          </p:cNvSpPr>
          <p:nvPr>
            <p:ph type="dt" sz="half" idx="11"/>
          </p:nvPr>
        </p:nvSpPr>
        <p:spPr/>
        <p:txBody>
          <a:bodyPr/>
          <a:lstStyle/>
          <a:p>
            <a:fld id="{6FCA8E82-58CD-E045-8B98-B7A85B79B752}" type="datetime4">
              <a:rPr lang="en-US" smtClean="0"/>
              <a:pPr/>
              <a:t>March 7, 2025</a:t>
            </a:fld>
            <a:endParaRPr lang="en-US" dirty="0">
              <a:latin typeface="+mn-lt"/>
            </a:endParaRPr>
          </a:p>
        </p:txBody>
      </p:sp>
      <p:sp>
        <p:nvSpPr>
          <p:cNvPr id="5" name="Footer Placeholder 4">
            <a:extLst>
              <a:ext uri="{FF2B5EF4-FFF2-40B4-BE49-F238E27FC236}">
                <a16:creationId xmlns:a16="http://schemas.microsoft.com/office/drawing/2014/main" id="{0EA77844-A1DD-B7D6-4C89-488A5C63EEB8}"/>
              </a:ext>
            </a:extLst>
          </p:cNvPr>
          <p:cNvSpPr>
            <a:spLocks noGrp="1"/>
          </p:cNvSpPr>
          <p:nvPr>
            <p:ph type="ftr" sz="quarter" idx="1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781FB9BF-332A-140C-965B-3C43ED8C3717}"/>
              </a:ext>
            </a:extLst>
          </p:cNvPr>
          <p:cNvSpPr>
            <a:spLocks noGrp="1"/>
          </p:cNvSpPr>
          <p:nvPr>
            <p:ph type="sldNum" sz="quarter" idx="13"/>
          </p:nvPr>
        </p:nvSpPr>
        <p:spPr/>
        <p:txBody>
          <a:bodyPr/>
          <a:lstStyle/>
          <a:p>
            <a:fld id="{294A09A9-5501-47C1-A89A-A340965A2BE2}" type="slidenum">
              <a:rPr lang="en-US" smtClean="0"/>
              <a:pPr/>
              <a:t>5</a:t>
            </a:fld>
            <a:endParaRPr lang="en-US" dirty="0">
              <a:latin typeface="+mn-lt"/>
            </a:endParaRPr>
          </a:p>
        </p:txBody>
      </p:sp>
      <p:graphicFrame>
        <p:nvGraphicFramePr>
          <p:cNvPr id="9" name="Table 8">
            <a:extLst>
              <a:ext uri="{FF2B5EF4-FFF2-40B4-BE49-F238E27FC236}">
                <a16:creationId xmlns:a16="http://schemas.microsoft.com/office/drawing/2014/main" id="{D26F0A7E-D254-8BDA-33FD-16FC73B3134E}"/>
              </a:ext>
            </a:extLst>
          </p:cNvPr>
          <p:cNvGraphicFramePr>
            <a:graphicFrameLocks noGrp="1"/>
          </p:cNvGraphicFramePr>
          <p:nvPr>
            <p:extLst>
              <p:ext uri="{D42A27DB-BD31-4B8C-83A1-F6EECF244321}">
                <p14:modId xmlns:p14="http://schemas.microsoft.com/office/powerpoint/2010/main" val="3811532432"/>
              </p:ext>
            </p:extLst>
          </p:nvPr>
        </p:nvGraphicFramePr>
        <p:xfrm>
          <a:off x="2113632" y="1747778"/>
          <a:ext cx="7524115" cy="1578367"/>
        </p:xfrm>
        <a:graphic>
          <a:graphicData uri="http://schemas.openxmlformats.org/drawingml/2006/table">
            <a:tbl>
              <a:tblPr firstRow="1" bandRow="1">
                <a:tableStyleId>{5C22544A-7EE6-4342-B048-85BDC9FD1C3A}</a:tableStyleId>
              </a:tblPr>
              <a:tblGrid>
                <a:gridCol w="1428115">
                  <a:extLst>
                    <a:ext uri="{9D8B030D-6E8A-4147-A177-3AD203B41FA5}">
                      <a16:colId xmlns:a16="http://schemas.microsoft.com/office/drawing/2014/main" val="2653192071"/>
                    </a:ext>
                  </a:extLst>
                </a:gridCol>
                <a:gridCol w="2032000">
                  <a:extLst>
                    <a:ext uri="{9D8B030D-6E8A-4147-A177-3AD203B41FA5}">
                      <a16:colId xmlns:a16="http://schemas.microsoft.com/office/drawing/2014/main" val="112511495"/>
                    </a:ext>
                  </a:extLst>
                </a:gridCol>
                <a:gridCol w="2032000">
                  <a:extLst>
                    <a:ext uri="{9D8B030D-6E8A-4147-A177-3AD203B41FA5}">
                      <a16:colId xmlns:a16="http://schemas.microsoft.com/office/drawing/2014/main" val="4103989901"/>
                    </a:ext>
                  </a:extLst>
                </a:gridCol>
                <a:gridCol w="2032000">
                  <a:extLst>
                    <a:ext uri="{9D8B030D-6E8A-4147-A177-3AD203B41FA5}">
                      <a16:colId xmlns:a16="http://schemas.microsoft.com/office/drawing/2014/main" val="3141573698"/>
                    </a:ext>
                  </a:extLst>
                </a:gridCol>
              </a:tblGrid>
              <a:tr h="361707">
                <a:tc>
                  <a:txBody>
                    <a:bodyPr/>
                    <a:lstStyle/>
                    <a:p>
                      <a:pPr algn="ctr" fontAlgn="ctr"/>
                      <a:r>
                        <a:rPr lang="en-IN" sz="1100" b="1" i="0" u="none" strike="noStrike" dirty="0">
                          <a:solidFill>
                            <a:srgbClr val="000000"/>
                          </a:solidFill>
                          <a:effectLst/>
                          <a:latin typeface="Calibri" panose="020F0502020204030204" pitchFamily="34" charset="0"/>
                        </a:rPr>
                        <a:t>Authors</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Contributions</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Research Gap Addressed</a:t>
                      </a:r>
                    </a:p>
                  </a:txBody>
                  <a:tcPr marL="7620" marR="7620" marT="7620" marB="0" anchor="ctr"/>
                </a:tc>
                <a:tc>
                  <a:txBody>
                    <a:bodyPr/>
                    <a:lstStyle/>
                    <a:p>
                      <a:pPr algn="ctr" fontAlgn="ctr"/>
                      <a:r>
                        <a:rPr lang="en-IN" sz="1100" b="1" i="0" u="none" strike="noStrike">
                          <a:solidFill>
                            <a:srgbClr val="000000"/>
                          </a:solidFill>
                          <a:effectLst/>
                          <a:latin typeface="Calibri" panose="020F0502020204030204" pitchFamily="34" charset="0"/>
                        </a:rPr>
                        <a:t>Paper Link</a:t>
                      </a:r>
                    </a:p>
                  </a:txBody>
                  <a:tcPr marL="7620" marR="7620" marT="7620" marB="0" anchor="ctr"/>
                </a:tc>
                <a:extLst>
                  <a:ext uri="{0D108BD9-81ED-4DB2-BD59-A6C34878D82A}">
                    <a16:rowId xmlns:a16="http://schemas.microsoft.com/office/drawing/2014/main" val="1552828423"/>
                  </a:ext>
                </a:extLst>
              </a:tr>
              <a:tr h="370840">
                <a:tc rowSpan="2">
                  <a:txBody>
                    <a:bodyPr/>
                    <a:lstStyle/>
                    <a:p>
                      <a:pPr algn="l" fontAlgn="ctr"/>
                      <a:r>
                        <a:rPr lang="en-IN" sz="1100" dirty="0"/>
                        <a:t>OpenAI Research Team</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l" fontAlgn="ctr"/>
                      <a:r>
                        <a:rPr lang="en-US" sz="1100" dirty="0"/>
                        <a:t>Developed Whisper, a speech recognition system based on an encoder-decoder transformer architecture, capable of multilingual speech processing.</a:t>
                      </a:r>
                      <a:endParaRPr lang="en-US" sz="1100" b="0" i="0" u="none" strike="noStrike" dirty="0">
                        <a:solidFill>
                          <a:srgbClr val="000000"/>
                        </a:solidFill>
                        <a:effectLst/>
                        <a:latin typeface="Calibri" panose="020F0502020204030204" pitchFamily="34" charset="0"/>
                      </a:endParaRPr>
                    </a:p>
                  </a:txBody>
                  <a:tcPr marL="7620" marR="7620" marT="7620" marB="0" anchor="ctr"/>
                </a:tc>
                <a:tc rowSpan="2">
                  <a:txBody>
                    <a:bodyPr/>
                    <a:lstStyle/>
                    <a:p>
                      <a:pPr algn="l" fontAlgn="ctr"/>
                      <a:r>
                        <a:rPr lang="en-US" sz="1100" dirty="0"/>
                        <a:t>Addressed the need for robust and accurate speech recognition across multiple languages, facilitating the development of real-time multilingual translation systems that can handle diverse linguistic inputs effectively.</a:t>
                      </a:r>
                      <a:endParaRPr lang="en-US" sz="1100" b="0" i="0" u="none" strike="noStrike" dirty="0">
                        <a:solidFill>
                          <a:srgbClr val="000000"/>
                        </a:solidFill>
                        <a:effectLst/>
                        <a:latin typeface="Calibri" panose="020F0502020204030204" pitchFamily="34" charset="0"/>
                      </a:endParaRPr>
                    </a:p>
                  </a:txBody>
                  <a:tcPr marL="7620" marR="7620" marT="7620" marB="0" anchor="ctr"/>
                </a:tc>
                <a:tc rowSpan="2">
                  <a:txBody>
                    <a:bodyPr/>
                    <a:lstStyle/>
                    <a:p>
                      <a:pPr algn="l" fontAlgn="ctr"/>
                      <a:r>
                        <a:rPr lang="en-US" sz="1100" b="0" i="0" u="sng" strike="noStrike" dirty="0">
                          <a:solidFill>
                            <a:srgbClr val="0563C1"/>
                          </a:solidFill>
                          <a:effectLst/>
                          <a:latin typeface="Calibri" panose="020F0502020204030204" pitchFamily="34" charset="0"/>
                        </a:rPr>
                        <a:t>https://openai.com/research/whisper</a:t>
                      </a:r>
                    </a:p>
                  </a:txBody>
                  <a:tcPr marL="7620" marR="7620" marT="7620" marB="0" anchor="ctr"/>
                </a:tc>
                <a:extLst>
                  <a:ext uri="{0D108BD9-81ED-4DB2-BD59-A6C34878D82A}">
                    <a16:rowId xmlns:a16="http://schemas.microsoft.com/office/drawing/2014/main" val="3051230660"/>
                  </a:ext>
                </a:extLst>
              </a:tr>
              <a:tr h="370840">
                <a:tc vMerge="1">
                  <a:txBody>
                    <a:bodyPr/>
                    <a:lstStyle/>
                    <a:p>
                      <a:endParaRPr lang="en-IN"/>
                    </a:p>
                  </a:txBody>
                  <a:tcPr/>
                </a:tc>
                <a:tc>
                  <a:txBody>
                    <a:bodyPr/>
                    <a:lstStyle/>
                    <a:p>
                      <a:pPr algn="l" fontAlgn="ctr"/>
                      <a:endParaRPr lang="en-IN" sz="1100" b="0" i="0" u="sng" strike="noStrike" dirty="0">
                        <a:solidFill>
                          <a:srgbClr val="0563C1"/>
                        </a:solidFill>
                        <a:effectLst/>
                        <a:latin typeface="Calibri" panose="020F0502020204030204" pitchFamily="34" charset="0"/>
                      </a:endParaRPr>
                    </a:p>
                  </a:txBody>
                  <a:tcPr marL="7620" marR="7620" marT="7620" marB="0" anchor="ctr"/>
                </a:tc>
                <a:tc vMerge="1">
                  <a:txBody>
                    <a:bodyPr/>
                    <a:lstStyle/>
                    <a:p>
                      <a:endParaRPr lang="en-IN"/>
                    </a:p>
                  </a:txBody>
                  <a:tcPr/>
                </a:tc>
                <a:tc vMerge="1">
                  <a:txBody>
                    <a:bodyPr/>
                    <a:lstStyle/>
                    <a:p>
                      <a:endParaRPr lang="en-IN" dirty="0"/>
                    </a:p>
                  </a:txBody>
                  <a:tcPr/>
                </a:tc>
                <a:extLst>
                  <a:ext uri="{0D108BD9-81ED-4DB2-BD59-A6C34878D82A}">
                    <a16:rowId xmlns:a16="http://schemas.microsoft.com/office/drawing/2014/main" val="239936000"/>
                  </a:ext>
                </a:extLst>
              </a:tr>
            </a:tbl>
          </a:graphicData>
        </a:graphic>
      </p:graphicFrame>
    </p:spTree>
    <p:extLst>
      <p:ext uri="{BB962C8B-B14F-4D97-AF65-F5344CB8AC3E}">
        <p14:creationId xmlns:p14="http://schemas.microsoft.com/office/powerpoint/2010/main" val="391865704"/>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Win32_MW_JS_SL_v2.potx" id="{230A82CA-9023-4220-9E5B-0E652CF31B20}" vid="{96196EC2-C392-482E-BF29-9BD12A62668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annual presentation</Template>
  <TotalTime>570</TotalTime>
  <Words>464</Words>
  <Application>Microsoft Office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Franklin Gothic Book</vt:lpstr>
      <vt:lpstr>Franklin Gothic Demi</vt:lpstr>
      <vt:lpstr>Times New Roman</vt:lpstr>
      <vt:lpstr>Wingdings</vt:lpstr>
      <vt:lpstr>Theme1</vt:lpstr>
      <vt:lpstr>Real-Time Multilingual Translation and Conversational AI: Bridging Language Barriers with Speech and Text Processing</vt:lpstr>
      <vt:lpstr>Abstract</vt:lpstr>
      <vt:lpstr>Introduction</vt:lpstr>
      <vt:lpstr>Literature Survey</vt:lpstr>
      <vt:lpstr>Literature Survey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PULA V L NARASIMHA NAIDU</dc:creator>
  <cp:lastModifiedBy>PULA V L NARASIMHA NAIDU</cp:lastModifiedBy>
  <cp:revision>3</cp:revision>
  <dcterms:created xsi:type="dcterms:W3CDTF">2025-03-07T04:34:05Z</dcterms:created>
  <dcterms:modified xsi:type="dcterms:W3CDTF">2025-03-07T17:09:43Z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