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люгин Роман Владиславович" initials="МРВ" lastIdx="1" clrIdx="0">
    <p:extLst>
      <p:ext uri="{19B8F6BF-5375-455C-9EA6-DF929625EA0E}">
        <p15:presenceInfo xmlns:p15="http://schemas.microsoft.com/office/powerpoint/2012/main" userId="S-1-5-21-4136688710-512796361-4022442886-255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3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8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5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3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1AB2-F155-4268-9B32-15213D557B90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7AB5-6433-4BCD-B464-09C07B6FC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" y="3280236"/>
            <a:ext cx="116990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0069A2"/>
                </a:solidFill>
              </a:rPr>
              <a:t>Расчет гистерезиса относительных</a:t>
            </a:r>
            <a:br>
              <a:rPr lang="ru-RU" sz="3600" b="1" dirty="0" smtClean="0">
                <a:solidFill>
                  <a:srgbClr val="0069A2"/>
                </a:solidFill>
              </a:rPr>
            </a:br>
            <a:r>
              <a:rPr lang="ru-RU" sz="3600" b="1" dirty="0" smtClean="0">
                <a:solidFill>
                  <a:srgbClr val="0069A2"/>
                </a:solidFill>
              </a:rPr>
              <a:t>фазовых проницаемостей</a:t>
            </a:r>
            <a:r>
              <a:rPr lang="en-US" sz="3600" b="1" dirty="0" smtClean="0">
                <a:solidFill>
                  <a:srgbClr val="0069A2"/>
                </a:solidFill>
              </a:rPr>
              <a:t> (</a:t>
            </a:r>
            <a:r>
              <a:rPr lang="ru-RU" sz="3600" b="1" dirty="0" smtClean="0">
                <a:solidFill>
                  <a:srgbClr val="0069A2"/>
                </a:solidFill>
              </a:rPr>
              <a:t>ОФП</a:t>
            </a:r>
            <a:r>
              <a:rPr lang="en-US" sz="3600" b="1" dirty="0" smtClean="0">
                <a:solidFill>
                  <a:srgbClr val="0069A2"/>
                </a:solidFill>
              </a:rPr>
              <a:t>)</a:t>
            </a:r>
            <a:endParaRPr lang="ru-RU" sz="3600" b="1" dirty="0">
              <a:solidFill>
                <a:srgbClr val="0069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5208" y="5625541"/>
            <a:ext cx="44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u="sng" dirty="0" smtClean="0">
                <a:solidFill>
                  <a:srgbClr val="0069A2"/>
                </a:solidFill>
              </a:rPr>
              <a:t>Малюгин Роман Владиславович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502" t="-3959" r="-502" b="35103"/>
          <a:stretch/>
        </p:blipFill>
        <p:spPr>
          <a:xfrm rot="21014125">
            <a:off x="2382991" y="2437524"/>
            <a:ext cx="209133" cy="14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02" t="-3959" r="-502" b="35103"/>
          <a:stretch/>
        </p:blipFill>
        <p:spPr>
          <a:xfrm rot="21014125">
            <a:off x="2407806" y="2432330"/>
            <a:ext cx="209133" cy="14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2" y="1502894"/>
            <a:ext cx="11699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Проектная работа по курсу</a:t>
            </a:r>
          </a:p>
          <a:p>
            <a:pPr algn="ctr"/>
            <a:r>
              <a:rPr lang="en-US" sz="3600" b="1" dirty="0" smtClean="0"/>
              <a:t>C++ Developer. Professional</a:t>
            </a:r>
            <a:endParaRPr lang="ru-RU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75208" y="6185195"/>
            <a:ext cx="44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0069A2"/>
                </a:solidFill>
              </a:rPr>
              <a:t>23.10.2023</a:t>
            </a:r>
          </a:p>
        </p:txBody>
      </p:sp>
    </p:spTree>
    <p:extLst>
      <p:ext uri="{BB962C8B-B14F-4D97-AF65-F5344CB8AC3E}">
        <p14:creationId xmlns:p14="http://schemas.microsoft.com/office/powerpoint/2010/main" val="8257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" y="1"/>
            <a:ext cx="10934700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Терминология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2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9457" y="1276597"/>
            <a:ext cx="11873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ru-RU" sz="2000" dirty="0" smtClean="0"/>
              <a:t>Если </a:t>
            </a:r>
            <a:r>
              <a:rPr lang="ru-RU" sz="2000" dirty="0"/>
              <a:t>пористая среда заполнена только одним флюидом, то </a:t>
            </a:r>
            <a:r>
              <a:rPr lang="ru-RU" sz="2000" dirty="0" smtClean="0"/>
              <a:t>проницаемость </a:t>
            </a:r>
            <a:r>
              <a:rPr lang="ru-RU" sz="2000" dirty="0" smtClean="0"/>
              <a:t>такой</a:t>
            </a:r>
          </a:p>
          <a:p>
            <a:r>
              <a:rPr lang="ru-RU" sz="2000" dirty="0" smtClean="0"/>
              <a:t>Среды называется </a:t>
            </a:r>
            <a:r>
              <a:rPr lang="ru-RU" sz="2000" dirty="0"/>
              <a:t>абсолютной. Способность породы пропускать </a:t>
            </a:r>
            <a:r>
              <a:rPr lang="ru-RU" sz="2000" dirty="0" smtClean="0"/>
              <a:t>отдельно </a:t>
            </a:r>
            <a:r>
              <a:rPr lang="ru-RU" sz="2000" dirty="0"/>
              <a:t>взятый флюид </a:t>
            </a:r>
            <a:r>
              <a:rPr lang="ru-RU" sz="2000" dirty="0" smtClean="0"/>
              <a:t>в</a:t>
            </a:r>
          </a:p>
          <a:p>
            <a:r>
              <a:rPr lang="ru-RU" sz="2000" dirty="0" smtClean="0"/>
              <a:t>Присутствии других </a:t>
            </a:r>
            <a:r>
              <a:rPr lang="ru-RU" sz="2000" dirty="0"/>
              <a:t>фаз называется </a:t>
            </a:r>
            <a:r>
              <a:rPr lang="ru-RU" sz="2000" dirty="0" smtClean="0"/>
              <a:t>эффективной </a:t>
            </a:r>
            <a:r>
              <a:rPr lang="ru-RU" sz="2000" dirty="0"/>
              <a:t>(фазовой) проницаемостью по этому </a:t>
            </a:r>
            <a:r>
              <a:rPr lang="ru-RU" sz="2000" dirty="0" smtClean="0"/>
              <a:t>флюиду. </a:t>
            </a:r>
            <a:r>
              <a:rPr lang="ru-RU" sz="2000" dirty="0"/>
              <a:t>Фазовая </a:t>
            </a:r>
            <a:r>
              <a:rPr lang="ru-RU" sz="2000" dirty="0" smtClean="0"/>
              <a:t>проницаемость</a:t>
            </a:r>
            <a:r>
              <a:rPr lang="ru-RU" sz="2000" dirty="0"/>
              <a:t>, в отличие от абсолютной, зависит от свойств породы и </a:t>
            </a:r>
            <a:r>
              <a:rPr lang="ru-RU" sz="2000" dirty="0" smtClean="0"/>
              <a:t>каждого флюида </a:t>
            </a:r>
            <a:r>
              <a:rPr lang="ru-RU" sz="2000" dirty="0"/>
              <a:t>в отдельности, от соотношения флюидов в смеси и </a:t>
            </a:r>
            <a:r>
              <a:rPr lang="ru-RU" sz="2000" dirty="0" smtClean="0"/>
              <a:t>существующих</a:t>
            </a:r>
            <a:r>
              <a:rPr lang="en-US" sz="2000" dirty="0" smtClean="0"/>
              <a:t> </a:t>
            </a:r>
            <a:r>
              <a:rPr lang="ru-RU" sz="2000" dirty="0" smtClean="0"/>
              <a:t>перепадов </a:t>
            </a:r>
            <a:r>
              <a:rPr lang="ru-RU" sz="2000" dirty="0"/>
              <a:t>давления</a:t>
            </a:r>
            <a:r>
              <a:rPr lang="ru-RU" sz="2000" dirty="0" smtClean="0"/>
              <a:t>.</a:t>
            </a:r>
          </a:p>
          <a:p>
            <a:r>
              <a:rPr lang="en-US" sz="2000" dirty="0" smtClean="0"/>
              <a:t>     </a:t>
            </a:r>
            <a:r>
              <a:rPr lang="ru-RU" sz="2000" dirty="0" smtClean="0"/>
              <a:t>Относительная </a:t>
            </a:r>
            <a:r>
              <a:rPr lang="ru-RU" sz="2000" dirty="0" smtClean="0"/>
              <a:t>фазовая проницаемость – отношение фазовой проницаемости флюида к абсолютной проницаемости </a:t>
            </a:r>
            <a:r>
              <a:rPr lang="ru-RU" sz="2000" dirty="0" smtClean="0"/>
              <a:t>породы.</a:t>
            </a:r>
            <a:r>
              <a:rPr lang="en-US" sz="2000" dirty="0" smtClean="0"/>
              <a:t> </a:t>
            </a:r>
            <a:r>
              <a:rPr lang="ru-RU" sz="2000" dirty="0" smtClean="0"/>
              <a:t>Это </a:t>
            </a:r>
            <a:r>
              <a:rPr lang="ru-RU" sz="2000" dirty="0" smtClean="0"/>
              <a:t>безразмерный параметр, характеризующий проницаемость породы для конкретной фазы в присутствии других фаз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75" y="4125048"/>
            <a:ext cx="3461286" cy="24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21" y="4279998"/>
            <a:ext cx="2868755" cy="2128949"/>
          </a:xfrm>
          <a:prstGeom prst="rect">
            <a:avLst/>
          </a:prstGeom>
        </p:spPr>
      </p:pic>
      <p:pic>
        <p:nvPicPr>
          <p:cNvPr id="14" name="Рисунок 13" descr="http://wellbalancedleaders.com/wp-content/uploads/2012/02/17437641_m.jpg"/>
          <p:cNvPicPr/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87" y="3837924"/>
            <a:ext cx="1890093" cy="1506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4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36" y="1764265"/>
            <a:ext cx="3629025" cy="1704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610" y="3467945"/>
            <a:ext cx="3571875" cy="2028825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" y="1"/>
            <a:ext cx="10934700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Актуальность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3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0708" y="1365432"/>
            <a:ext cx="5802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Точное </a:t>
            </a:r>
            <a:r>
              <a:rPr lang="ru-RU" sz="2400" dirty="0"/>
              <a:t>определение значений относительной проницаемости и их гистерезиса имеет решающее значение для получения надежного прогноза эффективности закачки воды и </a:t>
            </a:r>
            <a:r>
              <a:rPr lang="ru-RU" sz="2400" dirty="0" smtClean="0"/>
              <a:t>газа </a:t>
            </a:r>
            <a:r>
              <a:rPr lang="ru-RU" sz="2400" dirty="0"/>
              <a:t>в </a:t>
            </a:r>
            <a:r>
              <a:rPr lang="ru-RU" sz="2400" dirty="0" smtClean="0"/>
              <a:t>нефтеносные пласты.</a:t>
            </a:r>
            <a:endParaRPr lang="ru-RU" sz="2400" dirty="0" smtClean="0"/>
          </a:p>
        </p:txBody>
      </p:sp>
      <p:pic>
        <p:nvPicPr>
          <p:cNvPr id="13" name="Рисунок 12" descr="http://www.kartaznaniy.ru/images/stories/voprosy-otvety-po-yege-faq.jpg"/>
          <p:cNvPicPr/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4888" r="2210" b="11400"/>
          <a:stretch/>
        </p:blipFill>
        <p:spPr bwMode="auto">
          <a:xfrm>
            <a:off x="3388656" y="3840586"/>
            <a:ext cx="3024336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040132" y="5762616"/>
            <a:ext cx="389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Движение воды в гидрофобном и гидрофильном пласте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pic>
        <p:nvPicPr>
          <p:cNvPr id="11" name="Рисунок 10" descr="http://tksmi.ru/wp-content/uploads/2016/11/uvelichenie_prodazh.png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22" y="4238267"/>
            <a:ext cx="2797721" cy="1959553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0"/>
              </a:schemeClr>
            </a:glow>
            <a:reflection endPos="0" dist="508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" y="1"/>
            <a:ext cx="10934700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Интерфейс программы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152525"/>
            <a:ext cx="55358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Разработанная программа позволяет:</a:t>
            </a:r>
          </a:p>
          <a:p>
            <a:r>
              <a:rPr lang="ru-RU" sz="2600" dirty="0" smtClean="0"/>
              <a:t>- импорт исходных данных (зависимости ОФП смачиваемой и не смачиваемой фаз от </a:t>
            </a:r>
            <a:r>
              <a:rPr lang="ru-RU" sz="2600" dirty="0" err="1" smtClean="0"/>
              <a:t>водонасыщенности</a:t>
            </a:r>
            <a:r>
              <a:rPr lang="ru-RU" sz="2600" dirty="0" smtClean="0"/>
              <a:t>);</a:t>
            </a:r>
          </a:p>
          <a:p>
            <a:r>
              <a:rPr lang="ru-RU" sz="2600" dirty="0" smtClean="0"/>
              <a:t>- пересчет ОФП по модели </a:t>
            </a:r>
            <a:r>
              <a:rPr lang="en-US" sz="2600" dirty="0" smtClean="0"/>
              <a:t>Killough </a:t>
            </a:r>
            <a:r>
              <a:rPr lang="ru-RU" sz="2600" dirty="0" smtClean="0"/>
              <a:t>и </a:t>
            </a:r>
            <a:r>
              <a:rPr lang="en-US" sz="2600" dirty="0" smtClean="0"/>
              <a:t>Beattie;</a:t>
            </a:r>
          </a:p>
          <a:p>
            <a:r>
              <a:rPr lang="en-US" sz="2600" dirty="0" smtClean="0"/>
              <a:t>- </a:t>
            </a:r>
            <a:r>
              <a:rPr lang="ru-RU" sz="2600" dirty="0" smtClean="0"/>
              <a:t>экспорт результатов расчетов.</a:t>
            </a:r>
            <a:endParaRPr lang="ru-RU" sz="2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986" y="1860647"/>
            <a:ext cx="5056061" cy="39843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9793" y="5782322"/>
            <a:ext cx="457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Программа имеет минимальный функционал,</a:t>
            </a:r>
          </a:p>
          <a:p>
            <a:pPr algn="ctr"/>
            <a:r>
              <a:rPr lang="ru-RU" sz="1600" dirty="0" smtClean="0"/>
              <a:t>достаточные для взаимодействия с ней пользователя.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20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77" y="4340152"/>
            <a:ext cx="4003960" cy="21380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" y="1"/>
            <a:ext cx="10029824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Модель гистерезиса </a:t>
            </a:r>
            <a:r>
              <a:rPr lang="en-US" sz="3600" b="1" dirty="0" smtClean="0"/>
              <a:t>Killough*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r>
              <a:rPr lang="ru-RU" sz="2400" b="1" dirty="0" smtClean="0"/>
              <a:t>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b="17783"/>
          <a:stretch/>
        </p:blipFill>
        <p:spPr>
          <a:xfrm>
            <a:off x="8562975" y="1824990"/>
            <a:ext cx="3629025" cy="37589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08" y="2601363"/>
            <a:ext cx="1882892" cy="9344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25" y="3684204"/>
            <a:ext cx="1872675" cy="8839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099" y="1291840"/>
            <a:ext cx="5080907" cy="17767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3099" y="3162660"/>
            <a:ext cx="4091125" cy="9208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38625" y="6572250"/>
            <a:ext cx="5719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*</a:t>
            </a:r>
            <a:r>
              <a:rPr lang="en-US" sz="900" dirty="0"/>
              <a:t>Killough J.E. Reservoir simulation with history-dependent saturation functions. </a:t>
            </a:r>
            <a:r>
              <a:rPr lang="en-US" sz="900" i="1" dirty="0"/>
              <a:t>SPE journal</a:t>
            </a:r>
            <a:r>
              <a:rPr lang="en-US" sz="900" dirty="0"/>
              <a:t>, </a:t>
            </a:r>
            <a:r>
              <a:rPr lang="en-US" sz="900" dirty="0" err="1"/>
              <a:t>Febriary</a:t>
            </a:r>
            <a:r>
              <a:rPr lang="en-US" sz="900" dirty="0"/>
              <a:t> 1976, pp. 37–48.</a:t>
            </a:r>
            <a:endParaRPr lang="ru-RU" sz="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22947" y="1370318"/>
            <a:ext cx="19014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Основные</a:t>
            </a:r>
          </a:p>
          <a:p>
            <a:r>
              <a:rPr lang="ru-RU" sz="2800" dirty="0" smtClean="0"/>
              <a:t>уравнения: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838688" y="2038724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pic>
        <p:nvPicPr>
          <p:cNvPr id="21" name="Рисунок 20" descr="http://gp-yamal.ru/sites/default/files/kcfinder/images/1445925879_subsidii.jpg"/>
          <p:cNvPicPr/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90" y="4966394"/>
            <a:ext cx="1602061" cy="1491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5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" y="1"/>
            <a:ext cx="10029824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Модель гистерезиса </a:t>
            </a:r>
            <a:r>
              <a:rPr lang="en-US" sz="3600" b="1" dirty="0" smtClean="0"/>
              <a:t>Killough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</a:t>
            </a:r>
            <a:r>
              <a:rPr lang="ru-RU" sz="2400" b="1" dirty="0" smtClean="0"/>
              <a:t>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061492"/>
            <a:ext cx="3842941" cy="272168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821" y="2084822"/>
            <a:ext cx="3810000" cy="269835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410" y="2061492"/>
            <a:ext cx="3810000" cy="2698354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2073870" y="3633849"/>
            <a:ext cx="597911" cy="324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882603" y="3798465"/>
            <a:ext cx="350322" cy="320633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2363190" y="2814452"/>
            <a:ext cx="519413" cy="37407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882603" y="2969771"/>
            <a:ext cx="228732" cy="43027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979226" y="3093522"/>
            <a:ext cx="164595" cy="30651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5979226" y="3796315"/>
            <a:ext cx="213756" cy="39567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9310255" y="2707574"/>
            <a:ext cx="77189" cy="34438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9322130" y="3938798"/>
            <a:ext cx="106878" cy="253192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5210281" y="3586348"/>
            <a:ext cx="602356" cy="3488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8775865" y="3895106"/>
            <a:ext cx="421574" cy="1702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511459" y="3184906"/>
            <a:ext cx="405352" cy="34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8864930" y="2493818"/>
            <a:ext cx="332509" cy="385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818" y="4390514"/>
            <a:ext cx="841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                                                                          б                                                                          в</a:t>
            </a:r>
            <a:endParaRPr lang="ru-RU" dirty="0"/>
          </a:p>
        </p:txBody>
      </p:sp>
      <p:pic>
        <p:nvPicPr>
          <p:cNvPr id="38" name="Рисунок 37" descr="https://investire.biz/public/images/big/17062016093556start.jpg"/>
          <p:cNvPicPr/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218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99" y="5827931"/>
            <a:ext cx="1359727" cy="101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4763" y="5181600"/>
            <a:ext cx="915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Результаты расчеты ОФП смачиваемой (зеленая) и не смачиваемой (красная) фаз, точка реверса соответствует </a:t>
            </a:r>
            <a:r>
              <a:rPr lang="ru-RU" dirty="0" err="1" smtClean="0"/>
              <a:t>водонасыщенности</a:t>
            </a:r>
            <a:r>
              <a:rPr lang="ru-RU" dirty="0" smtClean="0"/>
              <a:t> 0</a:t>
            </a:r>
            <a:r>
              <a:rPr lang="en-US" dirty="0" smtClean="0"/>
              <a:t>.</a:t>
            </a:r>
            <a:r>
              <a:rPr lang="ru-RU" dirty="0" smtClean="0"/>
              <a:t>85 (а); 0</a:t>
            </a:r>
            <a:r>
              <a:rPr lang="en-US" dirty="0" smtClean="0"/>
              <a:t>.</a:t>
            </a:r>
            <a:r>
              <a:rPr lang="ru-RU" dirty="0" smtClean="0"/>
              <a:t>55 (б) и 0</a:t>
            </a:r>
            <a:r>
              <a:rPr lang="en-US" dirty="0" smtClean="0"/>
              <a:t>.</a:t>
            </a:r>
            <a:r>
              <a:rPr lang="ru-RU" dirty="0" smtClean="0"/>
              <a:t>25 (в)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" y="1"/>
            <a:ext cx="10029824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Модель гистерезиса </a:t>
            </a:r>
            <a:r>
              <a:rPr lang="en-US" sz="3600" b="1" dirty="0" smtClean="0"/>
              <a:t>Beattie*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</a:t>
            </a:r>
            <a:r>
              <a:rPr lang="ru-RU" sz="2400" b="1" dirty="0" smtClean="0"/>
              <a:t>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38625" y="6572250"/>
            <a:ext cx="5261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*</a:t>
            </a:r>
            <a:r>
              <a:rPr lang="en-US" sz="900" dirty="0"/>
              <a:t>Beattie C.I. Reservoir simulation of cyclic steam simulation in the cold lake oil sands. </a:t>
            </a:r>
            <a:r>
              <a:rPr lang="en-US" sz="900" i="1" dirty="0"/>
              <a:t>SPE</a:t>
            </a:r>
            <a:r>
              <a:rPr lang="en-US" sz="900" dirty="0"/>
              <a:t> 18752, pp. 69–82</a:t>
            </a:r>
            <a:r>
              <a:rPr lang="en-US" sz="900" dirty="0" smtClean="0"/>
              <a:t>.</a:t>
            </a:r>
            <a:endParaRPr lang="ru-RU" sz="9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293" y="1972642"/>
            <a:ext cx="4564882" cy="28908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20" y="1893526"/>
            <a:ext cx="1076325" cy="4000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0" y="2355329"/>
            <a:ext cx="1676400" cy="3905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20" y="2792213"/>
            <a:ext cx="1238250" cy="4381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220" y="3276722"/>
            <a:ext cx="1704975" cy="23812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220" y="3663591"/>
            <a:ext cx="1600200" cy="4762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6119" y="1837969"/>
            <a:ext cx="3390900" cy="7429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6119" y="2610602"/>
            <a:ext cx="3057525" cy="7905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6119" y="3452536"/>
            <a:ext cx="3476625" cy="73342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6119" y="4233783"/>
            <a:ext cx="3076575" cy="733425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353341" y="1045491"/>
            <a:ext cx="4661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Основные</a:t>
            </a:r>
            <a:r>
              <a:rPr lang="en-US" sz="2800" dirty="0" smtClean="0"/>
              <a:t> </a:t>
            </a:r>
            <a:r>
              <a:rPr lang="ru-RU" sz="2800" dirty="0" smtClean="0"/>
              <a:t>уравнения:</a:t>
            </a:r>
            <a:endParaRPr lang="ru-RU" sz="2800" dirty="0"/>
          </a:p>
        </p:txBody>
      </p:sp>
      <p:pic>
        <p:nvPicPr>
          <p:cNvPr id="30" name="Рисунок 29" descr="https://pmd74.ru/wp-content/uploads/2015/12/chitatel.jpg"/>
          <p:cNvPicPr/>
          <p:nvPr/>
        </p:nvPicPr>
        <p:blipFill rotWithShape="1"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 bwMode="auto">
          <a:xfrm>
            <a:off x="5952176" y="4841404"/>
            <a:ext cx="1345211" cy="156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6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flipH="1" flipV="1">
            <a:off x="-2" y="5057578"/>
            <a:ext cx="4143179" cy="1813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8999" b="36183"/>
          <a:stretch/>
        </p:blipFill>
        <p:spPr>
          <a:xfrm rot="10800000" flipH="1" flipV="1">
            <a:off x="8048821" y="0"/>
            <a:ext cx="4143179" cy="181303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" y="1"/>
            <a:ext cx="10029824" cy="875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Модель гистерезиса </a:t>
            </a:r>
            <a:r>
              <a:rPr lang="en-US" sz="3600" b="1" dirty="0"/>
              <a:t>Beattie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576766" cy="875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9537" y="640894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</a:t>
            </a:r>
            <a:r>
              <a:rPr lang="ru-RU" sz="2400" b="1" dirty="0" smtClean="0"/>
              <a:t> </a:t>
            </a:r>
            <a:r>
              <a:rPr lang="ru-RU" sz="1200" b="1" dirty="0" smtClean="0"/>
              <a:t>/</a:t>
            </a:r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73917" y="5546639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расчеты ОФП смачиваемой (зеленая) и не смачиваемой (красная) фаз, </a:t>
            </a:r>
            <a:r>
              <a:rPr lang="ru-RU" dirty="0" smtClean="0"/>
              <a:t>точк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реверса соответствует </a:t>
            </a:r>
            <a:r>
              <a:rPr lang="ru-RU" dirty="0" err="1"/>
              <a:t>водонасыщенности</a:t>
            </a:r>
            <a:r>
              <a:rPr lang="ru-RU" dirty="0"/>
              <a:t> </a:t>
            </a:r>
            <a:r>
              <a:rPr lang="en-US" dirty="0" smtClean="0"/>
              <a:t>0.2, 0.125, 0.385, 0.235, 0.495 </a:t>
            </a:r>
            <a:r>
              <a:rPr lang="ru-RU" dirty="0" smtClean="0"/>
              <a:t>и</a:t>
            </a:r>
            <a:r>
              <a:rPr lang="en-US" dirty="0" smtClean="0"/>
              <a:t> 0.39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836" y="1414652"/>
            <a:ext cx="5610225" cy="3973326"/>
          </a:xfrm>
          <a:prstGeom prst="rect">
            <a:avLst/>
          </a:prstGeom>
        </p:spPr>
      </p:pic>
      <p:pic>
        <p:nvPicPr>
          <p:cNvPr id="14" name="Рисунок 13" descr="C:\Users\Nikiforov_DV1\AppData\Local\Microsoft\Windows\Temporary Internet Files\Content.Outlook\N9N5I3FK\2018-01-24-13-03-54.jpg"/>
          <p:cNvPicPr/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4888" b="9947"/>
          <a:stretch/>
        </p:blipFill>
        <p:spPr bwMode="auto">
          <a:xfrm>
            <a:off x="849712" y="1603168"/>
            <a:ext cx="1881613" cy="2891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Прямая со стрелкой 3"/>
          <p:cNvCxnSpPr/>
          <p:nvPr/>
        </p:nvCxnSpPr>
        <p:spPr>
          <a:xfrm>
            <a:off x="5047013" y="2149434"/>
            <a:ext cx="486888" cy="51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640779" y="2410691"/>
            <a:ext cx="154379" cy="3087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599216" y="2226623"/>
            <a:ext cx="451262" cy="4334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6406737" y="2888689"/>
            <a:ext cx="237507" cy="3206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181106" y="2565070"/>
            <a:ext cx="344384" cy="323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301345" y="3520985"/>
            <a:ext cx="429491" cy="3177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014913" y="4245429"/>
            <a:ext cx="518988" cy="19594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5795158" y="4085112"/>
            <a:ext cx="498764" cy="279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6353298" y="3998798"/>
            <a:ext cx="225632" cy="2466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6293922" y="4120740"/>
            <a:ext cx="528452" cy="2776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6834441" y="4085112"/>
            <a:ext cx="230244" cy="3562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7123412" y="4259547"/>
            <a:ext cx="493947" cy="1388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349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Малюгин Роман Владиславович</dc:creator>
  <cp:lastModifiedBy>Малюгин Роман Владиславович</cp:lastModifiedBy>
  <cp:revision>18</cp:revision>
  <dcterms:created xsi:type="dcterms:W3CDTF">2023-10-16T05:02:24Z</dcterms:created>
  <dcterms:modified xsi:type="dcterms:W3CDTF">2023-10-16T12:00:34Z</dcterms:modified>
</cp:coreProperties>
</file>