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73" r:id="rId11"/>
    <p:sldId id="267" r:id="rId12"/>
    <p:sldId id="268" r:id="rId13"/>
    <p:sldId id="274" r:id="rId14"/>
    <p:sldId id="269" r:id="rId15"/>
    <p:sldId id="275" r:id="rId16"/>
    <p:sldId id="270" r:id="rId17"/>
    <p:sldId id="276" r:id="rId18"/>
    <p:sldId id="261" r:id="rId19"/>
    <p:sldId id="26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ACDFF-F31B-431A-9CA6-D80CAAB4875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C427B-D34C-46FB-A306-6703574DE462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Effect of </a:t>
          </a:r>
          <a:r>
            <a:rPr lang="en-US" dirty="0" err="1">
              <a:latin typeface="Arial Black" panose="020B0A04020102020204" pitchFamily="34" charset="0"/>
            </a:rPr>
            <a:t>Sqft</a:t>
          </a:r>
          <a:r>
            <a:rPr lang="en-US" dirty="0">
              <a:latin typeface="Arial Black" panose="020B0A04020102020204" pitchFamily="34" charset="0"/>
            </a:rPr>
            <a:t> Living</a:t>
          </a:r>
        </a:p>
      </dgm:t>
    </dgm:pt>
    <dgm:pt modelId="{E01B270E-76B3-413F-BF76-1D6AF2D8A36E}" type="parTrans" cxnId="{B2987C89-F721-4AB9-A31B-B654EACF8136}">
      <dgm:prSet/>
      <dgm:spPr/>
      <dgm:t>
        <a:bodyPr/>
        <a:lstStyle/>
        <a:p>
          <a:endParaRPr lang="en-US"/>
        </a:p>
      </dgm:t>
    </dgm:pt>
    <dgm:pt modelId="{7151C177-1A7B-4BAF-A131-556545AAF2EB}" type="sibTrans" cxnId="{B2987C89-F721-4AB9-A31B-B654EACF8136}">
      <dgm:prSet/>
      <dgm:spPr/>
      <dgm:t>
        <a:bodyPr/>
        <a:lstStyle/>
        <a:p>
          <a:endParaRPr lang="en-US"/>
        </a:p>
      </dgm:t>
    </dgm:pt>
    <dgm:pt modelId="{7D8D48CD-0827-46EA-BC0B-C6BFDB5DA5C7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Important criteria for anyone looking to purchase a house</a:t>
          </a:r>
        </a:p>
      </dgm:t>
    </dgm:pt>
    <dgm:pt modelId="{BA2D29ED-1BE1-41A9-9ECE-DBDC8F634589}" type="parTrans" cxnId="{2891F846-3889-459F-87F1-CAAC11AD1EE7}">
      <dgm:prSet/>
      <dgm:spPr/>
      <dgm:t>
        <a:bodyPr/>
        <a:lstStyle/>
        <a:p>
          <a:endParaRPr lang="en-US"/>
        </a:p>
      </dgm:t>
    </dgm:pt>
    <dgm:pt modelId="{82B076C3-AC5C-4F50-8D45-C20819F83A74}" type="sibTrans" cxnId="{2891F846-3889-459F-87F1-CAAC11AD1EE7}">
      <dgm:prSet/>
      <dgm:spPr/>
      <dgm:t>
        <a:bodyPr/>
        <a:lstStyle/>
        <a:p>
          <a:endParaRPr lang="en-US"/>
        </a:p>
      </dgm:t>
    </dgm:pt>
    <dgm:pt modelId="{51AE8BA7-3A0C-4764-9BD5-1AFDF6E637C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Arial Black" panose="020B0A04020102020204" pitchFamily="34" charset="0"/>
            </a:rPr>
            <a:t>Effect of Bathrooms</a:t>
          </a:r>
        </a:p>
      </dgm:t>
    </dgm:pt>
    <dgm:pt modelId="{05796E97-3F98-42A7-84DF-485298DB34F5}" type="parTrans" cxnId="{410E33F8-3269-4A38-8802-E83395775B53}">
      <dgm:prSet/>
      <dgm:spPr/>
      <dgm:t>
        <a:bodyPr/>
        <a:lstStyle/>
        <a:p>
          <a:endParaRPr lang="en-US"/>
        </a:p>
      </dgm:t>
    </dgm:pt>
    <dgm:pt modelId="{6B489392-63DF-467B-A48A-258E2722EE5E}" type="sibTrans" cxnId="{410E33F8-3269-4A38-8802-E83395775B53}">
      <dgm:prSet/>
      <dgm:spPr/>
      <dgm:t>
        <a:bodyPr/>
        <a:lstStyle/>
        <a:p>
          <a:endParaRPr lang="en-US"/>
        </a:p>
      </dgm:t>
    </dgm:pt>
    <dgm:pt modelId="{C8AD461A-FFE8-47C5-93D2-B8E1A9665868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Having more bathrooms will increase price</a:t>
          </a:r>
        </a:p>
      </dgm:t>
    </dgm:pt>
    <dgm:pt modelId="{73D4B3D2-6665-456A-9E8D-B2CDBF5E5EEC}" type="parTrans" cxnId="{45E24FFC-F6BA-4CC8-AF8A-E532793D6662}">
      <dgm:prSet/>
      <dgm:spPr/>
      <dgm:t>
        <a:bodyPr/>
        <a:lstStyle/>
        <a:p>
          <a:endParaRPr lang="en-US"/>
        </a:p>
      </dgm:t>
    </dgm:pt>
    <dgm:pt modelId="{452BB3F9-CBDE-435E-A712-579EACBBBF80}" type="sibTrans" cxnId="{45E24FFC-F6BA-4CC8-AF8A-E532793D6662}">
      <dgm:prSet/>
      <dgm:spPr/>
      <dgm:t>
        <a:bodyPr/>
        <a:lstStyle/>
        <a:p>
          <a:endParaRPr lang="en-US"/>
        </a:p>
      </dgm:t>
    </dgm:pt>
    <dgm:pt modelId="{31519F92-3179-47E1-AF1E-41BCCA8668D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latin typeface="Arial Black" panose="020B0A04020102020204" pitchFamily="34" charset="0"/>
            </a:rPr>
            <a:t>Effect of Bedrooms</a:t>
          </a:r>
        </a:p>
      </dgm:t>
    </dgm:pt>
    <dgm:pt modelId="{C3FCFDA4-3FC9-4BE9-9378-84F8099DAE6F}" type="parTrans" cxnId="{A55F1547-DAEF-41BC-9EA7-13098A31E00F}">
      <dgm:prSet/>
      <dgm:spPr/>
      <dgm:t>
        <a:bodyPr/>
        <a:lstStyle/>
        <a:p>
          <a:endParaRPr lang="en-US"/>
        </a:p>
      </dgm:t>
    </dgm:pt>
    <dgm:pt modelId="{DF35DBC5-7602-4355-8004-FA12F9564059}" type="sibTrans" cxnId="{A55F1547-DAEF-41BC-9EA7-13098A31E00F}">
      <dgm:prSet/>
      <dgm:spPr/>
      <dgm:t>
        <a:bodyPr/>
        <a:lstStyle/>
        <a:p>
          <a:endParaRPr lang="en-US"/>
        </a:p>
      </dgm:t>
    </dgm:pt>
    <dgm:pt modelId="{7321136B-27BB-4209-A9A6-0D273775B6CC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The basic building block of a house</a:t>
          </a:r>
        </a:p>
      </dgm:t>
    </dgm:pt>
    <dgm:pt modelId="{00D6A192-25BF-4983-B1A6-6DC069766E75}" type="parTrans" cxnId="{E0E95506-AE63-41B9-848B-31FCA7A31064}">
      <dgm:prSet/>
      <dgm:spPr/>
      <dgm:t>
        <a:bodyPr/>
        <a:lstStyle/>
        <a:p>
          <a:endParaRPr lang="en-US"/>
        </a:p>
      </dgm:t>
    </dgm:pt>
    <dgm:pt modelId="{37B57130-F429-442A-B9FD-988B30E6831B}" type="sibTrans" cxnId="{E0E95506-AE63-41B9-848B-31FCA7A31064}">
      <dgm:prSet/>
      <dgm:spPr/>
      <dgm:t>
        <a:bodyPr/>
        <a:lstStyle/>
        <a:p>
          <a:endParaRPr lang="en-US"/>
        </a:p>
      </dgm:t>
    </dgm:pt>
    <dgm:pt modelId="{10AF1E97-1723-47DD-8FE9-1C7AB82F6664}" type="pres">
      <dgm:prSet presAssocID="{710ACDFF-F31B-431A-9CA6-D80CAAB48750}" presName="Name0" presStyleCnt="0">
        <dgm:presLayoutVars>
          <dgm:dir/>
          <dgm:animLvl val="lvl"/>
          <dgm:resizeHandles val="exact"/>
        </dgm:presLayoutVars>
      </dgm:prSet>
      <dgm:spPr/>
    </dgm:pt>
    <dgm:pt modelId="{CED45C7D-6864-4BB2-B13F-DACE516616C1}" type="pres">
      <dgm:prSet presAssocID="{CBAC427B-D34C-46FB-A306-6703574DE462}" presName="linNode" presStyleCnt="0"/>
      <dgm:spPr/>
    </dgm:pt>
    <dgm:pt modelId="{158C8E34-1480-423F-BDC6-F13C39A8121C}" type="pres">
      <dgm:prSet presAssocID="{CBAC427B-D34C-46FB-A306-6703574DE462}" presName="parentText" presStyleLbl="node1" presStyleIdx="0" presStyleCnt="3" custScaleX="100692">
        <dgm:presLayoutVars>
          <dgm:chMax val="1"/>
          <dgm:bulletEnabled val="1"/>
        </dgm:presLayoutVars>
      </dgm:prSet>
      <dgm:spPr/>
    </dgm:pt>
    <dgm:pt modelId="{F04A17F9-C307-4284-912B-6FF58C639D72}" type="pres">
      <dgm:prSet presAssocID="{CBAC427B-D34C-46FB-A306-6703574DE462}" presName="descendantText" presStyleLbl="alignAccFollowNode1" presStyleIdx="0" presStyleCnt="3">
        <dgm:presLayoutVars>
          <dgm:bulletEnabled val="1"/>
        </dgm:presLayoutVars>
      </dgm:prSet>
      <dgm:spPr/>
    </dgm:pt>
    <dgm:pt modelId="{B55AD1E0-CCCF-4F7A-AE61-7553D71FE1BB}" type="pres">
      <dgm:prSet presAssocID="{7151C177-1A7B-4BAF-A131-556545AAF2EB}" presName="sp" presStyleCnt="0"/>
      <dgm:spPr/>
    </dgm:pt>
    <dgm:pt modelId="{F0376DF7-D171-4E2B-AA80-C2C4B8DA141A}" type="pres">
      <dgm:prSet presAssocID="{51AE8BA7-3A0C-4764-9BD5-1AFDF6E637C5}" presName="linNode" presStyleCnt="0"/>
      <dgm:spPr/>
    </dgm:pt>
    <dgm:pt modelId="{67F43A45-E491-415E-B758-D571419CE9F1}" type="pres">
      <dgm:prSet presAssocID="{51AE8BA7-3A0C-4764-9BD5-1AFDF6E637C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B6E68D6-55C2-44D3-9616-7C8AD89CD804}" type="pres">
      <dgm:prSet presAssocID="{51AE8BA7-3A0C-4764-9BD5-1AFDF6E637C5}" presName="descendantText" presStyleLbl="alignAccFollowNode1" presStyleIdx="1" presStyleCnt="3">
        <dgm:presLayoutVars>
          <dgm:bulletEnabled val="1"/>
        </dgm:presLayoutVars>
      </dgm:prSet>
      <dgm:spPr/>
    </dgm:pt>
    <dgm:pt modelId="{608D0054-10B3-4241-B81B-E33D6FBB9F48}" type="pres">
      <dgm:prSet presAssocID="{6B489392-63DF-467B-A48A-258E2722EE5E}" presName="sp" presStyleCnt="0"/>
      <dgm:spPr/>
    </dgm:pt>
    <dgm:pt modelId="{EEC172C5-4D09-4B35-BF33-C60AAE2642CF}" type="pres">
      <dgm:prSet presAssocID="{31519F92-3179-47E1-AF1E-41BCCA8668DF}" presName="linNode" presStyleCnt="0"/>
      <dgm:spPr/>
    </dgm:pt>
    <dgm:pt modelId="{2BE9E6AC-65D0-45E5-BC1E-AB58CB530045}" type="pres">
      <dgm:prSet presAssocID="{31519F92-3179-47E1-AF1E-41BCCA8668D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6AD8BC7-FC04-424D-AB39-17116A136126}" type="pres">
      <dgm:prSet presAssocID="{31519F92-3179-47E1-AF1E-41BCCA8668D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5EB1B05-FB60-497E-A560-3BF4420F53F1}" type="presOf" srcId="{7321136B-27BB-4209-A9A6-0D273775B6CC}" destId="{26AD8BC7-FC04-424D-AB39-17116A136126}" srcOrd="0" destOrd="0" presId="urn:microsoft.com/office/officeart/2005/8/layout/vList5"/>
    <dgm:cxn modelId="{E0E95506-AE63-41B9-848B-31FCA7A31064}" srcId="{31519F92-3179-47E1-AF1E-41BCCA8668DF}" destId="{7321136B-27BB-4209-A9A6-0D273775B6CC}" srcOrd="0" destOrd="0" parTransId="{00D6A192-25BF-4983-B1A6-6DC069766E75}" sibTransId="{37B57130-F429-442A-B9FD-988B30E6831B}"/>
    <dgm:cxn modelId="{2891F846-3889-459F-87F1-CAAC11AD1EE7}" srcId="{CBAC427B-D34C-46FB-A306-6703574DE462}" destId="{7D8D48CD-0827-46EA-BC0B-C6BFDB5DA5C7}" srcOrd="0" destOrd="0" parTransId="{BA2D29ED-1BE1-41A9-9ECE-DBDC8F634589}" sibTransId="{82B076C3-AC5C-4F50-8D45-C20819F83A74}"/>
    <dgm:cxn modelId="{A55F1547-DAEF-41BC-9EA7-13098A31E00F}" srcId="{710ACDFF-F31B-431A-9CA6-D80CAAB48750}" destId="{31519F92-3179-47E1-AF1E-41BCCA8668DF}" srcOrd="2" destOrd="0" parTransId="{C3FCFDA4-3FC9-4BE9-9378-84F8099DAE6F}" sibTransId="{DF35DBC5-7602-4355-8004-FA12F9564059}"/>
    <dgm:cxn modelId="{B0DE777C-9A82-4F31-AC95-2A54D8E1EC03}" type="presOf" srcId="{7D8D48CD-0827-46EA-BC0B-C6BFDB5DA5C7}" destId="{F04A17F9-C307-4284-912B-6FF58C639D72}" srcOrd="0" destOrd="0" presId="urn:microsoft.com/office/officeart/2005/8/layout/vList5"/>
    <dgm:cxn modelId="{B2987C89-F721-4AB9-A31B-B654EACF8136}" srcId="{710ACDFF-F31B-431A-9CA6-D80CAAB48750}" destId="{CBAC427B-D34C-46FB-A306-6703574DE462}" srcOrd="0" destOrd="0" parTransId="{E01B270E-76B3-413F-BF76-1D6AF2D8A36E}" sibTransId="{7151C177-1A7B-4BAF-A131-556545AAF2EB}"/>
    <dgm:cxn modelId="{0173BD90-8140-4076-B1F8-0A4835E07B8D}" type="presOf" srcId="{C8AD461A-FFE8-47C5-93D2-B8E1A9665868}" destId="{9B6E68D6-55C2-44D3-9616-7C8AD89CD804}" srcOrd="0" destOrd="0" presId="urn:microsoft.com/office/officeart/2005/8/layout/vList5"/>
    <dgm:cxn modelId="{140EF290-24B9-4BDD-BEE9-546E0247DC0C}" type="presOf" srcId="{51AE8BA7-3A0C-4764-9BD5-1AFDF6E637C5}" destId="{67F43A45-E491-415E-B758-D571419CE9F1}" srcOrd="0" destOrd="0" presId="urn:microsoft.com/office/officeart/2005/8/layout/vList5"/>
    <dgm:cxn modelId="{C0D360B1-E806-423D-A195-EF8B885CD2CD}" type="presOf" srcId="{710ACDFF-F31B-431A-9CA6-D80CAAB48750}" destId="{10AF1E97-1723-47DD-8FE9-1C7AB82F6664}" srcOrd="0" destOrd="0" presId="urn:microsoft.com/office/officeart/2005/8/layout/vList5"/>
    <dgm:cxn modelId="{B6E1E1E8-6F2F-4706-B8B2-130C70E9A0CF}" type="presOf" srcId="{CBAC427B-D34C-46FB-A306-6703574DE462}" destId="{158C8E34-1480-423F-BDC6-F13C39A8121C}" srcOrd="0" destOrd="0" presId="urn:microsoft.com/office/officeart/2005/8/layout/vList5"/>
    <dgm:cxn modelId="{5A86ABF4-0431-44B7-8287-3158B24815BD}" type="presOf" srcId="{31519F92-3179-47E1-AF1E-41BCCA8668DF}" destId="{2BE9E6AC-65D0-45E5-BC1E-AB58CB530045}" srcOrd="0" destOrd="0" presId="urn:microsoft.com/office/officeart/2005/8/layout/vList5"/>
    <dgm:cxn modelId="{410E33F8-3269-4A38-8802-E83395775B53}" srcId="{710ACDFF-F31B-431A-9CA6-D80CAAB48750}" destId="{51AE8BA7-3A0C-4764-9BD5-1AFDF6E637C5}" srcOrd="1" destOrd="0" parTransId="{05796E97-3F98-42A7-84DF-485298DB34F5}" sibTransId="{6B489392-63DF-467B-A48A-258E2722EE5E}"/>
    <dgm:cxn modelId="{45E24FFC-F6BA-4CC8-AF8A-E532793D6662}" srcId="{51AE8BA7-3A0C-4764-9BD5-1AFDF6E637C5}" destId="{C8AD461A-FFE8-47C5-93D2-B8E1A9665868}" srcOrd="0" destOrd="0" parTransId="{73D4B3D2-6665-456A-9E8D-B2CDBF5E5EEC}" sibTransId="{452BB3F9-CBDE-435E-A712-579EACBBBF80}"/>
    <dgm:cxn modelId="{CB5757A6-E218-423B-8E5D-6E713E6D9565}" type="presParOf" srcId="{10AF1E97-1723-47DD-8FE9-1C7AB82F6664}" destId="{CED45C7D-6864-4BB2-B13F-DACE516616C1}" srcOrd="0" destOrd="0" presId="urn:microsoft.com/office/officeart/2005/8/layout/vList5"/>
    <dgm:cxn modelId="{B2356B02-7E18-4979-8AFC-15BB5FB891E0}" type="presParOf" srcId="{CED45C7D-6864-4BB2-B13F-DACE516616C1}" destId="{158C8E34-1480-423F-BDC6-F13C39A8121C}" srcOrd="0" destOrd="0" presId="urn:microsoft.com/office/officeart/2005/8/layout/vList5"/>
    <dgm:cxn modelId="{EB8A07F5-D403-455F-A00B-620EFA37001B}" type="presParOf" srcId="{CED45C7D-6864-4BB2-B13F-DACE516616C1}" destId="{F04A17F9-C307-4284-912B-6FF58C639D72}" srcOrd="1" destOrd="0" presId="urn:microsoft.com/office/officeart/2005/8/layout/vList5"/>
    <dgm:cxn modelId="{330EF887-501E-48F0-B293-FB728BB24FE6}" type="presParOf" srcId="{10AF1E97-1723-47DD-8FE9-1C7AB82F6664}" destId="{B55AD1E0-CCCF-4F7A-AE61-7553D71FE1BB}" srcOrd="1" destOrd="0" presId="urn:microsoft.com/office/officeart/2005/8/layout/vList5"/>
    <dgm:cxn modelId="{84D9F237-FB71-4BD1-91D6-2CA99F99DEF3}" type="presParOf" srcId="{10AF1E97-1723-47DD-8FE9-1C7AB82F6664}" destId="{F0376DF7-D171-4E2B-AA80-C2C4B8DA141A}" srcOrd="2" destOrd="0" presId="urn:microsoft.com/office/officeart/2005/8/layout/vList5"/>
    <dgm:cxn modelId="{7FC3552E-BFAA-4A91-A16C-8BAEDF812482}" type="presParOf" srcId="{F0376DF7-D171-4E2B-AA80-C2C4B8DA141A}" destId="{67F43A45-E491-415E-B758-D571419CE9F1}" srcOrd="0" destOrd="0" presId="urn:microsoft.com/office/officeart/2005/8/layout/vList5"/>
    <dgm:cxn modelId="{52FACB0A-7376-4EC8-84BF-64D87C5B0020}" type="presParOf" srcId="{F0376DF7-D171-4E2B-AA80-C2C4B8DA141A}" destId="{9B6E68D6-55C2-44D3-9616-7C8AD89CD804}" srcOrd="1" destOrd="0" presId="urn:microsoft.com/office/officeart/2005/8/layout/vList5"/>
    <dgm:cxn modelId="{34FAB726-D996-4C9F-AC96-2E683C0A3BAD}" type="presParOf" srcId="{10AF1E97-1723-47DD-8FE9-1C7AB82F6664}" destId="{608D0054-10B3-4241-B81B-E33D6FBB9F48}" srcOrd="3" destOrd="0" presId="urn:microsoft.com/office/officeart/2005/8/layout/vList5"/>
    <dgm:cxn modelId="{116782E4-F79E-431D-89F6-7925BB6D13E3}" type="presParOf" srcId="{10AF1E97-1723-47DD-8FE9-1C7AB82F6664}" destId="{EEC172C5-4D09-4B35-BF33-C60AAE2642CF}" srcOrd="4" destOrd="0" presId="urn:microsoft.com/office/officeart/2005/8/layout/vList5"/>
    <dgm:cxn modelId="{705E04FA-9690-4E55-B44D-F2E4C66092CA}" type="presParOf" srcId="{EEC172C5-4D09-4B35-BF33-C60AAE2642CF}" destId="{2BE9E6AC-65D0-45E5-BC1E-AB58CB530045}" srcOrd="0" destOrd="0" presId="urn:microsoft.com/office/officeart/2005/8/layout/vList5"/>
    <dgm:cxn modelId="{F9058090-B9FB-4FC6-8F55-416F6AB6F962}" type="presParOf" srcId="{EEC172C5-4D09-4B35-BF33-C60AAE2642CF}" destId="{26AD8BC7-FC04-424D-AB39-17116A1361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2C76B-C95F-407B-8B8C-73122D14214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7E8E43-8B6D-4FC6-A744-73E429BC243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5740" tIns="102870" rIns="205740" bIns="102870" numCol="1" spcCol="1270" anchor="ctr" anchorCtr="0"/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Train</a:t>
          </a:r>
        </a:p>
      </dgm:t>
    </dgm:pt>
    <dgm:pt modelId="{8C74E00D-DCB3-438D-A63D-2D852209916D}" type="parTrans" cxnId="{B600672C-E674-45E9-A279-1C080A96A8AF}">
      <dgm:prSet/>
      <dgm:spPr/>
      <dgm:t>
        <a:bodyPr/>
        <a:lstStyle/>
        <a:p>
          <a:endParaRPr lang="en-US"/>
        </a:p>
      </dgm:t>
    </dgm:pt>
    <dgm:pt modelId="{3779E9D0-86BA-4F93-9491-F7CD1BCA9709}" type="sibTrans" cxnId="{B600672C-E674-45E9-A279-1C080A96A8AF}">
      <dgm:prSet/>
      <dgm:spPr/>
      <dgm:t>
        <a:bodyPr/>
        <a:lstStyle/>
        <a:p>
          <a:endParaRPr lang="en-US"/>
        </a:p>
      </dgm:t>
    </dgm:pt>
    <dgm:pt modelId="{6787DBE7-865F-4E69-B540-6337FF1ECBE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17290 observations</a:t>
          </a:r>
        </a:p>
      </dgm:t>
    </dgm:pt>
    <dgm:pt modelId="{77C35483-13BB-47D1-A465-D8A389F0B12A}" type="parTrans" cxnId="{79C0C853-8E22-48D4-B0C6-7BCA81385087}">
      <dgm:prSet/>
      <dgm:spPr/>
      <dgm:t>
        <a:bodyPr/>
        <a:lstStyle/>
        <a:p>
          <a:endParaRPr lang="en-US"/>
        </a:p>
      </dgm:t>
    </dgm:pt>
    <dgm:pt modelId="{9615A1C0-94DF-463F-A5DC-CE31EA40D399}" type="sibTrans" cxnId="{79C0C853-8E22-48D4-B0C6-7BCA81385087}">
      <dgm:prSet/>
      <dgm:spPr/>
      <dgm:t>
        <a:bodyPr/>
        <a:lstStyle/>
        <a:p>
          <a:endParaRPr lang="en-US"/>
        </a:p>
      </dgm:t>
    </dgm:pt>
    <dgm:pt modelId="{68969005-2A7C-4B8E-A30D-F90CE13599F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19 variables</a:t>
          </a:r>
        </a:p>
      </dgm:t>
    </dgm:pt>
    <dgm:pt modelId="{DFA5A66F-E15A-47C9-BE42-406EB0BE8875}" type="parTrans" cxnId="{C79DCAE2-BD96-478B-8AF1-FFAB3E5416CA}">
      <dgm:prSet/>
      <dgm:spPr/>
      <dgm:t>
        <a:bodyPr/>
        <a:lstStyle/>
        <a:p>
          <a:endParaRPr lang="en-US"/>
        </a:p>
      </dgm:t>
    </dgm:pt>
    <dgm:pt modelId="{F19B2D67-8D02-497B-96D2-C44293E2F6E2}" type="sibTrans" cxnId="{C79DCAE2-BD96-478B-8AF1-FFAB3E5416CA}">
      <dgm:prSet/>
      <dgm:spPr/>
      <dgm:t>
        <a:bodyPr/>
        <a:lstStyle/>
        <a:p>
          <a:endParaRPr lang="en-US"/>
        </a:p>
      </dgm:t>
    </dgm:pt>
    <dgm:pt modelId="{1DDFCB8C-F2B8-403A-8EF9-27622C56C0A6}">
      <dgm:prSet phldrT="[Text]" custT="1"/>
      <dgm:spPr/>
      <dgm:t>
        <a:bodyPr/>
        <a:lstStyle/>
        <a:p>
          <a:r>
            <a:rPr lang="en-US" sz="54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</dgm:t>
    </dgm:pt>
    <dgm:pt modelId="{056A0CB4-17E0-494F-AE5A-6967445E9785}" type="parTrans" cxnId="{24444CF3-2191-4726-8C94-24EFAFCC0BF9}">
      <dgm:prSet/>
      <dgm:spPr/>
      <dgm:t>
        <a:bodyPr/>
        <a:lstStyle/>
        <a:p>
          <a:endParaRPr lang="en-US"/>
        </a:p>
      </dgm:t>
    </dgm:pt>
    <dgm:pt modelId="{AB3BB4F8-69C4-475D-9425-7781992B323E}" type="sibTrans" cxnId="{24444CF3-2191-4726-8C94-24EFAFCC0BF9}">
      <dgm:prSet/>
      <dgm:spPr/>
      <dgm:t>
        <a:bodyPr/>
        <a:lstStyle/>
        <a:p>
          <a:endParaRPr lang="en-US"/>
        </a:p>
      </dgm:t>
    </dgm:pt>
    <dgm:pt modelId="{D3587C7D-C390-44B3-84C4-6654D70E0F84}">
      <dgm:prSet phldrT="[Text]"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4323 observations</a:t>
          </a:r>
        </a:p>
      </dgm:t>
    </dgm:pt>
    <dgm:pt modelId="{1FF1A860-0285-4560-8798-65195CB26BBA}" type="parTrans" cxnId="{2D2DA5AD-DA0E-4679-B0CB-858EFA41538A}">
      <dgm:prSet/>
      <dgm:spPr/>
      <dgm:t>
        <a:bodyPr/>
        <a:lstStyle/>
        <a:p>
          <a:endParaRPr lang="en-US"/>
        </a:p>
      </dgm:t>
    </dgm:pt>
    <dgm:pt modelId="{A06DBC8F-E7C7-48E9-8210-C1B9D37EFF02}" type="sibTrans" cxnId="{2D2DA5AD-DA0E-4679-B0CB-858EFA41538A}">
      <dgm:prSet/>
      <dgm:spPr/>
      <dgm:t>
        <a:bodyPr/>
        <a:lstStyle/>
        <a:p>
          <a:endParaRPr lang="en-US"/>
        </a:p>
      </dgm:t>
    </dgm:pt>
    <dgm:pt modelId="{93326BDD-8C71-466B-8D07-CB623B3FE23C}">
      <dgm:prSet phldrT="[Text]"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19 variables</a:t>
          </a:r>
        </a:p>
      </dgm:t>
    </dgm:pt>
    <dgm:pt modelId="{67AF3372-89E6-48E4-8368-DC806C812FA9}" type="parTrans" cxnId="{8F2B18F3-B9F0-4291-B6B4-5F319620EEC7}">
      <dgm:prSet/>
      <dgm:spPr/>
      <dgm:t>
        <a:bodyPr/>
        <a:lstStyle/>
        <a:p>
          <a:endParaRPr lang="en-US"/>
        </a:p>
      </dgm:t>
    </dgm:pt>
    <dgm:pt modelId="{476CFD09-109E-4560-8B97-F5B3DA0C27DD}" type="sibTrans" cxnId="{8F2B18F3-B9F0-4291-B6B4-5F319620EEC7}">
      <dgm:prSet/>
      <dgm:spPr/>
      <dgm:t>
        <a:bodyPr/>
        <a:lstStyle/>
        <a:p>
          <a:endParaRPr lang="en-US"/>
        </a:p>
      </dgm:t>
    </dgm:pt>
    <dgm:pt modelId="{0A3048BA-5273-4F89-A7F1-02C71E10DC63}" type="pres">
      <dgm:prSet presAssocID="{13B2C76B-C95F-407B-8B8C-73122D142148}" presName="Name0" presStyleCnt="0">
        <dgm:presLayoutVars>
          <dgm:dir/>
          <dgm:animLvl val="lvl"/>
          <dgm:resizeHandles/>
        </dgm:presLayoutVars>
      </dgm:prSet>
      <dgm:spPr/>
    </dgm:pt>
    <dgm:pt modelId="{FDD24F39-6AB9-46E9-900B-7471B79386D9}" type="pres">
      <dgm:prSet presAssocID="{FB7E8E43-8B6D-4FC6-A744-73E429BC243B}" presName="linNode" presStyleCnt="0"/>
      <dgm:spPr/>
    </dgm:pt>
    <dgm:pt modelId="{1ADF2157-E772-4D27-91C7-F437CA587FD3}" type="pres">
      <dgm:prSet presAssocID="{FB7E8E43-8B6D-4FC6-A744-73E429BC243B}" presName="parentShp" presStyleLbl="node1" presStyleIdx="0" presStyleCnt="2" custScaleX="92487" custScaleY="54195" custLinFactNeighborX="-29098" custLinFactNeighborY="-2764">
        <dgm:presLayoutVars>
          <dgm:bulletEnabled val="1"/>
        </dgm:presLayoutVars>
      </dgm:prSet>
      <dgm:spPr>
        <a:xfrm>
          <a:off x="0" y="0"/>
          <a:ext cx="2423432" cy="2256279"/>
        </a:xfrm>
        <a:prstGeom prst="roundRect">
          <a:avLst/>
        </a:prstGeom>
      </dgm:spPr>
    </dgm:pt>
    <dgm:pt modelId="{4FB2077C-DA71-4D89-B1A2-5CF43E901C1E}" type="pres">
      <dgm:prSet presAssocID="{FB7E8E43-8B6D-4FC6-A744-73E429BC243B}" presName="childShp" presStyleLbl="bgAccFollowNode1" presStyleIdx="0" presStyleCnt="2" custScaleX="140797" custScaleY="25932">
        <dgm:presLayoutVars>
          <dgm:bulletEnabled val="1"/>
        </dgm:presLayoutVars>
      </dgm:prSet>
      <dgm:spPr/>
    </dgm:pt>
    <dgm:pt modelId="{3D0F5E2C-5944-4C4F-A733-FC05EFEE4448}" type="pres">
      <dgm:prSet presAssocID="{3779E9D0-86BA-4F93-9491-F7CD1BCA9709}" presName="spacing" presStyleCnt="0"/>
      <dgm:spPr/>
    </dgm:pt>
    <dgm:pt modelId="{DFD54A31-4909-43F0-A13E-67F37C21F908}" type="pres">
      <dgm:prSet presAssocID="{1DDFCB8C-F2B8-403A-8EF9-27622C56C0A6}" presName="linNode" presStyleCnt="0"/>
      <dgm:spPr/>
    </dgm:pt>
    <dgm:pt modelId="{A3981470-68A8-4A27-8D86-63FE67F13740}" type="pres">
      <dgm:prSet presAssocID="{1DDFCB8C-F2B8-403A-8EF9-27622C56C0A6}" presName="parentShp" presStyleLbl="node1" presStyleIdx="1" presStyleCnt="2" custScaleX="75860" custScaleY="54845">
        <dgm:presLayoutVars>
          <dgm:bulletEnabled val="1"/>
        </dgm:presLayoutVars>
      </dgm:prSet>
      <dgm:spPr/>
    </dgm:pt>
    <dgm:pt modelId="{509B3E5B-A518-4FEA-8792-D169934F7F09}" type="pres">
      <dgm:prSet presAssocID="{1DDFCB8C-F2B8-403A-8EF9-27622C56C0A6}" presName="childShp" presStyleLbl="bgAccFollowNode1" presStyleIdx="1" presStyleCnt="2" custScaleX="115513" custScaleY="26442">
        <dgm:presLayoutVars>
          <dgm:bulletEnabled val="1"/>
        </dgm:presLayoutVars>
      </dgm:prSet>
      <dgm:spPr/>
    </dgm:pt>
  </dgm:ptLst>
  <dgm:cxnLst>
    <dgm:cxn modelId="{F1A03900-3063-4F2E-916E-5CDEB5612E04}" type="presOf" srcId="{1DDFCB8C-F2B8-403A-8EF9-27622C56C0A6}" destId="{A3981470-68A8-4A27-8D86-63FE67F13740}" srcOrd="0" destOrd="0" presId="urn:microsoft.com/office/officeart/2005/8/layout/vList6"/>
    <dgm:cxn modelId="{5F49F111-8151-4437-A0E8-6878713D935E}" type="presOf" srcId="{68969005-2A7C-4B8E-A30D-F90CE13599FD}" destId="{4FB2077C-DA71-4D89-B1A2-5CF43E901C1E}" srcOrd="0" destOrd="1" presId="urn:microsoft.com/office/officeart/2005/8/layout/vList6"/>
    <dgm:cxn modelId="{B600672C-E674-45E9-A279-1C080A96A8AF}" srcId="{13B2C76B-C95F-407B-8B8C-73122D142148}" destId="{FB7E8E43-8B6D-4FC6-A744-73E429BC243B}" srcOrd="0" destOrd="0" parTransId="{8C74E00D-DCB3-438D-A63D-2D852209916D}" sibTransId="{3779E9D0-86BA-4F93-9491-F7CD1BCA9709}"/>
    <dgm:cxn modelId="{D63C7C3F-C381-423E-AF88-068B14355970}" type="presOf" srcId="{FB7E8E43-8B6D-4FC6-A744-73E429BC243B}" destId="{1ADF2157-E772-4D27-91C7-F437CA587FD3}" srcOrd="0" destOrd="0" presId="urn:microsoft.com/office/officeart/2005/8/layout/vList6"/>
    <dgm:cxn modelId="{79C0C853-8E22-48D4-B0C6-7BCA81385087}" srcId="{FB7E8E43-8B6D-4FC6-A744-73E429BC243B}" destId="{6787DBE7-865F-4E69-B540-6337FF1ECBE7}" srcOrd="0" destOrd="0" parTransId="{77C35483-13BB-47D1-A465-D8A389F0B12A}" sibTransId="{9615A1C0-94DF-463F-A5DC-CE31EA40D399}"/>
    <dgm:cxn modelId="{F88D2E76-5259-4823-90E8-F6DCF2C164DF}" type="presOf" srcId="{D3587C7D-C390-44B3-84C4-6654D70E0F84}" destId="{509B3E5B-A518-4FEA-8792-D169934F7F09}" srcOrd="0" destOrd="0" presId="urn:microsoft.com/office/officeart/2005/8/layout/vList6"/>
    <dgm:cxn modelId="{2D2DA5AD-DA0E-4679-B0CB-858EFA41538A}" srcId="{1DDFCB8C-F2B8-403A-8EF9-27622C56C0A6}" destId="{D3587C7D-C390-44B3-84C4-6654D70E0F84}" srcOrd="0" destOrd="0" parTransId="{1FF1A860-0285-4560-8798-65195CB26BBA}" sibTransId="{A06DBC8F-E7C7-48E9-8210-C1B9D37EFF02}"/>
    <dgm:cxn modelId="{48CDDBDA-307A-4417-ACC1-7C5B74917C97}" type="presOf" srcId="{13B2C76B-C95F-407B-8B8C-73122D142148}" destId="{0A3048BA-5273-4F89-A7F1-02C71E10DC63}" srcOrd="0" destOrd="0" presId="urn:microsoft.com/office/officeart/2005/8/layout/vList6"/>
    <dgm:cxn modelId="{B103A9DE-7398-407D-B19A-EB56067CD930}" type="presOf" srcId="{6787DBE7-865F-4E69-B540-6337FF1ECBE7}" destId="{4FB2077C-DA71-4D89-B1A2-5CF43E901C1E}" srcOrd="0" destOrd="0" presId="urn:microsoft.com/office/officeart/2005/8/layout/vList6"/>
    <dgm:cxn modelId="{C79DCAE2-BD96-478B-8AF1-FFAB3E5416CA}" srcId="{FB7E8E43-8B6D-4FC6-A744-73E429BC243B}" destId="{68969005-2A7C-4B8E-A30D-F90CE13599FD}" srcOrd="1" destOrd="0" parTransId="{DFA5A66F-E15A-47C9-BE42-406EB0BE8875}" sibTransId="{F19B2D67-8D02-497B-96D2-C44293E2F6E2}"/>
    <dgm:cxn modelId="{8F2B18F3-B9F0-4291-B6B4-5F319620EEC7}" srcId="{1DDFCB8C-F2B8-403A-8EF9-27622C56C0A6}" destId="{93326BDD-8C71-466B-8D07-CB623B3FE23C}" srcOrd="1" destOrd="0" parTransId="{67AF3372-89E6-48E4-8368-DC806C812FA9}" sibTransId="{476CFD09-109E-4560-8B97-F5B3DA0C27DD}"/>
    <dgm:cxn modelId="{24444CF3-2191-4726-8C94-24EFAFCC0BF9}" srcId="{13B2C76B-C95F-407B-8B8C-73122D142148}" destId="{1DDFCB8C-F2B8-403A-8EF9-27622C56C0A6}" srcOrd="1" destOrd="0" parTransId="{056A0CB4-17E0-494F-AE5A-6967445E9785}" sibTransId="{AB3BB4F8-69C4-475D-9425-7781992B323E}"/>
    <dgm:cxn modelId="{AD9EA6F5-3FB1-4728-8123-DE781603330C}" type="presOf" srcId="{93326BDD-8C71-466B-8D07-CB623B3FE23C}" destId="{509B3E5B-A518-4FEA-8792-D169934F7F09}" srcOrd="0" destOrd="1" presId="urn:microsoft.com/office/officeart/2005/8/layout/vList6"/>
    <dgm:cxn modelId="{23A7EDC4-1373-40D9-A953-ED7388900594}" type="presParOf" srcId="{0A3048BA-5273-4F89-A7F1-02C71E10DC63}" destId="{FDD24F39-6AB9-46E9-900B-7471B79386D9}" srcOrd="0" destOrd="0" presId="urn:microsoft.com/office/officeart/2005/8/layout/vList6"/>
    <dgm:cxn modelId="{0EFBC6A4-388B-49CF-AC98-B8B75773DACE}" type="presParOf" srcId="{FDD24F39-6AB9-46E9-900B-7471B79386D9}" destId="{1ADF2157-E772-4D27-91C7-F437CA587FD3}" srcOrd="0" destOrd="0" presId="urn:microsoft.com/office/officeart/2005/8/layout/vList6"/>
    <dgm:cxn modelId="{F770206D-E9BC-4728-BBE1-3E924990B420}" type="presParOf" srcId="{FDD24F39-6AB9-46E9-900B-7471B79386D9}" destId="{4FB2077C-DA71-4D89-B1A2-5CF43E901C1E}" srcOrd="1" destOrd="0" presId="urn:microsoft.com/office/officeart/2005/8/layout/vList6"/>
    <dgm:cxn modelId="{F64CB3B6-2C99-4AFF-9FF3-37DB2F307124}" type="presParOf" srcId="{0A3048BA-5273-4F89-A7F1-02C71E10DC63}" destId="{3D0F5E2C-5944-4C4F-A733-FC05EFEE4448}" srcOrd="1" destOrd="0" presId="urn:microsoft.com/office/officeart/2005/8/layout/vList6"/>
    <dgm:cxn modelId="{24E2F616-DDAC-4E95-9A77-3E41C210FF10}" type="presParOf" srcId="{0A3048BA-5273-4F89-A7F1-02C71E10DC63}" destId="{DFD54A31-4909-43F0-A13E-67F37C21F908}" srcOrd="2" destOrd="0" presId="urn:microsoft.com/office/officeart/2005/8/layout/vList6"/>
    <dgm:cxn modelId="{AA4F6C3A-A546-4CAC-B20F-39843FAABB6D}" type="presParOf" srcId="{DFD54A31-4909-43F0-A13E-67F37C21F908}" destId="{A3981470-68A8-4A27-8D86-63FE67F13740}" srcOrd="0" destOrd="0" presId="urn:microsoft.com/office/officeart/2005/8/layout/vList6"/>
    <dgm:cxn modelId="{6FFBDE0A-FAE2-408C-8615-5136B0BF8875}" type="presParOf" srcId="{DFD54A31-4909-43F0-A13E-67F37C21F908}" destId="{509B3E5B-A518-4FEA-8792-D169934F7F0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17F9-C307-4284-912B-6FF58C639D72}">
      <dsp:nvSpPr>
        <dsp:cNvPr id="0" name=""/>
        <dsp:cNvSpPr/>
      </dsp:nvSpPr>
      <dsp:spPr>
        <a:xfrm rot="5400000">
          <a:off x="5816463" y="-2241074"/>
          <a:ext cx="1238584" cy="60350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Arial Black" panose="020B0A04020102020204" pitchFamily="34" charset="0"/>
            </a:rPr>
            <a:t>Important criteria for anyone looking to purchase a house</a:t>
          </a:r>
        </a:p>
      </dsp:txBody>
      <dsp:txXfrm rot="-5400000">
        <a:off x="3418220" y="217632"/>
        <a:ext cx="5974609" cy="1117658"/>
      </dsp:txXfrm>
    </dsp:sp>
    <dsp:sp modelId="{158C8E34-1480-423F-BDC6-F13C39A8121C}">
      <dsp:nvSpPr>
        <dsp:cNvPr id="0" name=""/>
        <dsp:cNvSpPr/>
      </dsp:nvSpPr>
      <dsp:spPr>
        <a:xfrm>
          <a:off x="0" y="2345"/>
          <a:ext cx="3418219" cy="1548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 Black" panose="020B0A04020102020204" pitchFamily="34" charset="0"/>
            </a:rPr>
            <a:t>Effect of </a:t>
          </a:r>
          <a:r>
            <a:rPr lang="en-US" sz="3600" kern="1200" dirty="0" err="1">
              <a:latin typeface="Arial Black" panose="020B0A04020102020204" pitchFamily="34" charset="0"/>
            </a:rPr>
            <a:t>Sqft</a:t>
          </a:r>
          <a:r>
            <a:rPr lang="en-US" sz="3600" kern="1200" dirty="0">
              <a:latin typeface="Arial Black" panose="020B0A04020102020204" pitchFamily="34" charset="0"/>
            </a:rPr>
            <a:t> Living</a:t>
          </a:r>
        </a:p>
      </dsp:txBody>
      <dsp:txXfrm>
        <a:off x="75578" y="77923"/>
        <a:ext cx="3267063" cy="1397075"/>
      </dsp:txXfrm>
    </dsp:sp>
    <dsp:sp modelId="{9B6E68D6-55C2-44D3-9616-7C8AD89CD804}">
      <dsp:nvSpPr>
        <dsp:cNvPr id="0" name=""/>
        <dsp:cNvSpPr/>
      </dsp:nvSpPr>
      <dsp:spPr>
        <a:xfrm rot="5400000">
          <a:off x="5811813" y="-624298"/>
          <a:ext cx="1238584" cy="60528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Arial Black" panose="020B0A04020102020204" pitchFamily="34" charset="0"/>
            </a:rPr>
            <a:t>Having more bathrooms will increase price</a:t>
          </a:r>
        </a:p>
      </dsp:txBody>
      <dsp:txXfrm rot="-5400000">
        <a:off x="3404703" y="1843275"/>
        <a:ext cx="5992342" cy="1117658"/>
      </dsp:txXfrm>
    </dsp:sp>
    <dsp:sp modelId="{67F43A45-E491-415E-B758-D571419CE9F1}">
      <dsp:nvSpPr>
        <dsp:cNvPr id="0" name=""/>
        <dsp:cNvSpPr/>
      </dsp:nvSpPr>
      <dsp:spPr>
        <a:xfrm>
          <a:off x="0" y="1627988"/>
          <a:ext cx="3404702" cy="154823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 Black" panose="020B0A04020102020204" pitchFamily="34" charset="0"/>
            </a:rPr>
            <a:t>Effect of Bathrooms</a:t>
          </a:r>
        </a:p>
      </dsp:txBody>
      <dsp:txXfrm>
        <a:off x="75578" y="1703566"/>
        <a:ext cx="3253546" cy="1397075"/>
      </dsp:txXfrm>
    </dsp:sp>
    <dsp:sp modelId="{26AD8BC7-FC04-424D-AB39-17116A136126}">
      <dsp:nvSpPr>
        <dsp:cNvPr id="0" name=""/>
        <dsp:cNvSpPr/>
      </dsp:nvSpPr>
      <dsp:spPr>
        <a:xfrm rot="5400000">
          <a:off x="5811813" y="1001344"/>
          <a:ext cx="1238584" cy="60528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Arial Black" panose="020B0A04020102020204" pitchFamily="34" charset="0"/>
            </a:rPr>
            <a:t>The basic building block of a house</a:t>
          </a:r>
        </a:p>
      </dsp:txBody>
      <dsp:txXfrm rot="-5400000">
        <a:off x="3404703" y="3468918"/>
        <a:ext cx="5992342" cy="1117658"/>
      </dsp:txXfrm>
    </dsp:sp>
    <dsp:sp modelId="{2BE9E6AC-65D0-45E5-BC1E-AB58CB530045}">
      <dsp:nvSpPr>
        <dsp:cNvPr id="0" name=""/>
        <dsp:cNvSpPr/>
      </dsp:nvSpPr>
      <dsp:spPr>
        <a:xfrm>
          <a:off x="0" y="3253631"/>
          <a:ext cx="3404702" cy="1548231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 Black" panose="020B0A04020102020204" pitchFamily="34" charset="0"/>
            </a:rPr>
            <a:t>Effect of Bedrooms</a:t>
          </a:r>
        </a:p>
      </dsp:txBody>
      <dsp:txXfrm>
        <a:off x="75578" y="3329209"/>
        <a:ext cx="3253546" cy="1397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2077C-DA71-4D89-B1A2-5CF43E901C1E}">
      <dsp:nvSpPr>
        <dsp:cNvPr id="0" name=""/>
        <dsp:cNvSpPr/>
      </dsp:nvSpPr>
      <dsp:spPr>
        <a:xfrm>
          <a:off x="2300306" y="555459"/>
          <a:ext cx="5242709" cy="10182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17290 observations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19 variables</a:t>
          </a:r>
        </a:p>
      </dsp:txBody>
      <dsp:txXfrm>
        <a:off x="2300306" y="682737"/>
        <a:ext cx="4860875" cy="763668"/>
      </dsp:txXfrm>
    </dsp:sp>
    <dsp:sp modelId="{1ADF2157-E772-4D27-91C7-F437CA587FD3}">
      <dsp:nvSpPr>
        <dsp:cNvPr id="0" name=""/>
        <dsp:cNvSpPr/>
      </dsp:nvSpPr>
      <dsp:spPr>
        <a:xfrm>
          <a:off x="0" y="0"/>
          <a:ext cx="2295894" cy="2127975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Train</a:t>
          </a:r>
        </a:p>
      </dsp:txBody>
      <dsp:txXfrm>
        <a:off x="103879" y="103879"/>
        <a:ext cx="2088136" cy="1920217"/>
      </dsp:txXfrm>
    </dsp:sp>
    <dsp:sp modelId="{509B3E5B-A518-4FEA-8792-D169934F7F09}">
      <dsp:nvSpPr>
        <dsp:cNvPr id="0" name=""/>
        <dsp:cNvSpPr/>
      </dsp:nvSpPr>
      <dsp:spPr>
        <a:xfrm>
          <a:off x="2303331" y="3078835"/>
          <a:ext cx="5230956" cy="10382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4323 observations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19 variables</a:t>
          </a:r>
        </a:p>
      </dsp:txBody>
      <dsp:txXfrm>
        <a:off x="2303331" y="3208616"/>
        <a:ext cx="4841613" cy="778687"/>
      </dsp:txXfrm>
    </dsp:sp>
    <dsp:sp modelId="{A3981470-68A8-4A27-8D86-63FE67F13740}">
      <dsp:nvSpPr>
        <dsp:cNvPr id="0" name=""/>
        <dsp:cNvSpPr/>
      </dsp:nvSpPr>
      <dsp:spPr>
        <a:xfrm>
          <a:off x="13140" y="2521211"/>
          <a:ext cx="2290191" cy="215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</dsp:txBody>
      <dsp:txXfrm>
        <a:off x="118265" y="2626336"/>
        <a:ext cx="2079941" cy="1943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2E601-5F58-42ED-9F78-D369DE6D9EC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A36E-DB24-4CC3-ABB6-797A69726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A36E-DB24-4CC3-ABB6-797A69726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A36E-DB24-4CC3-ABB6-797A69726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Model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A36E-DB24-4CC3-ABB6-797A69726B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A36E-DB24-4CC3-ABB6-797A69726B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4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A36E-DB24-4CC3-ABB6-797A69726B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A36E-DB24-4CC3-ABB6-797A69726B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A36E-DB24-4CC3-ABB6-797A69726B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CCF3-D623-4F81-886B-72A18738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EBDF4-3DE8-45FF-9F70-5ACEBBEAD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8FBE-DB05-4C2C-8EC0-A2F5E78B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7585-3408-42D8-90E5-6F218749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5768-9AE7-4587-B996-89E9F23C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0976-13C9-4178-9CDE-BB7A06E5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839B4-4732-43C1-9FC5-BA553174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2CD6-BAEA-49F3-924F-D009338A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8EB7-5B4C-4C6D-B0FA-4521D115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5A0F-A663-4470-BF47-E52F7E73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C32CC-5D24-414F-B91D-FEE4BB9CB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AAC1-8A20-4B52-8BD7-49066F81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C413-493F-4A35-841E-47F055F2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7C0B-B49C-46FC-B2FE-C93AD5E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DE44-CDF1-4136-9740-1BB80865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9A20-E497-44CA-BC9B-9039D352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C9E0-4DA6-45F4-B01C-7EA9C3E0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4F23-4A8D-442E-BA91-B5DC80E6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D11E-4B32-448F-AC41-28188FA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C005-DE70-4007-A137-9E9FDF8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FB05-2DDA-4305-8050-E0179008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C5C3-0E9B-4D96-ADF9-3AA63B7E0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B2AC-4FAA-4A7F-B0D1-FDE75B9E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B47E-21FD-49E0-93F0-AFEE2CA1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4A2E-D7DF-48BA-A59D-87268DD2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3088-7932-4BF9-93E4-501485F3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28EF-01E1-4EEE-9CC7-21CBFE3C2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DE6B4-0FD9-4D1C-A978-752C5C5C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8873-6BD7-4FD2-A4A2-0853B64C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CAA56-C4D8-4985-AA79-F49B1119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213E-442B-496F-BE33-098D01DD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1B0C-0BF3-4473-BFE8-3BD282D2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9323E-7002-437A-8886-B2482B40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56BC5-8379-4007-9F69-BDC750ECB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668A8-9B2F-4328-8303-EEE3B0837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45734-4E83-4890-A495-C33DA2FFF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EC0D7-0408-45C2-9657-01A62D1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B4394-26A1-414E-A05F-50AC0B0E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C5DF7-556F-4671-9C11-7F8F899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FDDA-861B-4C4A-8606-0F5E0FAA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57C4-316F-40EF-9712-981E6609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4CB49-C728-411A-9781-29299C77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8DBC8-83AB-46F9-B51B-CC2519B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4E824-A53A-4808-862A-8A114DEA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57A73-BFB4-4DB1-BCC3-3E1C4A4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EA3E-C16D-4122-A423-B27627C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8BFE-5855-40BE-8346-E29CDFCE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DBCA-B9C0-494D-B814-80E3B789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59FDE-DBBD-4FEB-87D7-27FEF5F9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C0402-A22C-4DEE-9541-41FCAF6F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DD74-B640-4D64-8446-169C8F3D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ED296-F2E2-45F2-BCE5-EB310A1D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E02E-4ACA-4C3A-8A3B-54D9B15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CA40-898A-42A5-9C39-4AED27809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156-6CBF-4F4A-A308-66FEDBAC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8CE2-F8F3-4932-89ED-B2CB9837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EC17-722C-43C2-8410-49A6DF36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C595D-97D6-48A3-963C-C841D383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424DA-325A-4144-86F5-7D810325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2A805-C77D-4E01-B55C-8A5933D8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5E69-AA7B-4B5A-96A4-FD51F5BBB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1796-6BB6-401D-B85E-3A609FED337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C994-986C-4BB9-B50C-B10CF94E9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D606-DF0C-42D9-80FB-F5588E95F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0C42-8098-4F68-B4A3-E79A915C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0"/>
            <a:ext cx="11789546" cy="243248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Prediction of House Prices Using Multiple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5D54-FFE2-484F-8E74-8755D5DE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5761"/>
            <a:ext cx="9173592" cy="243248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Datalysts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Aniket Dalvi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 Ji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Prasad Marathe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Qimei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8842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1"/>
            <a:ext cx="11789546" cy="7034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Assumptions for Linear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5D54-FFE2-484F-8E74-8755D5DE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27" y="1244433"/>
            <a:ext cx="11789546" cy="3897194"/>
          </a:xfrm>
        </p:spPr>
        <p:txBody>
          <a:bodyPr>
            <a:normAutofit/>
          </a:bodyPr>
          <a:lstStyle/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price (response) and independent variables is linear, at least approximately.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errors are normally distributed.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  The errors have constant variance.</a:t>
            </a:r>
          </a:p>
          <a:p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1"/>
            <a:ext cx="11789546" cy="7142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5D54-FFE2-484F-8E74-8755D5DE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246" y="996520"/>
            <a:ext cx="9849394" cy="47685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Selecting Subset of Variables for Building Full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bedrooms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bathrooms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floors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waterfront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8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6" y="41168"/>
            <a:ext cx="11990773" cy="87097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Building: Model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69D00-B698-4AF1-BEB2-1BD725EC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883336"/>
            <a:ext cx="4492695" cy="649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D4C29A-D87F-46FB-9C54-81BF46B6372F}"/>
              </a:ext>
            </a:extLst>
          </p:cNvPr>
          <p:cNvSpPr txBox="1"/>
          <p:nvPr/>
        </p:nvSpPr>
        <p:spPr>
          <a:xfrm>
            <a:off x="201226" y="876744"/>
            <a:ext cx="729685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1 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Significant Predictors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Bathrooms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Floors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Waterfront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Bedrooms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 as significant compared to other variables in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0.8384, Adjusted R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0.8371, Residual Error = 147900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Backward Elimination Method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Eliminate bedrooms in next iteration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E811F8-03BF-4143-91C0-1C4D705EC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79" y="1019867"/>
            <a:ext cx="4492694" cy="1227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AA2849-7525-41D4-985E-0FD25822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079" y="2299760"/>
            <a:ext cx="3713797" cy="35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3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1"/>
            <a:ext cx="11789546" cy="7034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1 Adequacy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97D027-5984-4DDE-9246-DFE021B5B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C9356D-0FFE-4093-ACCA-41E84D0A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31" y="920750"/>
            <a:ext cx="8424472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47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6" y="104391"/>
            <a:ext cx="11990773" cy="87097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Building: Model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4C29A-D87F-46FB-9C54-81BF46B6372F}"/>
              </a:ext>
            </a:extLst>
          </p:cNvPr>
          <p:cNvSpPr txBox="1"/>
          <p:nvPr/>
        </p:nvSpPr>
        <p:spPr>
          <a:xfrm>
            <a:off x="478972" y="1079863"/>
            <a:ext cx="58695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2 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Significant Predictors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Bathrooms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Floors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Waterfront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0.837, Adjusted R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0.8358,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Residual Error = 148400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7EA72-B3AE-4AFB-9710-86D1CBDA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945" y="1079864"/>
            <a:ext cx="4528729" cy="1254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C10D80-2686-4F8E-B443-DE4B89A8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45" y="2438401"/>
            <a:ext cx="3849461" cy="3113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E2A44-3067-490A-B487-1BDBBBB8D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5778136"/>
            <a:ext cx="4528730" cy="7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8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1"/>
            <a:ext cx="11789546" cy="7034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2 Adequacy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97D027-5984-4DDE-9246-DFE021B5B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49803C-D6E6-410C-9ECF-7070A70F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1" y="807869"/>
            <a:ext cx="8214609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2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6" y="104391"/>
            <a:ext cx="11990773" cy="87097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Building: Model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4C29A-D87F-46FB-9C54-81BF46B6372F}"/>
              </a:ext>
            </a:extLst>
          </p:cNvPr>
          <p:cNvSpPr txBox="1"/>
          <p:nvPr/>
        </p:nvSpPr>
        <p:spPr>
          <a:xfrm>
            <a:off x="478971" y="1079863"/>
            <a:ext cx="62092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 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Significant Predictors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Bathrooms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Floors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Waterfront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0.8746, Adjusted R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0.8737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Residual Error = 0.187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6D204-21AD-4D90-9BC2-481B3E6A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4" y="975362"/>
            <a:ext cx="3910149" cy="1236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BBB35-3794-465B-8B48-97101682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127" y="2211978"/>
            <a:ext cx="3394741" cy="3669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BC17F-68C4-4565-B9AB-E2A418045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72" y="5952116"/>
            <a:ext cx="4855030" cy="73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1"/>
            <a:ext cx="11789546" cy="7034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3 Adequacy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97D027-5984-4DDE-9246-DFE021B5B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C0C3AA-132C-4CE7-92D1-7AEF8E64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83" y="987425"/>
            <a:ext cx="8079698" cy="576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82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0"/>
            <a:ext cx="11789546" cy="6857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5D54-FFE2-484F-8E74-8755D5DE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0898" y="3706610"/>
            <a:ext cx="4257207" cy="119517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143459.6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R-Squared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0.86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D0B63-A3FA-4D3F-B073-1ECE3199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7" y="3706610"/>
            <a:ext cx="4871836" cy="8100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2C238B-F387-4CA1-A61D-495D3039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" y="1791430"/>
            <a:ext cx="12112086" cy="13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64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0"/>
            <a:ext cx="11789546" cy="67684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5D54-FFE2-484F-8E74-8755D5DE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46" y="1877731"/>
            <a:ext cx="10323032" cy="3518728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study, we followed the multiple linear regression technique to explore the relationship between predictors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bathrooms, grade, etc. and response variable i.e. price of the house.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independent variable bathroom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were the significant influencer. So, this confirms our first two hypothesis.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bedrooms did not seem to have much influence on the price of the house. So, we reject the third hypothesis.</a:t>
            </a:r>
          </a:p>
        </p:txBody>
      </p:sp>
    </p:spTree>
    <p:extLst>
      <p:ext uri="{BB962C8B-B14F-4D97-AF65-F5344CB8AC3E}">
        <p14:creationId xmlns:p14="http://schemas.microsoft.com/office/powerpoint/2010/main" val="21438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1"/>
            <a:ext cx="11789546" cy="7034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5D54-FFE2-484F-8E74-8755D5DE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27" y="929639"/>
            <a:ext cx="11789546" cy="5681023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predict house prices in King County by identifying significant factors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21613 observations and 19 Variables </a:t>
            </a:r>
          </a:p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Response Variable: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House Price  </a:t>
            </a:r>
          </a:p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Key Independent Variables: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Bedrooms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Bathrooms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Square Feet Living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Square Feet of Lot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Floors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Water Front 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2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24081D-21A6-4983-A7F0-7B092DD6F450}"/>
              </a:ext>
            </a:extLst>
          </p:cNvPr>
          <p:cNvSpPr txBox="1"/>
          <p:nvPr/>
        </p:nvSpPr>
        <p:spPr>
          <a:xfrm>
            <a:off x="4789714" y="2734491"/>
            <a:ext cx="612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2450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1"/>
            <a:ext cx="11789546" cy="6945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5D54-FFE2-484F-8E74-8755D5DE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27" y="934374"/>
            <a:ext cx="11929813" cy="54228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 Missing Values in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Cleaning: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3 bedroom house = 1805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33 bedroom house = 1620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33 bedroom house cannot have 1.75 bathroom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Outlier in bedrooms with value 33 updated to 3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1C441-4193-40CB-A782-DDCFCB68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2" y="1132114"/>
            <a:ext cx="5720600" cy="47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6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1"/>
            <a:ext cx="11789546" cy="72292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C5AE42-FA39-4B11-A246-4E3FAFB66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63635"/>
              </p:ext>
            </p:extLst>
          </p:nvPr>
        </p:nvGraphicFramePr>
        <p:xfrm>
          <a:off x="383178" y="1184366"/>
          <a:ext cx="11416936" cy="4467507"/>
        </p:xfrm>
        <a:graphic>
          <a:graphicData uri="http://schemas.openxmlformats.org/drawingml/2006/table">
            <a:tbl>
              <a:tblPr/>
              <a:tblGrid>
                <a:gridCol w="873494">
                  <a:extLst>
                    <a:ext uri="{9D8B030D-6E8A-4147-A177-3AD203B41FA5}">
                      <a16:colId xmlns:a16="http://schemas.microsoft.com/office/drawing/2014/main" val="1538006795"/>
                    </a:ext>
                  </a:extLst>
                </a:gridCol>
                <a:gridCol w="381384">
                  <a:extLst>
                    <a:ext uri="{9D8B030D-6E8A-4147-A177-3AD203B41FA5}">
                      <a16:colId xmlns:a16="http://schemas.microsoft.com/office/drawing/2014/main" val="2912626514"/>
                    </a:ext>
                  </a:extLst>
                </a:gridCol>
                <a:gridCol w="615137">
                  <a:extLst>
                    <a:ext uri="{9D8B030D-6E8A-4147-A177-3AD203B41FA5}">
                      <a16:colId xmlns:a16="http://schemas.microsoft.com/office/drawing/2014/main" val="3349680762"/>
                    </a:ext>
                  </a:extLst>
                </a:gridCol>
                <a:gridCol w="652045">
                  <a:extLst>
                    <a:ext uri="{9D8B030D-6E8A-4147-A177-3AD203B41FA5}">
                      <a16:colId xmlns:a16="http://schemas.microsoft.com/office/drawing/2014/main" val="2161754275"/>
                    </a:ext>
                  </a:extLst>
                </a:gridCol>
                <a:gridCol w="615137">
                  <a:extLst>
                    <a:ext uri="{9D8B030D-6E8A-4147-A177-3AD203B41FA5}">
                      <a16:colId xmlns:a16="http://schemas.microsoft.com/office/drawing/2014/main" val="1687499054"/>
                    </a:ext>
                  </a:extLst>
                </a:gridCol>
                <a:gridCol w="492110">
                  <a:extLst>
                    <a:ext uri="{9D8B030D-6E8A-4147-A177-3AD203B41FA5}">
                      <a16:colId xmlns:a16="http://schemas.microsoft.com/office/drawing/2014/main" val="1642311591"/>
                    </a:ext>
                  </a:extLst>
                </a:gridCol>
                <a:gridCol w="381384">
                  <a:extLst>
                    <a:ext uri="{9D8B030D-6E8A-4147-A177-3AD203B41FA5}">
                      <a16:colId xmlns:a16="http://schemas.microsoft.com/office/drawing/2014/main" val="3466452241"/>
                    </a:ext>
                  </a:extLst>
                </a:gridCol>
                <a:gridCol w="652045">
                  <a:extLst>
                    <a:ext uri="{9D8B030D-6E8A-4147-A177-3AD203B41FA5}">
                      <a16:colId xmlns:a16="http://schemas.microsoft.com/office/drawing/2014/main" val="2000008166"/>
                    </a:ext>
                  </a:extLst>
                </a:gridCol>
                <a:gridCol w="381384">
                  <a:extLst>
                    <a:ext uri="{9D8B030D-6E8A-4147-A177-3AD203B41FA5}">
                      <a16:colId xmlns:a16="http://schemas.microsoft.com/office/drawing/2014/main" val="2316857828"/>
                    </a:ext>
                  </a:extLst>
                </a:gridCol>
                <a:gridCol w="578229">
                  <a:extLst>
                    <a:ext uri="{9D8B030D-6E8A-4147-A177-3AD203B41FA5}">
                      <a16:colId xmlns:a16="http://schemas.microsoft.com/office/drawing/2014/main" val="530030154"/>
                    </a:ext>
                  </a:extLst>
                </a:gridCol>
                <a:gridCol w="381384">
                  <a:extLst>
                    <a:ext uri="{9D8B030D-6E8A-4147-A177-3AD203B41FA5}">
                      <a16:colId xmlns:a16="http://schemas.microsoft.com/office/drawing/2014/main" val="751040550"/>
                    </a:ext>
                  </a:extLst>
                </a:gridCol>
                <a:gridCol w="676651">
                  <a:extLst>
                    <a:ext uri="{9D8B030D-6E8A-4147-A177-3AD203B41FA5}">
                      <a16:colId xmlns:a16="http://schemas.microsoft.com/office/drawing/2014/main" val="741057367"/>
                    </a:ext>
                  </a:extLst>
                </a:gridCol>
                <a:gridCol w="873494">
                  <a:extLst>
                    <a:ext uri="{9D8B030D-6E8A-4147-A177-3AD203B41FA5}">
                      <a16:colId xmlns:a16="http://schemas.microsoft.com/office/drawing/2014/main" val="2744010601"/>
                    </a:ext>
                  </a:extLst>
                </a:gridCol>
                <a:gridCol w="467505">
                  <a:extLst>
                    <a:ext uri="{9D8B030D-6E8A-4147-A177-3AD203B41FA5}">
                      <a16:colId xmlns:a16="http://schemas.microsoft.com/office/drawing/2014/main" val="539463047"/>
                    </a:ext>
                  </a:extLst>
                </a:gridCol>
                <a:gridCol w="787374">
                  <a:extLst>
                    <a:ext uri="{9D8B030D-6E8A-4147-A177-3AD203B41FA5}">
                      <a16:colId xmlns:a16="http://schemas.microsoft.com/office/drawing/2014/main" val="565698500"/>
                    </a:ext>
                  </a:extLst>
                </a:gridCol>
                <a:gridCol w="479807">
                  <a:extLst>
                    <a:ext uri="{9D8B030D-6E8A-4147-A177-3AD203B41FA5}">
                      <a16:colId xmlns:a16="http://schemas.microsoft.com/office/drawing/2014/main" val="3964164081"/>
                    </a:ext>
                  </a:extLst>
                </a:gridCol>
                <a:gridCol w="381384">
                  <a:extLst>
                    <a:ext uri="{9D8B030D-6E8A-4147-A177-3AD203B41FA5}">
                      <a16:colId xmlns:a16="http://schemas.microsoft.com/office/drawing/2014/main" val="3787453745"/>
                    </a:ext>
                  </a:extLst>
                </a:gridCol>
                <a:gridCol w="381384">
                  <a:extLst>
                    <a:ext uri="{9D8B030D-6E8A-4147-A177-3AD203B41FA5}">
                      <a16:colId xmlns:a16="http://schemas.microsoft.com/office/drawing/2014/main" val="2253803006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1189782917"/>
                    </a:ext>
                  </a:extLst>
                </a:gridCol>
                <a:gridCol w="615137">
                  <a:extLst>
                    <a:ext uri="{9D8B030D-6E8A-4147-A177-3AD203B41FA5}">
                      <a16:colId xmlns:a16="http://schemas.microsoft.com/office/drawing/2014/main" val="855836000"/>
                    </a:ext>
                  </a:extLst>
                </a:gridCol>
              </a:tblGrid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bedrooms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bathrooms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sqft_living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sqft_lot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floors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waterfront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view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sqft_above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sqft_basement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yr_built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yr_renovated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zipcode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sqft_living15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sqft_lot15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73426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426203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bedrooms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290574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bathrooms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773992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sqft_living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387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sqft_lot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65284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floors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623703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waterfront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897669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view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03228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690173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343954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sqft_above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34313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sqft_basement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56949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yr_built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913744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yr_renovated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56548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zipcode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101844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230934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56855"/>
                  </a:ext>
                </a:extLst>
              </a:tr>
              <a:tr h="22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sqft_living15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934497"/>
                  </a:ext>
                </a:extLst>
              </a:tr>
              <a:tr h="232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sqft_lot15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0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35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0"/>
            <a:ext cx="11789546" cy="60971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Scatter Plot of Price ~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Living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46D7B-541C-4458-901C-29B1D68C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459" y="807080"/>
            <a:ext cx="6923314" cy="5018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129B5-EE89-4890-8F05-0DC7240FBBB8}"/>
              </a:ext>
            </a:extLst>
          </p:cNvPr>
          <p:cNvSpPr txBox="1"/>
          <p:nvPr/>
        </p:nvSpPr>
        <p:spPr>
          <a:xfrm>
            <a:off x="418011" y="1402080"/>
            <a:ext cx="4963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Correlation between Price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Living, r = 0.7</a:t>
            </a:r>
          </a:p>
        </p:txBody>
      </p:sp>
    </p:spTree>
    <p:extLst>
      <p:ext uri="{BB962C8B-B14F-4D97-AF65-F5344CB8AC3E}">
        <p14:creationId xmlns:p14="http://schemas.microsoft.com/office/powerpoint/2010/main" val="348721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392"/>
            <a:ext cx="11789546" cy="51373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Box Plots for Categorical Variables vs price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65756-9A91-4469-A913-FEA23D7D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4" y="513735"/>
            <a:ext cx="4491571" cy="2962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0D99C-5F98-49DC-80DE-3607C3B8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103" y="524127"/>
            <a:ext cx="4568710" cy="3122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AD140-1C24-402B-B69F-D9F96D6D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69" y="3553097"/>
            <a:ext cx="4254208" cy="3114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0BEF1D-FA9D-4D18-9F90-581E0BB9C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103" y="3636761"/>
            <a:ext cx="4568710" cy="29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7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39802"/>
            <a:ext cx="11789546" cy="67938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Box Plots of Categorical variables vs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39023-3C77-4C60-8EEF-C1997881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4" y="685915"/>
            <a:ext cx="5117132" cy="2867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C2C33F-305D-4E3B-BFEF-74F1D410A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88" y="685915"/>
            <a:ext cx="4875710" cy="2962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6E5E8-1078-458D-BC0E-7BCA11FDC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48" y="3587456"/>
            <a:ext cx="5069698" cy="3082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171F7-54B8-4177-B276-6E0D441A7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928" y="3647941"/>
            <a:ext cx="4738170" cy="2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7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0"/>
            <a:ext cx="11789546" cy="61470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5D54-FFE2-484F-8E74-8755D5DE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623" y="1143784"/>
            <a:ext cx="9173592" cy="243248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12C36D-A297-4A27-80F0-D64E19E53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783295"/>
              </p:ext>
            </p:extLst>
          </p:nvPr>
        </p:nvGraphicFramePr>
        <p:xfrm>
          <a:off x="1288869" y="1334125"/>
          <a:ext cx="9457508" cy="480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8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0E9-4FA3-4B36-9010-8E2AA407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04390"/>
            <a:ext cx="11789546" cy="7744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“Best”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5CEBAE-79DA-49E8-A690-57483D9B5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563913"/>
              </p:ext>
            </p:extLst>
          </p:nvPr>
        </p:nvGraphicFramePr>
        <p:xfrm>
          <a:off x="1387944" y="1242964"/>
          <a:ext cx="7547429" cy="4675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4AAA87-6BB1-4656-9C2E-37271DE4EE2A}"/>
              </a:ext>
            </a:extLst>
          </p:cNvPr>
          <p:cNvSpPr txBox="1"/>
          <p:nvPr/>
        </p:nvSpPr>
        <p:spPr>
          <a:xfrm>
            <a:off x="9447728" y="2074917"/>
            <a:ext cx="148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E70E5-299C-4E6B-8CDF-CA1AAAE9B43C}"/>
              </a:ext>
            </a:extLst>
          </p:cNvPr>
          <p:cNvSpPr txBox="1"/>
          <p:nvPr/>
        </p:nvSpPr>
        <p:spPr>
          <a:xfrm>
            <a:off x="9447728" y="4601246"/>
            <a:ext cx="96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5649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1010</Words>
  <Application>Microsoft Office PowerPoint</Application>
  <PresentationFormat>Widescreen</PresentationFormat>
  <Paragraphs>546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Wingdings</vt:lpstr>
      <vt:lpstr>Office Theme</vt:lpstr>
      <vt:lpstr> Prediction of House Prices Using Multiple Linear Regression</vt:lpstr>
      <vt:lpstr>Introduction</vt:lpstr>
      <vt:lpstr>Exploratory Data Analysis</vt:lpstr>
      <vt:lpstr>Correlation</vt:lpstr>
      <vt:lpstr>Scatter Plot of Price ~ Sqft Living</vt:lpstr>
      <vt:lpstr>Box Plots for Categorical Variables vs price</vt:lpstr>
      <vt:lpstr>Box Plots of Categorical variables vs Price</vt:lpstr>
      <vt:lpstr>Hypothesis</vt:lpstr>
      <vt:lpstr>“Best” Model</vt:lpstr>
      <vt:lpstr>Assumptions for Linear Regression Model</vt:lpstr>
      <vt:lpstr>Best Model</vt:lpstr>
      <vt:lpstr>Model Building: Model 1</vt:lpstr>
      <vt:lpstr>Model 1 Adequacy Check</vt:lpstr>
      <vt:lpstr>Model Building: Model 2</vt:lpstr>
      <vt:lpstr>Model 2 Adequacy Check</vt:lpstr>
      <vt:lpstr>Model Building: Model 3</vt:lpstr>
      <vt:lpstr>Model 3 Adequacy Check</vt:lpstr>
      <vt:lpstr>Prediction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Model : House Prices in King County</dc:title>
  <dc:creator>Prasad Marathe</dc:creator>
  <cp:lastModifiedBy>Prasad Marathe</cp:lastModifiedBy>
  <cp:revision>118</cp:revision>
  <dcterms:created xsi:type="dcterms:W3CDTF">2018-02-07T00:43:42Z</dcterms:created>
  <dcterms:modified xsi:type="dcterms:W3CDTF">2018-02-15T02:03:00Z</dcterms:modified>
</cp:coreProperties>
</file>