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7"/>
  </p:notesMasterIdLst>
  <p:handoutMasterIdLst>
    <p:handoutMasterId r:id="rId38"/>
  </p:handoutMasterIdLst>
  <p:sldIdLst>
    <p:sldId id="256" r:id="rId2"/>
    <p:sldId id="257" r:id="rId3"/>
    <p:sldId id="258" r:id="rId4"/>
    <p:sldId id="261" r:id="rId5"/>
    <p:sldId id="260" r:id="rId6"/>
    <p:sldId id="289" r:id="rId7"/>
    <p:sldId id="259" r:id="rId8"/>
    <p:sldId id="290" r:id="rId9"/>
    <p:sldId id="262" r:id="rId10"/>
    <p:sldId id="263" r:id="rId11"/>
    <p:sldId id="265" r:id="rId12"/>
    <p:sldId id="266" r:id="rId13"/>
    <p:sldId id="267" r:id="rId14"/>
    <p:sldId id="272" r:id="rId15"/>
    <p:sldId id="273" r:id="rId16"/>
    <p:sldId id="274" r:id="rId17"/>
    <p:sldId id="275" r:id="rId18"/>
    <p:sldId id="268" r:id="rId19"/>
    <p:sldId id="269" r:id="rId20"/>
    <p:sldId id="271" r:id="rId21"/>
    <p:sldId id="270" r:id="rId22"/>
    <p:sldId id="276" r:id="rId23"/>
    <p:sldId id="277" r:id="rId24"/>
    <p:sldId id="278" r:id="rId25"/>
    <p:sldId id="280" r:id="rId26"/>
    <p:sldId id="291" r:id="rId27"/>
    <p:sldId id="292" r:id="rId28"/>
    <p:sldId id="293" r:id="rId29"/>
    <p:sldId id="282" r:id="rId30"/>
    <p:sldId id="283" r:id="rId31"/>
    <p:sldId id="284" r:id="rId32"/>
    <p:sldId id="285" r:id="rId33"/>
    <p:sldId id="286" r:id="rId34"/>
    <p:sldId id="287" r:id="rId35"/>
    <p:sldId id="288" r:id="rId36"/>
  </p:sldIdLst>
  <p:sldSz cx="9144000" cy="6858000" type="screen4x3"/>
  <p:notesSz cx="6858000" cy="9144000"/>
  <p:defaultTextStyle>
    <a:defPPr>
      <a:defRPr lang="de-DE"/>
    </a:defPPr>
    <a:lvl1pPr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1pPr>
    <a:lvl2pPr marL="4572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2pPr>
    <a:lvl3pPr marL="9144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3pPr>
    <a:lvl4pPr marL="13716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4pPr>
    <a:lvl5pPr marL="18288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5pPr>
    <a:lvl6pPr marL="22860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6pPr>
    <a:lvl7pPr marL="27432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7pPr>
    <a:lvl8pPr marL="32004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8pPr>
    <a:lvl9pPr marL="36576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3300"/>
    <a:srgbClr val="84B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2" autoAdjust="0"/>
    <p:restoredTop sz="80000" autoAdjust="0"/>
  </p:normalViewPr>
  <p:slideViewPr>
    <p:cSldViewPr>
      <p:cViewPr varScale="1">
        <p:scale>
          <a:sx n="69" d="100"/>
          <a:sy n="69" d="100"/>
        </p:scale>
        <p:origin x="2021" y="6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B2376-18A8-4512-8EFA-99BAF89FE2A4}" type="doc">
      <dgm:prSet loTypeId="urn:microsoft.com/office/officeart/2005/8/layout/process1" loCatId="process" qsTypeId="urn:microsoft.com/office/officeart/2005/8/quickstyle/3d3" qsCatId="3D" csTypeId="urn:microsoft.com/office/officeart/2005/8/colors/accent2_1" csCatId="accent2" phldr="1"/>
      <dgm:spPr/>
    </dgm:pt>
    <dgm:pt modelId="{FAD1B580-15A6-4F0B-BC89-C2F2F16A6C13}">
      <dgm:prSet phldrT="[Text]"/>
      <dgm:spPr/>
      <dgm:t>
        <a:bodyPr/>
        <a:lstStyle/>
        <a:p>
          <a:r>
            <a:rPr lang="en-IN" dirty="0"/>
            <a:t>Read job</a:t>
          </a:r>
        </a:p>
      </dgm:t>
    </dgm:pt>
    <dgm:pt modelId="{A14660D9-76E2-4687-A4E9-FD2A41DC0C3C}" type="parTrans" cxnId="{B9FE4699-352F-4D61-8718-9F1AEA91273D}">
      <dgm:prSet/>
      <dgm:spPr/>
      <dgm:t>
        <a:bodyPr/>
        <a:lstStyle/>
        <a:p>
          <a:endParaRPr lang="en-IN"/>
        </a:p>
      </dgm:t>
    </dgm:pt>
    <dgm:pt modelId="{C62E37CC-4F46-4CDB-B501-A5EA1FFB3B36}" type="sibTrans" cxnId="{B9FE4699-352F-4D61-8718-9F1AEA91273D}">
      <dgm:prSet/>
      <dgm:spPr/>
      <dgm:t>
        <a:bodyPr/>
        <a:lstStyle/>
        <a:p>
          <a:endParaRPr lang="en-IN"/>
        </a:p>
      </dgm:t>
    </dgm:pt>
    <dgm:pt modelId="{8DACDA51-4D9D-43E9-85F1-16F3373FE7B1}">
      <dgm:prSet phldrT="[Text]"/>
      <dgm:spPr/>
      <dgm:t>
        <a:bodyPr/>
        <a:lstStyle/>
        <a:p>
          <a:r>
            <a:rPr lang="en-IN" dirty="0"/>
            <a:t>Update machine states</a:t>
          </a:r>
        </a:p>
      </dgm:t>
    </dgm:pt>
    <dgm:pt modelId="{2E8B88A7-B4C2-4DA9-9088-BD9E11B0B985}" type="parTrans" cxnId="{FF8A9129-F889-4BF0-891E-5C644FAD98C8}">
      <dgm:prSet/>
      <dgm:spPr/>
      <dgm:t>
        <a:bodyPr/>
        <a:lstStyle/>
        <a:p>
          <a:endParaRPr lang="en-IN"/>
        </a:p>
      </dgm:t>
    </dgm:pt>
    <dgm:pt modelId="{1F7D992F-E430-403A-8743-C8C89836E30A}" type="sibTrans" cxnId="{FF8A9129-F889-4BF0-891E-5C644FAD98C8}">
      <dgm:prSet/>
      <dgm:spPr/>
      <dgm:t>
        <a:bodyPr/>
        <a:lstStyle/>
        <a:p>
          <a:endParaRPr lang="en-IN"/>
        </a:p>
      </dgm:t>
    </dgm:pt>
    <dgm:pt modelId="{53EF2346-80BD-4CA6-A971-34C8EECDDEEF}">
      <dgm:prSet phldrT="[Text]"/>
      <dgm:spPr/>
      <dgm:t>
        <a:bodyPr/>
        <a:lstStyle/>
        <a:p>
          <a:r>
            <a:rPr lang="en-IN" dirty="0"/>
            <a:t>Determine profitability</a:t>
          </a:r>
        </a:p>
      </dgm:t>
    </dgm:pt>
    <dgm:pt modelId="{029B8F13-C657-472C-836A-73E8F272C2E5}" type="parTrans" cxnId="{EDC46F50-C0F9-413C-9181-4E6C4997B612}">
      <dgm:prSet/>
      <dgm:spPr/>
      <dgm:t>
        <a:bodyPr/>
        <a:lstStyle/>
        <a:p>
          <a:endParaRPr lang="en-IN"/>
        </a:p>
      </dgm:t>
    </dgm:pt>
    <dgm:pt modelId="{4705C1F7-8BDE-4F37-B07E-D7E0D94B8C70}" type="sibTrans" cxnId="{EDC46F50-C0F9-413C-9181-4E6C4997B612}">
      <dgm:prSet/>
      <dgm:spPr/>
      <dgm:t>
        <a:bodyPr/>
        <a:lstStyle/>
        <a:p>
          <a:endParaRPr lang="en-IN"/>
        </a:p>
      </dgm:t>
    </dgm:pt>
    <dgm:pt modelId="{75896A53-D3BE-46C3-A167-D5A92C363824}">
      <dgm:prSet phldrT="[Text]"/>
      <dgm:spPr/>
      <dgm:t>
        <a:bodyPr/>
        <a:lstStyle/>
        <a:p>
          <a:r>
            <a:rPr lang="en-IN" dirty="0"/>
            <a:t>Update observation space</a:t>
          </a:r>
        </a:p>
      </dgm:t>
    </dgm:pt>
    <dgm:pt modelId="{A32BAABA-4420-4665-B7F7-5718185F0C4A}" type="parTrans" cxnId="{41B043D0-CD2B-45C4-A77E-7A3B859F1C5B}">
      <dgm:prSet/>
      <dgm:spPr/>
      <dgm:t>
        <a:bodyPr/>
        <a:lstStyle/>
        <a:p>
          <a:endParaRPr lang="en-IN"/>
        </a:p>
      </dgm:t>
    </dgm:pt>
    <dgm:pt modelId="{31928BB1-9F4E-4B30-BB84-72EA1EB80285}" type="sibTrans" cxnId="{41B043D0-CD2B-45C4-A77E-7A3B859F1C5B}">
      <dgm:prSet/>
      <dgm:spPr/>
      <dgm:t>
        <a:bodyPr/>
        <a:lstStyle/>
        <a:p>
          <a:endParaRPr lang="en-IN"/>
        </a:p>
      </dgm:t>
    </dgm:pt>
    <dgm:pt modelId="{BF404943-DF85-423C-AE77-F079736ADE57}">
      <dgm:prSet phldrT="[Text]"/>
      <dgm:spPr/>
      <dgm:t>
        <a:bodyPr/>
        <a:lstStyle/>
        <a:p>
          <a:r>
            <a:rPr lang="en-IN" dirty="0"/>
            <a:t>Take random action</a:t>
          </a:r>
        </a:p>
      </dgm:t>
    </dgm:pt>
    <dgm:pt modelId="{8ECC18CA-F4E5-41ED-9B21-D215E98D1367}" type="parTrans" cxnId="{8112481F-56B2-4F7E-A833-E4F87F85F31B}">
      <dgm:prSet/>
      <dgm:spPr/>
      <dgm:t>
        <a:bodyPr/>
        <a:lstStyle/>
        <a:p>
          <a:endParaRPr lang="en-IN"/>
        </a:p>
      </dgm:t>
    </dgm:pt>
    <dgm:pt modelId="{E71297EC-C43E-4E03-B202-75331FC5269A}" type="sibTrans" cxnId="{8112481F-56B2-4F7E-A833-E4F87F85F31B}">
      <dgm:prSet/>
      <dgm:spPr/>
      <dgm:t>
        <a:bodyPr/>
        <a:lstStyle/>
        <a:p>
          <a:endParaRPr lang="en-IN"/>
        </a:p>
      </dgm:t>
    </dgm:pt>
    <dgm:pt modelId="{F684C621-3D1F-4FA3-A4D9-F89ECB826BDF}">
      <dgm:prSet phldrT="[Text]"/>
      <dgm:spPr/>
      <dgm:t>
        <a:bodyPr/>
        <a:lstStyle/>
        <a:p>
          <a:r>
            <a:rPr lang="en-IN" dirty="0"/>
            <a:t>Give reward</a:t>
          </a:r>
        </a:p>
      </dgm:t>
    </dgm:pt>
    <dgm:pt modelId="{A5EB284D-C068-4C3C-84A9-ADBD39AA35F9}" type="parTrans" cxnId="{E7407522-CF83-4F85-910F-1AB88B2A2B25}">
      <dgm:prSet/>
      <dgm:spPr/>
      <dgm:t>
        <a:bodyPr/>
        <a:lstStyle/>
        <a:p>
          <a:endParaRPr lang="en-IN"/>
        </a:p>
      </dgm:t>
    </dgm:pt>
    <dgm:pt modelId="{AA12D530-DE62-468E-88BC-DB09B3415125}" type="sibTrans" cxnId="{E7407522-CF83-4F85-910F-1AB88B2A2B25}">
      <dgm:prSet/>
      <dgm:spPr/>
      <dgm:t>
        <a:bodyPr/>
        <a:lstStyle/>
        <a:p>
          <a:endParaRPr lang="en-IN"/>
        </a:p>
      </dgm:t>
    </dgm:pt>
    <dgm:pt modelId="{B86AC021-C381-4A46-8228-76737B572B67}" type="pres">
      <dgm:prSet presAssocID="{56AB2376-18A8-4512-8EFA-99BAF89FE2A4}" presName="Name0" presStyleCnt="0">
        <dgm:presLayoutVars>
          <dgm:dir/>
          <dgm:resizeHandles val="exact"/>
        </dgm:presLayoutVars>
      </dgm:prSet>
      <dgm:spPr/>
    </dgm:pt>
    <dgm:pt modelId="{DAB48039-4AF4-4D66-BAB5-A293318A203D}" type="pres">
      <dgm:prSet presAssocID="{FAD1B580-15A6-4F0B-BC89-C2F2F16A6C13}" presName="node" presStyleLbl="node1" presStyleIdx="0" presStyleCnt="6">
        <dgm:presLayoutVars>
          <dgm:bulletEnabled val="1"/>
        </dgm:presLayoutVars>
      </dgm:prSet>
      <dgm:spPr/>
    </dgm:pt>
    <dgm:pt modelId="{5091FAB3-D902-4BE3-854E-EB728C4DE994}" type="pres">
      <dgm:prSet presAssocID="{C62E37CC-4F46-4CDB-B501-A5EA1FFB3B36}" presName="sibTrans" presStyleLbl="sibTrans2D1" presStyleIdx="0" presStyleCnt="5"/>
      <dgm:spPr/>
    </dgm:pt>
    <dgm:pt modelId="{0167B813-3E14-4DEE-97B3-E6A1E66B3B0E}" type="pres">
      <dgm:prSet presAssocID="{C62E37CC-4F46-4CDB-B501-A5EA1FFB3B36}" presName="connectorText" presStyleLbl="sibTrans2D1" presStyleIdx="0" presStyleCnt="5"/>
      <dgm:spPr/>
    </dgm:pt>
    <dgm:pt modelId="{ECF43843-342E-4E23-A502-06732AFADC32}" type="pres">
      <dgm:prSet presAssocID="{8DACDA51-4D9D-43E9-85F1-16F3373FE7B1}" presName="node" presStyleLbl="node1" presStyleIdx="1" presStyleCnt="6">
        <dgm:presLayoutVars>
          <dgm:bulletEnabled val="1"/>
        </dgm:presLayoutVars>
      </dgm:prSet>
      <dgm:spPr/>
    </dgm:pt>
    <dgm:pt modelId="{747CBA0D-DB14-43A8-B232-0C63BB9A7124}" type="pres">
      <dgm:prSet presAssocID="{1F7D992F-E430-403A-8743-C8C89836E30A}" presName="sibTrans" presStyleLbl="sibTrans2D1" presStyleIdx="1" presStyleCnt="5"/>
      <dgm:spPr/>
    </dgm:pt>
    <dgm:pt modelId="{03797B4C-7566-4F74-BB67-38B557B0C64A}" type="pres">
      <dgm:prSet presAssocID="{1F7D992F-E430-403A-8743-C8C89836E30A}" presName="connectorText" presStyleLbl="sibTrans2D1" presStyleIdx="1" presStyleCnt="5"/>
      <dgm:spPr/>
    </dgm:pt>
    <dgm:pt modelId="{FA29786D-F0AD-46A2-9062-D8FCAED8F115}" type="pres">
      <dgm:prSet presAssocID="{53EF2346-80BD-4CA6-A971-34C8EECDDEEF}" presName="node" presStyleLbl="node1" presStyleIdx="2" presStyleCnt="6">
        <dgm:presLayoutVars>
          <dgm:bulletEnabled val="1"/>
        </dgm:presLayoutVars>
      </dgm:prSet>
      <dgm:spPr/>
    </dgm:pt>
    <dgm:pt modelId="{29C90091-5E90-41F0-9647-6E5899EC23AD}" type="pres">
      <dgm:prSet presAssocID="{4705C1F7-8BDE-4F37-B07E-D7E0D94B8C70}" presName="sibTrans" presStyleLbl="sibTrans2D1" presStyleIdx="2" presStyleCnt="5"/>
      <dgm:spPr/>
    </dgm:pt>
    <dgm:pt modelId="{C73A51C4-E1C9-4676-A4C8-14136F8D2C80}" type="pres">
      <dgm:prSet presAssocID="{4705C1F7-8BDE-4F37-B07E-D7E0D94B8C70}" presName="connectorText" presStyleLbl="sibTrans2D1" presStyleIdx="2" presStyleCnt="5"/>
      <dgm:spPr/>
    </dgm:pt>
    <dgm:pt modelId="{4C564DC7-2832-4576-A54E-F08FCD01189A}" type="pres">
      <dgm:prSet presAssocID="{75896A53-D3BE-46C3-A167-D5A92C363824}" presName="node" presStyleLbl="node1" presStyleIdx="3" presStyleCnt="6">
        <dgm:presLayoutVars>
          <dgm:bulletEnabled val="1"/>
        </dgm:presLayoutVars>
      </dgm:prSet>
      <dgm:spPr/>
    </dgm:pt>
    <dgm:pt modelId="{0259FC1A-1AD1-46ED-89D7-207A2F2AA12C}" type="pres">
      <dgm:prSet presAssocID="{31928BB1-9F4E-4B30-BB84-72EA1EB80285}" presName="sibTrans" presStyleLbl="sibTrans2D1" presStyleIdx="3" presStyleCnt="5"/>
      <dgm:spPr/>
    </dgm:pt>
    <dgm:pt modelId="{4401086C-0DB7-45AE-A6AE-E3E6162CDB2B}" type="pres">
      <dgm:prSet presAssocID="{31928BB1-9F4E-4B30-BB84-72EA1EB80285}" presName="connectorText" presStyleLbl="sibTrans2D1" presStyleIdx="3" presStyleCnt="5"/>
      <dgm:spPr/>
    </dgm:pt>
    <dgm:pt modelId="{04AC454F-A083-4798-90CC-2EFD42F280F3}" type="pres">
      <dgm:prSet presAssocID="{BF404943-DF85-423C-AE77-F079736ADE57}" presName="node" presStyleLbl="node1" presStyleIdx="4" presStyleCnt="6">
        <dgm:presLayoutVars>
          <dgm:bulletEnabled val="1"/>
        </dgm:presLayoutVars>
      </dgm:prSet>
      <dgm:spPr/>
    </dgm:pt>
    <dgm:pt modelId="{E87F1A9E-5FE4-471E-994E-B522126B19A3}" type="pres">
      <dgm:prSet presAssocID="{E71297EC-C43E-4E03-B202-75331FC5269A}" presName="sibTrans" presStyleLbl="sibTrans2D1" presStyleIdx="4" presStyleCnt="5"/>
      <dgm:spPr/>
    </dgm:pt>
    <dgm:pt modelId="{D1492E69-D20F-4F96-8805-8792C218E77E}" type="pres">
      <dgm:prSet presAssocID="{E71297EC-C43E-4E03-B202-75331FC5269A}" presName="connectorText" presStyleLbl="sibTrans2D1" presStyleIdx="4" presStyleCnt="5"/>
      <dgm:spPr/>
    </dgm:pt>
    <dgm:pt modelId="{8C845933-D270-4876-A96A-3F10C5D40B49}" type="pres">
      <dgm:prSet presAssocID="{F684C621-3D1F-4FA3-A4D9-F89ECB826BDF}" presName="node" presStyleLbl="node1" presStyleIdx="5" presStyleCnt="6">
        <dgm:presLayoutVars>
          <dgm:bulletEnabled val="1"/>
        </dgm:presLayoutVars>
      </dgm:prSet>
      <dgm:spPr/>
    </dgm:pt>
  </dgm:ptLst>
  <dgm:cxnLst>
    <dgm:cxn modelId="{20A22E13-1C76-44A5-B3B3-868F00DC37C4}" type="presOf" srcId="{FAD1B580-15A6-4F0B-BC89-C2F2F16A6C13}" destId="{DAB48039-4AF4-4D66-BAB5-A293318A203D}" srcOrd="0" destOrd="0" presId="urn:microsoft.com/office/officeart/2005/8/layout/process1"/>
    <dgm:cxn modelId="{AA5C5114-4453-4866-AB99-536352ED55CA}" type="presOf" srcId="{31928BB1-9F4E-4B30-BB84-72EA1EB80285}" destId="{4401086C-0DB7-45AE-A6AE-E3E6162CDB2B}" srcOrd="1" destOrd="0" presId="urn:microsoft.com/office/officeart/2005/8/layout/process1"/>
    <dgm:cxn modelId="{8112481F-56B2-4F7E-A833-E4F87F85F31B}" srcId="{56AB2376-18A8-4512-8EFA-99BAF89FE2A4}" destId="{BF404943-DF85-423C-AE77-F079736ADE57}" srcOrd="4" destOrd="0" parTransId="{8ECC18CA-F4E5-41ED-9B21-D215E98D1367}" sibTransId="{E71297EC-C43E-4E03-B202-75331FC5269A}"/>
    <dgm:cxn modelId="{E7407522-CF83-4F85-910F-1AB88B2A2B25}" srcId="{56AB2376-18A8-4512-8EFA-99BAF89FE2A4}" destId="{F684C621-3D1F-4FA3-A4D9-F89ECB826BDF}" srcOrd="5" destOrd="0" parTransId="{A5EB284D-C068-4C3C-84A9-ADBD39AA35F9}" sibTransId="{AA12D530-DE62-468E-88BC-DB09B3415125}"/>
    <dgm:cxn modelId="{FF8A9129-F889-4BF0-891E-5C644FAD98C8}" srcId="{56AB2376-18A8-4512-8EFA-99BAF89FE2A4}" destId="{8DACDA51-4D9D-43E9-85F1-16F3373FE7B1}" srcOrd="1" destOrd="0" parTransId="{2E8B88A7-B4C2-4DA9-9088-BD9E11B0B985}" sibTransId="{1F7D992F-E430-403A-8743-C8C89836E30A}"/>
    <dgm:cxn modelId="{D7648332-589E-4401-9EC9-D90D88707915}" type="presOf" srcId="{4705C1F7-8BDE-4F37-B07E-D7E0D94B8C70}" destId="{C73A51C4-E1C9-4676-A4C8-14136F8D2C80}" srcOrd="1" destOrd="0" presId="urn:microsoft.com/office/officeart/2005/8/layout/process1"/>
    <dgm:cxn modelId="{E9CCB33C-FFEA-4885-89CF-2422790F0EF4}" type="presOf" srcId="{1F7D992F-E430-403A-8743-C8C89836E30A}" destId="{747CBA0D-DB14-43A8-B232-0C63BB9A7124}" srcOrd="0" destOrd="0" presId="urn:microsoft.com/office/officeart/2005/8/layout/process1"/>
    <dgm:cxn modelId="{3B6CE669-7FD2-4326-9118-CDFB76A9916D}" type="presOf" srcId="{BF404943-DF85-423C-AE77-F079736ADE57}" destId="{04AC454F-A083-4798-90CC-2EFD42F280F3}" srcOrd="0" destOrd="0" presId="urn:microsoft.com/office/officeart/2005/8/layout/process1"/>
    <dgm:cxn modelId="{1F118A4A-980A-4DA7-BBD7-9C58FA7D4170}" type="presOf" srcId="{C62E37CC-4F46-4CDB-B501-A5EA1FFB3B36}" destId="{0167B813-3E14-4DEE-97B3-E6A1E66B3B0E}" srcOrd="1" destOrd="0" presId="urn:microsoft.com/office/officeart/2005/8/layout/process1"/>
    <dgm:cxn modelId="{BB119D6A-CF50-4717-BFEC-E79AD2EB6F14}" type="presOf" srcId="{8DACDA51-4D9D-43E9-85F1-16F3373FE7B1}" destId="{ECF43843-342E-4E23-A502-06732AFADC32}" srcOrd="0" destOrd="0" presId="urn:microsoft.com/office/officeart/2005/8/layout/process1"/>
    <dgm:cxn modelId="{EDC46F50-C0F9-413C-9181-4E6C4997B612}" srcId="{56AB2376-18A8-4512-8EFA-99BAF89FE2A4}" destId="{53EF2346-80BD-4CA6-A971-34C8EECDDEEF}" srcOrd="2" destOrd="0" parTransId="{029B8F13-C657-472C-836A-73E8F272C2E5}" sibTransId="{4705C1F7-8BDE-4F37-B07E-D7E0D94B8C70}"/>
    <dgm:cxn modelId="{87C22458-D4EF-4AA1-A2EB-0B5BA3D0091E}" type="presOf" srcId="{4705C1F7-8BDE-4F37-B07E-D7E0D94B8C70}" destId="{29C90091-5E90-41F0-9647-6E5899EC23AD}" srcOrd="0" destOrd="0" presId="urn:microsoft.com/office/officeart/2005/8/layout/process1"/>
    <dgm:cxn modelId="{4C57CA79-2FCC-4F2F-8DB6-5E7F79C6A0D0}" type="presOf" srcId="{E71297EC-C43E-4E03-B202-75331FC5269A}" destId="{E87F1A9E-5FE4-471E-994E-B522126B19A3}" srcOrd="0" destOrd="0" presId="urn:microsoft.com/office/officeart/2005/8/layout/process1"/>
    <dgm:cxn modelId="{B53C3095-EEA8-408A-B1FC-658597007418}" type="presOf" srcId="{C62E37CC-4F46-4CDB-B501-A5EA1FFB3B36}" destId="{5091FAB3-D902-4BE3-854E-EB728C4DE994}" srcOrd="0" destOrd="0" presId="urn:microsoft.com/office/officeart/2005/8/layout/process1"/>
    <dgm:cxn modelId="{6628CD98-51F9-4FC7-81BB-E810075D37CE}" type="presOf" srcId="{56AB2376-18A8-4512-8EFA-99BAF89FE2A4}" destId="{B86AC021-C381-4A46-8228-76737B572B67}" srcOrd="0" destOrd="0" presId="urn:microsoft.com/office/officeart/2005/8/layout/process1"/>
    <dgm:cxn modelId="{B9FE4699-352F-4D61-8718-9F1AEA91273D}" srcId="{56AB2376-18A8-4512-8EFA-99BAF89FE2A4}" destId="{FAD1B580-15A6-4F0B-BC89-C2F2F16A6C13}" srcOrd="0" destOrd="0" parTransId="{A14660D9-76E2-4687-A4E9-FD2A41DC0C3C}" sibTransId="{C62E37CC-4F46-4CDB-B501-A5EA1FFB3B36}"/>
    <dgm:cxn modelId="{1AEC6BA4-0A6B-4221-A177-BD8DBF23FB7C}" type="presOf" srcId="{75896A53-D3BE-46C3-A167-D5A92C363824}" destId="{4C564DC7-2832-4576-A54E-F08FCD01189A}" srcOrd="0" destOrd="0" presId="urn:microsoft.com/office/officeart/2005/8/layout/process1"/>
    <dgm:cxn modelId="{5F5DBCBD-1D78-407C-8423-DE3698E2E891}" type="presOf" srcId="{E71297EC-C43E-4E03-B202-75331FC5269A}" destId="{D1492E69-D20F-4F96-8805-8792C218E77E}" srcOrd="1" destOrd="0" presId="urn:microsoft.com/office/officeart/2005/8/layout/process1"/>
    <dgm:cxn modelId="{8A67C8BF-1916-4CE5-9168-261FE7ABEA7E}" type="presOf" srcId="{31928BB1-9F4E-4B30-BB84-72EA1EB80285}" destId="{0259FC1A-1AD1-46ED-89D7-207A2F2AA12C}" srcOrd="0" destOrd="0" presId="urn:microsoft.com/office/officeart/2005/8/layout/process1"/>
    <dgm:cxn modelId="{3979D5C2-102E-4654-B47B-655D08246E87}" type="presOf" srcId="{1F7D992F-E430-403A-8743-C8C89836E30A}" destId="{03797B4C-7566-4F74-BB67-38B557B0C64A}" srcOrd="1" destOrd="0" presId="urn:microsoft.com/office/officeart/2005/8/layout/process1"/>
    <dgm:cxn modelId="{41B043D0-CD2B-45C4-A77E-7A3B859F1C5B}" srcId="{56AB2376-18A8-4512-8EFA-99BAF89FE2A4}" destId="{75896A53-D3BE-46C3-A167-D5A92C363824}" srcOrd="3" destOrd="0" parTransId="{A32BAABA-4420-4665-B7F7-5718185F0C4A}" sibTransId="{31928BB1-9F4E-4B30-BB84-72EA1EB80285}"/>
    <dgm:cxn modelId="{AD6B50E9-87D4-4932-A696-28E657111AB8}" type="presOf" srcId="{53EF2346-80BD-4CA6-A971-34C8EECDDEEF}" destId="{FA29786D-F0AD-46A2-9062-D8FCAED8F115}" srcOrd="0" destOrd="0" presId="urn:microsoft.com/office/officeart/2005/8/layout/process1"/>
    <dgm:cxn modelId="{97E427F2-4ED5-46C5-A8FC-318C560AE35A}" type="presOf" srcId="{F684C621-3D1F-4FA3-A4D9-F89ECB826BDF}" destId="{8C845933-D270-4876-A96A-3F10C5D40B49}" srcOrd="0" destOrd="0" presId="urn:microsoft.com/office/officeart/2005/8/layout/process1"/>
    <dgm:cxn modelId="{37CB6DA4-17C8-4D30-B0FB-A5335AD8901F}" type="presParOf" srcId="{B86AC021-C381-4A46-8228-76737B572B67}" destId="{DAB48039-4AF4-4D66-BAB5-A293318A203D}" srcOrd="0" destOrd="0" presId="urn:microsoft.com/office/officeart/2005/8/layout/process1"/>
    <dgm:cxn modelId="{24E9445A-7072-4634-B1B0-5B07EFE71FBF}" type="presParOf" srcId="{B86AC021-C381-4A46-8228-76737B572B67}" destId="{5091FAB3-D902-4BE3-854E-EB728C4DE994}" srcOrd="1" destOrd="0" presId="urn:microsoft.com/office/officeart/2005/8/layout/process1"/>
    <dgm:cxn modelId="{94575AB4-F923-47BD-B5FE-0F3441754CCA}" type="presParOf" srcId="{5091FAB3-D902-4BE3-854E-EB728C4DE994}" destId="{0167B813-3E14-4DEE-97B3-E6A1E66B3B0E}" srcOrd="0" destOrd="0" presId="urn:microsoft.com/office/officeart/2005/8/layout/process1"/>
    <dgm:cxn modelId="{0FB7189B-A16E-4D5C-9BBA-CE1E5BB8EE42}" type="presParOf" srcId="{B86AC021-C381-4A46-8228-76737B572B67}" destId="{ECF43843-342E-4E23-A502-06732AFADC32}" srcOrd="2" destOrd="0" presId="urn:microsoft.com/office/officeart/2005/8/layout/process1"/>
    <dgm:cxn modelId="{5F5FA1AB-FDB5-4AA7-8FE2-C0FB8A5DE0D5}" type="presParOf" srcId="{B86AC021-C381-4A46-8228-76737B572B67}" destId="{747CBA0D-DB14-43A8-B232-0C63BB9A7124}" srcOrd="3" destOrd="0" presId="urn:microsoft.com/office/officeart/2005/8/layout/process1"/>
    <dgm:cxn modelId="{A5CC0465-BDA2-4EE5-840D-CFA3384B00C5}" type="presParOf" srcId="{747CBA0D-DB14-43A8-B232-0C63BB9A7124}" destId="{03797B4C-7566-4F74-BB67-38B557B0C64A}" srcOrd="0" destOrd="0" presId="urn:microsoft.com/office/officeart/2005/8/layout/process1"/>
    <dgm:cxn modelId="{6436AF41-2130-476F-8EDB-8C582472E2E5}" type="presParOf" srcId="{B86AC021-C381-4A46-8228-76737B572B67}" destId="{FA29786D-F0AD-46A2-9062-D8FCAED8F115}" srcOrd="4" destOrd="0" presId="urn:microsoft.com/office/officeart/2005/8/layout/process1"/>
    <dgm:cxn modelId="{ADEFDE86-EC83-492C-95B7-001A30964D04}" type="presParOf" srcId="{B86AC021-C381-4A46-8228-76737B572B67}" destId="{29C90091-5E90-41F0-9647-6E5899EC23AD}" srcOrd="5" destOrd="0" presId="urn:microsoft.com/office/officeart/2005/8/layout/process1"/>
    <dgm:cxn modelId="{66ADF0AB-9464-4BFA-8921-59AC3E1394AA}" type="presParOf" srcId="{29C90091-5E90-41F0-9647-6E5899EC23AD}" destId="{C73A51C4-E1C9-4676-A4C8-14136F8D2C80}" srcOrd="0" destOrd="0" presId="urn:microsoft.com/office/officeart/2005/8/layout/process1"/>
    <dgm:cxn modelId="{17BED9A8-01FA-49B4-9BCF-7B862343A89C}" type="presParOf" srcId="{B86AC021-C381-4A46-8228-76737B572B67}" destId="{4C564DC7-2832-4576-A54E-F08FCD01189A}" srcOrd="6" destOrd="0" presId="urn:microsoft.com/office/officeart/2005/8/layout/process1"/>
    <dgm:cxn modelId="{7DFAA21B-7344-4F8A-9752-06E2189AC45D}" type="presParOf" srcId="{B86AC021-C381-4A46-8228-76737B572B67}" destId="{0259FC1A-1AD1-46ED-89D7-207A2F2AA12C}" srcOrd="7" destOrd="0" presId="urn:microsoft.com/office/officeart/2005/8/layout/process1"/>
    <dgm:cxn modelId="{947BB91D-DD93-4A9D-BA7B-F83EFE1673D1}" type="presParOf" srcId="{0259FC1A-1AD1-46ED-89D7-207A2F2AA12C}" destId="{4401086C-0DB7-45AE-A6AE-E3E6162CDB2B}" srcOrd="0" destOrd="0" presId="urn:microsoft.com/office/officeart/2005/8/layout/process1"/>
    <dgm:cxn modelId="{10494C05-E663-43FB-AE6C-36AF91F091FB}" type="presParOf" srcId="{B86AC021-C381-4A46-8228-76737B572B67}" destId="{04AC454F-A083-4798-90CC-2EFD42F280F3}" srcOrd="8" destOrd="0" presId="urn:microsoft.com/office/officeart/2005/8/layout/process1"/>
    <dgm:cxn modelId="{DBD46BA4-2ED9-4FE6-AC9A-941B14F6E74B}" type="presParOf" srcId="{B86AC021-C381-4A46-8228-76737B572B67}" destId="{E87F1A9E-5FE4-471E-994E-B522126B19A3}" srcOrd="9" destOrd="0" presId="urn:microsoft.com/office/officeart/2005/8/layout/process1"/>
    <dgm:cxn modelId="{0B4DFCD1-66AB-4682-92B5-D092CB8367E0}" type="presParOf" srcId="{E87F1A9E-5FE4-471E-994E-B522126B19A3}" destId="{D1492E69-D20F-4F96-8805-8792C218E77E}" srcOrd="0" destOrd="0" presId="urn:microsoft.com/office/officeart/2005/8/layout/process1"/>
    <dgm:cxn modelId="{39E57F19-F7CB-4F0A-B678-B5A529D5ED55}" type="presParOf" srcId="{B86AC021-C381-4A46-8228-76737B572B67}" destId="{8C845933-D270-4876-A96A-3F10C5D40B49}"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48039-4AF4-4D66-BAB5-A293318A203D}">
      <dsp:nvSpPr>
        <dsp:cNvPr id="0" name=""/>
        <dsp:cNvSpPr/>
      </dsp:nvSpPr>
      <dsp:spPr>
        <a:xfrm>
          <a:off x="0"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Read job</a:t>
          </a:r>
        </a:p>
      </dsp:txBody>
      <dsp:txXfrm>
        <a:off x="17981" y="807422"/>
        <a:ext cx="899522" cy="577949"/>
      </dsp:txXfrm>
    </dsp:sp>
    <dsp:sp modelId="{5091FAB3-D902-4BE3-854E-EB728C4DE994}">
      <dsp:nvSpPr>
        <dsp:cNvPr id="0" name=""/>
        <dsp:cNvSpPr/>
      </dsp:nvSpPr>
      <dsp:spPr>
        <a:xfrm>
          <a:off x="1029032"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029032" y="1026797"/>
        <a:ext cx="138825" cy="139200"/>
      </dsp:txXfrm>
    </dsp:sp>
    <dsp:sp modelId="{ECF43843-342E-4E23-A502-06732AFADC32}">
      <dsp:nvSpPr>
        <dsp:cNvPr id="0" name=""/>
        <dsp:cNvSpPr/>
      </dsp:nvSpPr>
      <dsp:spPr>
        <a:xfrm>
          <a:off x="1309677"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Update machine states</a:t>
          </a:r>
        </a:p>
      </dsp:txBody>
      <dsp:txXfrm>
        <a:off x="1327658" y="807422"/>
        <a:ext cx="899522" cy="577949"/>
      </dsp:txXfrm>
    </dsp:sp>
    <dsp:sp modelId="{747CBA0D-DB14-43A8-B232-0C63BB9A7124}">
      <dsp:nvSpPr>
        <dsp:cNvPr id="0" name=""/>
        <dsp:cNvSpPr/>
      </dsp:nvSpPr>
      <dsp:spPr>
        <a:xfrm>
          <a:off x="2338710"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338710" y="1026797"/>
        <a:ext cx="138825" cy="139200"/>
      </dsp:txXfrm>
    </dsp:sp>
    <dsp:sp modelId="{FA29786D-F0AD-46A2-9062-D8FCAED8F115}">
      <dsp:nvSpPr>
        <dsp:cNvPr id="0" name=""/>
        <dsp:cNvSpPr/>
      </dsp:nvSpPr>
      <dsp:spPr>
        <a:xfrm>
          <a:off x="2619355"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Determine profitability</a:t>
          </a:r>
        </a:p>
      </dsp:txBody>
      <dsp:txXfrm>
        <a:off x="2637336" y="807422"/>
        <a:ext cx="899522" cy="577949"/>
      </dsp:txXfrm>
    </dsp:sp>
    <dsp:sp modelId="{29C90091-5E90-41F0-9647-6E5899EC23AD}">
      <dsp:nvSpPr>
        <dsp:cNvPr id="0" name=""/>
        <dsp:cNvSpPr/>
      </dsp:nvSpPr>
      <dsp:spPr>
        <a:xfrm>
          <a:off x="3648387"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648387" y="1026797"/>
        <a:ext cx="138825" cy="139200"/>
      </dsp:txXfrm>
    </dsp:sp>
    <dsp:sp modelId="{4C564DC7-2832-4576-A54E-F08FCD01189A}">
      <dsp:nvSpPr>
        <dsp:cNvPr id="0" name=""/>
        <dsp:cNvSpPr/>
      </dsp:nvSpPr>
      <dsp:spPr>
        <a:xfrm>
          <a:off x="3929032"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Update observation space</a:t>
          </a:r>
        </a:p>
      </dsp:txBody>
      <dsp:txXfrm>
        <a:off x="3947013" y="807422"/>
        <a:ext cx="899522" cy="577949"/>
      </dsp:txXfrm>
    </dsp:sp>
    <dsp:sp modelId="{0259FC1A-1AD1-46ED-89D7-207A2F2AA12C}">
      <dsp:nvSpPr>
        <dsp:cNvPr id="0" name=""/>
        <dsp:cNvSpPr/>
      </dsp:nvSpPr>
      <dsp:spPr>
        <a:xfrm>
          <a:off x="4958065"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958065" y="1026797"/>
        <a:ext cx="138825" cy="139200"/>
      </dsp:txXfrm>
    </dsp:sp>
    <dsp:sp modelId="{04AC454F-A083-4798-90CC-2EFD42F280F3}">
      <dsp:nvSpPr>
        <dsp:cNvPr id="0" name=""/>
        <dsp:cNvSpPr/>
      </dsp:nvSpPr>
      <dsp:spPr>
        <a:xfrm>
          <a:off x="5238710"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Take random action</a:t>
          </a:r>
        </a:p>
      </dsp:txBody>
      <dsp:txXfrm>
        <a:off x="5256691" y="807422"/>
        <a:ext cx="899522" cy="577949"/>
      </dsp:txXfrm>
    </dsp:sp>
    <dsp:sp modelId="{E87F1A9E-5FE4-471E-994E-B522126B19A3}">
      <dsp:nvSpPr>
        <dsp:cNvPr id="0" name=""/>
        <dsp:cNvSpPr/>
      </dsp:nvSpPr>
      <dsp:spPr>
        <a:xfrm>
          <a:off x="6267742"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267742" y="1026797"/>
        <a:ext cx="138825" cy="139200"/>
      </dsp:txXfrm>
    </dsp:sp>
    <dsp:sp modelId="{8C845933-D270-4876-A96A-3F10C5D40B49}">
      <dsp:nvSpPr>
        <dsp:cNvPr id="0" name=""/>
        <dsp:cNvSpPr/>
      </dsp:nvSpPr>
      <dsp:spPr>
        <a:xfrm>
          <a:off x="6548387"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Give reward</a:t>
          </a:r>
        </a:p>
      </dsp:txBody>
      <dsp:txXfrm>
        <a:off x="6566368" y="807422"/>
        <a:ext cx="899522" cy="5779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345472B-6ABE-2156-0941-4D28762E403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i="0"/>
            </a:lvl1pPr>
          </a:lstStyle>
          <a:p>
            <a:endParaRPr lang="en-GB" altLang="en-US"/>
          </a:p>
        </p:txBody>
      </p:sp>
      <p:sp>
        <p:nvSpPr>
          <p:cNvPr id="82947" name="Rectangle 3">
            <a:extLst>
              <a:ext uri="{FF2B5EF4-FFF2-40B4-BE49-F238E27FC236}">
                <a16:creationId xmlns:a16="http://schemas.microsoft.com/office/drawing/2014/main" id="{2E54678F-4AF3-2ED0-591E-91C1B5F47A3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i="0"/>
            </a:lvl1pPr>
          </a:lstStyle>
          <a:p>
            <a:endParaRPr lang="en-GB" altLang="en-US"/>
          </a:p>
        </p:txBody>
      </p:sp>
      <p:sp>
        <p:nvSpPr>
          <p:cNvPr id="82948" name="Rectangle 4">
            <a:extLst>
              <a:ext uri="{FF2B5EF4-FFF2-40B4-BE49-F238E27FC236}">
                <a16:creationId xmlns:a16="http://schemas.microsoft.com/office/drawing/2014/main" id="{6EA318FE-8767-B59C-A585-BC272B53974A}"/>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sz="1200" b="0" i="0"/>
            </a:lvl1pPr>
          </a:lstStyle>
          <a:p>
            <a:endParaRPr lang="en-GB" altLang="en-US"/>
          </a:p>
        </p:txBody>
      </p:sp>
      <p:sp>
        <p:nvSpPr>
          <p:cNvPr id="82949" name="Rectangle 5">
            <a:extLst>
              <a:ext uri="{FF2B5EF4-FFF2-40B4-BE49-F238E27FC236}">
                <a16:creationId xmlns:a16="http://schemas.microsoft.com/office/drawing/2014/main" id="{076EE6BA-4402-0FBB-03FE-B137DF1DF96D}"/>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i="0"/>
            </a:lvl1pPr>
          </a:lstStyle>
          <a:p>
            <a:fld id="{BBB7041D-AED2-4BEC-B3D4-9885424C8C38}"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C93CAA1-2C7E-0395-3D59-6576104ACA8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i="0"/>
            </a:lvl1pPr>
          </a:lstStyle>
          <a:p>
            <a:endParaRPr lang="de-DE" altLang="en-US"/>
          </a:p>
        </p:txBody>
      </p:sp>
      <p:sp>
        <p:nvSpPr>
          <p:cNvPr id="7171" name="Rectangle 3">
            <a:extLst>
              <a:ext uri="{FF2B5EF4-FFF2-40B4-BE49-F238E27FC236}">
                <a16:creationId xmlns:a16="http://schemas.microsoft.com/office/drawing/2014/main" id="{B225F42A-6467-6459-1347-CA90E5B2A0D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i="0"/>
            </a:lvl1pPr>
          </a:lstStyle>
          <a:p>
            <a:endParaRPr lang="de-DE" altLang="en-US"/>
          </a:p>
        </p:txBody>
      </p:sp>
      <p:sp>
        <p:nvSpPr>
          <p:cNvPr id="7172" name="Rectangle 4">
            <a:extLst>
              <a:ext uri="{FF2B5EF4-FFF2-40B4-BE49-F238E27FC236}">
                <a16:creationId xmlns:a16="http://schemas.microsoft.com/office/drawing/2014/main" id="{DB439EB9-2188-23AF-0069-D7B99D4DB0B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5F0A7865-52EF-5C23-04FE-5C24611EAC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7174" name="Rectangle 6">
            <a:extLst>
              <a:ext uri="{FF2B5EF4-FFF2-40B4-BE49-F238E27FC236}">
                <a16:creationId xmlns:a16="http://schemas.microsoft.com/office/drawing/2014/main" id="{6EF9036D-7904-04A2-8752-55DC23E95E7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sz="1200" b="0" i="0"/>
            </a:lvl1pPr>
          </a:lstStyle>
          <a:p>
            <a:endParaRPr lang="de-DE" altLang="en-US"/>
          </a:p>
        </p:txBody>
      </p:sp>
      <p:sp>
        <p:nvSpPr>
          <p:cNvPr id="7175" name="Rectangle 7">
            <a:extLst>
              <a:ext uri="{FF2B5EF4-FFF2-40B4-BE49-F238E27FC236}">
                <a16:creationId xmlns:a16="http://schemas.microsoft.com/office/drawing/2014/main" id="{EA9DAAF2-BDAF-1F8B-C959-E395133855F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i="0"/>
            </a:lvl1pPr>
          </a:lstStyle>
          <a:p>
            <a:fld id="{A0BA2BE2-3F90-4D98-B039-66D3C7A83CF0}" type="slidenum">
              <a:rPr lang="de-DE" altLang="en-US"/>
              <a:pPr/>
              <a:t>‹#›</a:t>
            </a:fld>
            <a:endParaRPr lang="de-DE"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A2BE2-3F90-4D98-B039-66D3C7A83CF0}" type="slidenum">
              <a:rPr lang="de-DE" altLang="en-US" smtClean="0"/>
              <a:pPr/>
              <a:t>10</a:t>
            </a:fld>
            <a:endParaRPr lang="de-DE" altLang="en-US"/>
          </a:p>
        </p:txBody>
      </p:sp>
    </p:spTree>
    <p:extLst>
      <p:ext uri="{BB962C8B-B14F-4D97-AF65-F5344CB8AC3E}">
        <p14:creationId xmlns:p14="http://schemas.microsoft.com/office/powerpoint/2010/main" val="325897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A2BE2-3F90-4D98-B039-66D3C7A83CF0}" type="slidenum">
              <a:rPr lang="de-DE" altLang="en-US" smtClean="0"/>
              <a:pPr/>
              <a:t>35</a:t>
            </a:fld>
            <a:endParaRPr lang="de-DE" altLang="en-US"/>
          </a:p>
        </p:txBody>
      </p:sp>
    </p:spTree>
    <p:extLst>
      <p:ext uri="{BB962C8B-B14F-4D97-AF65-F5344CB8AC3E}">
        <p14:creationId xmlns:p14="http://schemas.microsoft.com/office/powerpoint/2010/main" val="1432866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EDAAD08-4519-235F-B2A6-E87853DD7703}"/>
              </a:ext>
            </a:extLst>
          </p:cNvPr>
          <p:cNvSpPr>
            <a:spLocks noGrp="1" noChangeArrowheads="1"/>
          </p:cNvSpPr>
          <p:nvPr>
            <p:ph type="ctrTitle"/>
          </p:nvPr>
        </p:nvSpPr>
        <p:spPr>
          <a:xfrm>
            <a:off x="495300" y="4724400"/>
            <a:ext cx="8153400" cy="1081088"/>
          </a:xfrm>
        </p:spPr>
        <p:txBody>
          <a:bodyPr/>
          <a:lstStyle>
            <a:lvl1pPr algn="ctr">
              <a:defRPr/>
            </a:lvl1pPr>
          </a:lstStyle>
          <a:p>
            <a:pPr lvl="0"/>
            <a:r>
              <a:rPr lang="en-US" altLang="en-US" noProof="0"/>
              <a:t>Click to edit Master title style</a:t>
            </a:r>
            <a:endParaRPr lang="de-DE" altLang="en-US" noProof="0"/>
          </a:p>
        </p:txBody>
      </p:sp>
      <p:sp>
        <p:nvSpPr>
          <p:cNvPr id="108548" name="Line 4">
            <a:extLst>
              <a:ext uri="{FF2B5EF4-FFF2-40B4-BE49-F238E27FC236}">
                <a16:creationId xmlns:a16="http://schemas.microsoft.com/office/drawing/2014/main" id="{5AEE49FC-56A3-3C8F-1D8A-B3612852C95C}"/>
              </a:ext>
            </a:extLst>
          </p:cNvPr>
          <p:cNvSpPr>
            <a:spLocks noChangeShapeType="1"/>
          </p:cNvSpPr>
          <p:nvPr/>
        </p:nvSpPr>
        <p:spPr bwMode="auto">
          <a:xfrm>
            <a:off x="971550" y="5805488"/>
            <a:ext cx="7200900" cy="0"/>
          </a:xfrm>
          <a:prstGeom prst="line">
            <a:avLst/>
          </a:prstGeom>
          <a:noFill/>
          <a:ln w="12700">
            <a:solidFill>
              <a:srgbClr val="84B81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549" name="Line 5">
            <a:extLst>
              <a:ext uri="{FF2B5EF4-FFF2-40B4-BE49-F238E27FC236}">
                <a16:creationId xmlns:a16="http://schemas.microsoft.com/office/drawing/2014/main" id="{6682632D-65B4-0D1D-C04D-2AEEDA83F673}"/>
              </a:ext>
            </a:extLst>
          </p:cNvPr>
          <p:cNvSpPr>
            <a:spLocks noChangeShapeType="1"/>
          </p:cNvSpPr>
          <p:nvPr/>
        </p:nvSpPr>
        <p:spPr bwMode="auto">
          <a:xfrm>
            <a:off x="971550" y="4724400"/>
            <a:ext cx="7200900" cy="0"/>
          </a:xfrm>
          <a:prstGeom prst="line">
            <a:avLst/>
          </a:prstGeom>
          <a:noFill/>
          <a:ln w="12700">
            <a:solidFill>
              <a:srgbClr val="84B81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551" name="Rectangle 7">
            <a:extLst>
              <a:ext uri="{FF2B5EF4-FFF2-40B4-BE49-F238E27FC236}">
                <a16:creationId xmlns:a16="http://schemas.microsoft.com/office/drawing/2014/main" id="{393738EA-6F7D-B9F9-BB0B-898EC1287E52}"/>
              </a:ext>
            </a:extLst>
          </p:cNvPr>
          <p:cNvSpPr>
            <a:spLocks noGrp="1" noChangeArrowheads="1"/>
          </p:cNvSpPr>
          <p:nvPr>
            <p:ph type="subTitle" sz="quarter" idx="1"/>
          </p:nvPr>
        </p:nvSpPr>
        <p:spPr>
          <a:xfrm>
            <a:off x="2955925" y="5899150"/>
            <a:ext cx="3200400" cy="338138"/>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marL="0" indent="0" algn="ctr">
              <a:buFont typeface="Wingdings" panose="05000000000000000000" pitchFamily="2" charset="2"/>
              <a:buNone/>
              <a:defRPr sz="1400" i="1">
                <a:solidFill>
                  <a:srgbClr val="84B818"/>
                </a:solidFill>
              </a:defRPr>
            </a:lvl1pPr>
          </a:lstStyle>
          <a:p>
            <a:pPr lvl="0"/>
            <a:r>
              <a:rPr lang="en-US" altLang="en-US" noProof="0"/>
              <a:t>Click to edit Master subtitle style</a:t>
            </a:r>
            <a:endParaRPr lang="de-DE" altLang="en-US" noProof="0"/>
          </a:p>
        </p:txBody>
      </p:sp>
      <p:grpSp>
        <p:nvGrpSpPr>
          <p:cNvPr id="108552" name="Group 8">
            <a:extLst>
              <a:ext uri="{FF2B5EF4-FFF2-40B4-BE49-F238E27FC236}">
                <a16:creationId xmlns:a16="http://schemas.microsoft.com/office/drawing/2014/main" id="{9A46CA49-7F7A-5DA1-0D76-8AB2622C1A84}"/>
              </a:ext>
            </a:extLst>
          </p:cNvPr>
          <p:cNvGrpSpPr>
            <a:grpSpLocks/>
          </p:cNvGrpSpPr>
          <p:nvPr/>
        </p:nvGrpSpPr>
        <p:grpSpPr bwMode="auto">
          <a:xfrm>
            <a:off x="503238" y="330200"/>
            <a:ext cx="3184525" cy="588963"/>
            <a:chOff x="317" y="208"/>
            <a:chExt cx="2006" cy="371"/>
          </a:xfrm>
        </p:grpSpPr>
        <p:pic>
          <p:nvPicPr>
            <p:cNvPr id="108553" name="Picture 9">
              <a:extLst>
                <a:ext uri="{FF2B5EF4-FFF2-40B4-BE49-F238E27FC236}">
                  <a16:creationId xmlns:a16="http://schemas.microsoft.com/office/drawing/2014/main" id="{D18DB634-F938-497E-A731-4840C0AFDF7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5551"/>
            <a:stretch>
              <a:fillRect/>
            </a:stretch>
          </p:blipFill>
          <p:spPr bwMode="auto">
            <a:xfrm>
              <a:off x="317" y="208"/>
              <a:ext cx="49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4" name="Rectangle 10">
              <a:extLst>
                <a:ext uri="{FF2B5EF4-FFF2-40B4-BE49-F238E27FC236}">
                  <a16:creationId xmlns:a16="http://schemas.microsoft.com/office/drawing/2014/main" id="{D39AAF34-EA24-B524-7A3F-F97DEAE8F034}"/>
                </a:ext>
              </a:extLst>
            </p:cNvPr>
            <p:cNvSpPr>
              <a:spLocks noChangeAspect="1" noChangeArrowheads="1"/>
            </p:cNvSpPr>
            <p:nvPr userDrawn="1"/>
          </p:nvSpPr>
          <p:spPr bwMode="auto">
            <a:xfrm>
              <a:off x="745" y="249"/>
              <a:ext cx="1578"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ts val="1700"/>
                </a:lnSpc>
                <a:spcBef>
                  <a:spcPct val="0"/>
                </a:spcBef>
              </a:pPr>
              <a:r>
                <a:rPr lang="nl-NL" altLang="en-US" sz="1600" b="0" i="0"/>
                <a:t>dortmund</a:t>
              </a:r>
            </a:p>
            <a:p>
              <a:pPr algn="l">
                <a:lnSpc>
                  <a:spcPts val="1700"/>
                </a:lnSpc>
                <a:spcBef>
                  <a:spcPct val="0"/>
                </a:spcBef>
              </a:pPr>
              <a:r>
                <a:rPr lang="nl-NL" altLang="en-US" sz="1600" b="0" i="0"/>
                <a:t>university of technology</a:t>
              </a:r>
            </a:p>
          </p:txBody>
        </p:sp>
      </p:grpSp>
      <p:sp>
        <p:nvSpPr>
          <p:cNvPr id="108555" name="Rectangle 11">
            <a:extLst>
              <a:ext uri="{FF2B5EF4-FFF2-40B4-BE49-F238E27FC236}">
                <a16:creationId xmlns:a16="http://schemas.microsoft.com/office/drawing/2014/main" id="{9461649F-AFAA-30DD-CEBF-622DCF118890}"/>
              </a:ext>
            </a:extLst>
          </p:cNvPr>
          <p:cNvSpPr>
            <a:spLocks noChangeArrowheads="1"/>
          </p:cNvSpPr>
          <p:nvPr/>
        </p:nvSpPr>
        <p:spPr bwMode="auto">
          <a:xfrm>
            <a:off x="4859338" y="404813"/>
            <a:ext cx="311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ts val="1700"/>
              </a:lnSpc>
              <a:spcBef>
                <a:spcPct val="0"/>
              </a:spcBef>
            </a:pPr>
            <a:r>
              <a:rPr lang="nl-NL" altLang="en-US" sz="1600" b="0" i="0"/>
              <a:t>Robotics Research Institute</a:t>
            </a:r>
          </a:p>
          <a:p>
            <a:pPr algn="l">
              <a:lnSpc>
                <a:spcPts val="1700"/>
              </a:lnSpc>
              <a:spcBef>
                <a:spcPct val="0"/>
              </a:spcBef>
            </a:pPr>
            <a:r>
              <a:rPr lang="nl-NL" altLang="en-US" sz="1600" b="0" i="0"/>
              <a:t>Information Technology Section</a:t>
            </a:r>
            <a:r>
              <a:rPr lang="nl-NL" altLang="en-US" sz="1600" b="0" i="0">
                <a:latin typeface="Akkurat Light Office" pitchFamily="50" charset="0"/>
              </a:rPr>
              <a:t> </a:t>
            </a:r>
          </a:p>
        </p:txBody>
      </p:sp>
      <p:pic>
        <p:nvPicPr>
          <p:cNvPr id="108556" name="Picture 12">
            <a:extLst>
              <a:ext uri="{FF2B5EF4-FFF2-40B4-BE49-F238E27FC236}">
                <a16:creationId xmlns:a16="http://schemas.microsoft.com/office/drawing/2014/main" id="{079F756F-2B71-DB0F-6015-33C3A381C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788" y="333375"/>
            <a:ext cx="652462" cy="595313"/>
          </a:xfrm>
          <a:prstGeom prst="rect">
            <a:avLst/>
          </a:prstGeom>
          <a:noFill/>
          <a:extLst>
            <a:ext uri="{909E8E84-426E-40DD-AFC4-6F175D3DCCD1}">
              <a14:hiddenFill xmlns:a14="http://schemas.microsoft.com/office/drawing/2010/main">
                <a:solidFill>
                  <a:srgbClr val="FFFFFF"/>
                </a:solidFill>
              </a14:hiddenFill>
            </a:ext>
          </a:extLst>
        </p:spPr>
      </p:pic>
      <p:sp>
        <p:nvSpPr>
          <p:cNvPr id="108557" name="Rectangle 13">
            <a:extLst>
              <a:ext uri="{FF2B5EF4-FFF2-40B4-BE49-F238E27FC236}">
                <a16:creationId xmlns:a16="http://schemas.microsoft.com/office/drawing/2014/main" id="{58661A86-F101-B3CE-EC68-EA175D3AD9FB}"/>
              </a:ext>
            </a:extLst>
          </p:cNvPr>
          <p:cNvSpPr>
            <a:spLocks noGrp="1" noChangeArrowheads="1"/>
          </p:cNvSpPr>
          <p:nvPr>
            <p:ph type="dt" sz="half" idx="2"/>
          </p:nvPr>
        </p:nvSpPr>
        <p:spPr>
          <a:xfrm>
            <a:off x="3814763" y="6237288"/>
            <a:ext cx="1512887" cy="344487"/>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91440"/>
          <a:lstStyle>
            <a:lvl1pPr algn="ctr">
              <a:defRPr sz="1400">
                <a:solidFill>
                  <a:srgbClr val="84B818"/>
                </a:solidFill>
              </a:defRPr>
            </a:lvl1pPr>
          </a:lstStyle>
          <a:p>
            <a:r>
              <a:rPr lang="en-US" altLang="en-US"/>
              <a:t>2</a:t>
            </a:r>
            <a:endParaRPr lang="de-DE" altLang="en-US"/>
          </a:p>
        </p:txBody>
      </p:sp>
      <p:sp>
        <p:nvSpPr>
          <p:cNvPr id="108558" name="Rectangle 14">
            <a:extLst>
              <a:ext uri="{FF2B5EF4-FFF2-40B4-BE49-F238E27FC236}">
                <a16:creationId xmlns:a16="http://schemas.microsoft.com/office/drawing/2014/main" id="{2EE234FA-DEFC-A1EA-49C6-4F6BA19B97D4}"/>
              </a:ext>
            </a:extLst>
          </p:cNvPr>
          <p:cNvSpPr>
            <a:spLocks noChangeArrowheads="1"/>
          </p:cNvSpPr>
          <p:nvPr/>
        </p:nvSpPr>
        <p:spPr bwMode="auto">
          <a:xfrm>
            <a:off x="971550" y="4724400"/>
            <a:ext cx="72009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108560" name="Picture 16">
            <a:extLst>
              <a:ext uri="{FF2B5EF4-FFF2-40B4-BE49-F238E27FC236}">
                <a16:creationId xmlns:a16="http://schemas.microsoft.com/office/drawing/2014/main" id="{51E32F86-33DF-3D87-2CB8-2BE9AA059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04913"/>
            <a:ext cx="72009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4C0A-E0B1-6B38-1FC3-EEB58EA852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08CD1-A31F-8C2E-C8F1-3A5B97EA00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70FF0-ECC1-8263-2DE9-9418F806E4C5}"/>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3B6EEA1C-AA54-FF4A-C3CE-6960C3956349}"/>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407053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09B18-6E8C-D0C4-6E4D-E758532F5DF0}"/>
              </a:ext>
            </a:extLst>
          </p:cNvPr>
          <p:cNvSpPr>
            <a:spLocks noGrp="1"/>
          </p:cNvSpPr>
          <p:nvPr>
            <p:ph type="title" orient="vert"/>
          </p:nvPr>
        </p:nvSpPr>
        <p:spPr>
          <a:xfrm>
            <a:off x="6567488" y="1066800"/>
            <a:ext cx="2032000" cy="50292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CBCA2-490D-5AF8-0BF4-3096FBBF93B5}"/>
              </a:ext>
            </a:extLst>
          </p:cNvPr>
          <p:cNvSpPr>
            <a:spLocks noGrp="1"/>
          </p:cNvSpPr>
          <p:nvPr>
            <p:ph type="body" orient="vert" idx="1"/>
          </p:nvPr>
        </p:nvSpPr>
        <p:spPr>
          <a:xfrm>
            <a:off x="466725" y="1066800"/>
            <a:ext cx="5948363"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0D761-28FE-9765-388D-2650E1275102}"/>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A3A54D76-134D-D6DC-5374-C7822FFFBD9D}"/>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8352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025B-6049-035C-2FCA-75A34DB38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A48C-D72A-FB0E-0AEA-2A22CEB583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769C2-33D7-7941-9F55-6F06F4D614B8}"/>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DC745EA6-4814-F639-AB51-1BC362A9A78E}"/>
              </a:ext>
            </a:extLst>
          </p:cNvPr>
          <p:cNvSpPr>
            <a:spLocks noGrp="1"/>
          </p:cNvSpPr>
          <p:nvPr>
            <p:ph type="ftr" sz="quarter" idx="11"/>
          </p:nvPr>
        </p:nvSpPr>
        <p:spPr/>
        <p:txBody>
          <a:bodyPr/>
          <a:lstStyle>
            <a:lvl1pPr>
              <a:defRPr/>
            </a:lvl1pPr>
          </a:lstStyle>
          <a:p>
            <a:endParaRPr lang="de-DE" altLang="en-US" dirty="0"/>
          </a:p>
        </p:txBody>
      </p:sp>
    </p:spTree>
    <p:extLst>
      <p:ext uri="{BB962C8B-B14F-4D97-AF65-F5344CB8AC3E}">
        <p14:creationId xmlns:p14="http://schemas.microsoft.com/office/powerpoint/2010/main" val="37598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3090-6DE6-9FC8-1710-C001AE498D0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05CECF-856A-E09C-45D1-1EDF596A671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2DA8C8A-BE83-6748-F602-903644F6C8F3}"/>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C361C4BA-F625-F38F-34AC-B5B181FAED49}"/>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06695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5905-6474-0DCB-0A79-FEAA252CAB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FA31D-6559-36B8-1EB8-8FA01126F7B5}"/>
              </a:ext>
            </a:extLst>
          </p:cNvPr>
          <p:cNvSpPr>
            <a:spLocks noGrp="1"/>
          </p:cNvSpPr>
          <p:nvPr>
            <p:ph sz="half" idx="1"/>
          </p:nvPr>
        </p:nvSpPr>
        <p:spPr>
          <a:xfrm>
            <a:off x="466725" y="2133600"/>
            <a:ext cx="3989388"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686E4-A4EA-50A6-D0D3-7061D012CE5D}"/>
              </a:ext>
            </a:extLst>
          </p:cNvPr>
          <p:cNvSpPr>
            <a:spLocks noGrp="1"/>
          </p:cNvSpPr>
          <p:nvPr>
            <p:ph sz="half" idx="2"/>
          </p:nvPr>
        </p:nvSpPr>
        <p:spPr>
          <a:xfrm>
            <a:off x="4608513" y="2133600"/>
            <a:ext cx="3990975"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3DAF7-D083-6900-7FA8-250BC52898D3}"/>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D5B6F9BC-1626-8F09-DA7D-83C1760E8B92}"/>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94047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E9B-1844-A340-8545-BBD40CDB3885}"/>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BBF908-31D3-8727-A3BF-411FCA16C40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E4E1F-DF21-E889-1DC4-F1C4CCB44D2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BB3FA7-AD7D-AD5A-5E84-EE297F5C544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15E88-1BEE-F7F5-AF13-531BD6E657F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787424-E386-3710-97F7-64206CA6DD8A}"/>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8" name="Footer Placeholder 7">
            <a:extLst>
              <a:ext uri="{FF2B5EF4-FFF2-40B4-BE49-F238E27FC236}">
                <a16:creationId xmlns:a16="http://schemas.microsoft.com/office/drawing/2014/main" id="{A4766F65-31B5-A34A-F694-AF570704C57F}"/>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3959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8E0C-4B11-F7CC-BEE3-8D920BA55D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521201-C5C5-6D39-16ED-C921CFA044F2}"/>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4" name="Footer Placeholder 3">
            <a:extLst>
              <a:ext uri="{FF2B5EF4-FFF2-40B4-BE49-F238E27FC236}">
                <a16:creationId xmlns:a16="http://schemas.microsoft.com/office/drawing/2014/main" id="{45F70C6A-A0B3-C9C9-CDE2-E33EEAA7AE52}"/>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34447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76EA0-1ACE-6FC0-A9B3-B28F96C517F1}"/>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3" name="Footer Placeholder 2">
            <a:extLst>
              <a:ext uri="{FF2B5EF4-FFF2-40B4-BE49-F238E27FC236}">
                <a16:creationId xmlns:a16="http://schemas.microsoft.com/office/drawing/2014/main" id="{A77786BF-C584-DC84-DD4B-EC6539FB3003}"/>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14053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B17E-995C-A819-9CB6-DE07829608F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08AF42-2C35-7C3A-7A69-62B363BDB04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69F83C-E2AF-F7F0-11FA-2506CF50EAD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C0AF9-4918-B501-A387-60FE790A1935}"/>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0289F3ED-7037-CA32-52F2-48CD3024B6D1}"/>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153241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069E-82AC-EA94-8654-DB019EA504A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8B3561-3550-5FBA-1D2D-058421910C2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AF22783-B287-5E84-C9DF-8F8BE3E004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DB30E-2F64-006E-D158-3A97B7386BDB}"/>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BF78951B-01C6-C843-1A9B-E646BFA8E25D}"/>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30990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EE1F381-B119-E00D-FFE3-AD4AAC9432B4}"/>
              </a:ext>
            </a:extLst>
          </p:cNvPr>
          <p:cNvSpPr>
            <a:spLocks noGrp="1" noChangeArrowheads="1"/>
          </p:cNvSpPr>
          <p:nvPr>
            <p:ph type="title"/>
          </p:nvPr>
        </p:nvSpPr>
        <p:spPr bwMode="auto">
          <a:xfrm>
            <a:off x="466725" y="1066800"/>
            <a:ext cx="813276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Mastertitelformat bearbeiten</a:t>
            </a:r>
          </a:p>
        </p:txBody>
      </p:sp>
      <p:sp>
        <p:nvSpPr>
          <p:cNvPr id="107523" name="Rectangle 3">
            <a:extLst>
              <a:ext uri="{FF2B5EF4-FFF2-40B4-BE49-F238E27FC236}">
                <a16:creationId xmlns:a16="http://schemas.microsoft.com/office/drawing/2014/main" id="{7F1540DD-DE88-65EF-4ECE-E6000870DE2B}"/>
              </a:ext>
            </a:extLst>
          </p:cNvPr>
          <p:cNvSpPr>
            <a:spLocks noGrp="1" noChangeArrowheads="1"/>
          </p:cNvSpPr>
          <p:nvPr>
            <p:ph type="body" idx="1"/>
          </p:nvPr>
        </p:nvSpPr>
        <p:spPr bwMode="auto">
          <a:xfrm>
            <a:off x="466725" y="2133600"/>
            <a:ext cx="81327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Mastertextformat bearbeiten</a:t>
            </a:r>
          </a:p>
          <a:p>
            <a:pPr lvl="1"/>
            <a:r>
              <a:rPr lang="en-US" altLang="en-US"/>
              <a:t>Zweite Ebene</a:t>
            </a:r>
          </a:p>
          <a:p>
            <a:pPr lvl="2"/>
            <a:r>
              <a:rPr lang="en-US" altLang="en-US"/>
              <a:t>Dritte Ebene</a:t>
            </a:r>
          </a:p>
          <a:p>
            <a:pPr lvl="3"/>
            <a:r>
              <a:rPr lang="en-US" altLang="en-US"/>
              <a:t>Vierte Ebene</a:t>
            </a:r>
          </a:p>
        </p:txBody>
      </p:sp>
      <p:sp>
        <p:nvSpPr>
          <p:cNvPr id="107524" name="Rectangle 4">
            <a:extLst>
              <a:ext uri="{FF2B5EF4-FFF2-40B4-BE49-F238E27FC236}">
                <a16:creationId xmlns:a16="http://schemas.microsoft.com/office/drawing/2014/main" id="{89804157-65DC-3AC1-B9A8-EBCBD2A76857}"/>
              </a:ext>
            </a:extLst>
          </p:cNvPr>
          <p:cNvSpPr>
            <a:spLocks noGrp="1" noChangeArrowheads="1"/>
          </p:cNvSpPr>
          <p:nvPr>
            <p:ph type="dt" sz="half" idx="2"/>
          </p:nvPr>
        </p:nvSpPr>
        <p:spPr bwMode="auto">
          <a:xfrm>
            <a:off x="7467600" y="63246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0" bIns="45720" numCol="1" anchor="t" anchorCtr="0" compatLnSpc="1">
            <a:prstTxWarp prst="textNoShape">
              <a:avLst/>
            </a:prstTxWarp>
          </a:bodyPr>
          <a:lstStyle>
            <a:lvl1pPr algn="r">
              <a:spcBef>
                <a:spcPct val="0"/>
              </a:spcBef>
              <a:defRPr sz="1000" b="0" i="0">
                <a:solidFill>
                  <a:srgbClr val="83B73D"/>
                </a:solidFill>
              </a:defRPr>
            </a:lvl1pPr>
          </a:lstStyle>
          <a:p>
            <a:r>
              <a:rPr lang="en-US" altLang="en-US"/>
              <a:t>2</a:t>
            </a:r>
            <a:endParaRPr lang="de-DE" altLang="en-US">
              <a:solidFill>
                <a:srgbClr val="464847"/>
              </a:solidFill>
            </a:endParaRPr>
          </a:p>
        </p:txBody>
      </p:sp>
      <p:sp>
        <p:nvSpPr>
          <p:cNvPr id="107525" name="Line 5">
            <a:extLst>
              <a:ext uri="{FF2B5EF4-FFF2-40B4-BE49-F238E27FC236}">
                <a16:creationId xmlns:a16="http://schemas.microsoft.com/office/drawing/2014/main" id="{64068AFF-F19B-5D5E-1817-18D11B69EEF3}"/>
              </a:ext>
            </a:extLst>
          </p:cNvPr>
          <p:cNvSpPr>
            <a:spLocks noChangeShapeType="1"/>
          </p:cNvSpPr>
          <p:nvPr/>
        </p:nvSpPr>
        <p:spPr bwMode="auto">
          <a:xfrm>
            <a:off x="503238" y="1066800"/>
            <a:ext cx="813276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07526" name="Group 6">
            <a:extLst>
              <a:ext uri="{FF2B5EF4-FFF2-40B4-BE49-F238E27FC236}">
                <a16:creationId xmlns:a16="http://schemas.microsoft.com/office/drawing/2014/main" id="{A5F39A64-A245-873C-7B71-D78A5B949E2C}"/>
              </a:ext>
            </a:extLst>
          </p:cNvPr>
          <p:cNvGrpSpPr>
            <a:grpSpLocks/>
          </p:cNvGrpSpPr>
          <p:nvPr/>
        </p:nvGrpSpPr>
        <p:grpSpPr bwMode="auto">
          <a:xfrm>
            <a:off x="503238" y="330200"/>
            <a:ext cx="3184525" cy="588963"/>
            <a:chOff x="317" y="208"/>
            <a:chExt cx="2006" cy="371"/>
          </a:xfrm>
        </p:grpSpPr>
        <p:pic>
          <p:nvPicPr>
            <p:cNvPr id="107527" name="Picture 7">
              <a:extLst>
                <a:ext uri="{FF2B5EF4-FFF2-40B4-BE49-F238E27FC236}">
                  <a16:creationId xmlns:a16="http://schemas.microsoft.com/office/drawing/2014/main" id="{9F1FFE59-B4FD-7FE0-FF6F-A70BD09DB4D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r="75551"/>
            <a:stretch>
              <a:fillRect/>
            </a:stretch>
          </p:blipFill>
          <p:spPr bwMode="auto">
            <a:xfrm>
              <a:off x="317" y="208"/>
              <a:ext cx="49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8" name="Rectangle 8">
              <a:extLst>
                <a:ext uri="{FF2B5EF4-FFF2-40B4-BE49-F238E27FC236}">
                  <a16:creationId xmlns:a16="http://schemas.microsoft.com/office/drawing/2014/main" id="{24630AFD-DA7A-E2EB-6DA3-12D8D1BB92AD}"/>
                </a:ext>
              </a:extLst>
            </p:cNvPr>
            <p:cNvSpPr>
              <a:spLocks noChangeAspect="1" noChangeArrowheads="1"/>
            </p:cNvSpPr>
            <p:nvPr userDrawn="1"/>
          </p:nvSpPr>
          <p:spPr bwMode="auto">
            <a:xfrm>
              <a:off x="745" y="249"/>
              <a:ext cx="1578"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ts val="1700"/>
                </a:lnSpc>
                <a:spcBef>
                  <a:spcPct val="0"/>
                </a:spcBef>
              </a:pPr>
              <a:r>
                <a:rPr lang="nl-NL" altLang="en-US" sz="1600" b="0" i="0"/>
                <a:t>dortmund</a:t>
              </a:r>
            </a:p>
            <a:p>
              <a:pPr algn="l">
                <a:lnSpc>
                  <a:spcPts val="1700"/>
                </a:lnSpc>
                <a:spcBef>
                  <a:spcPct val="0"/>
                </a:spcBef>
              </a:pPr>
              <a:r>
                <a:rPr lang="nl-NL" altLang="en-US" sz="1600" b="0" i="0"/>
                <a:t>university of technology</a:t>
              </a:r>
            </a:p>
          </p:txBody>
        </p:sp>
      </p:grpSp>
      <p:sp>
        <p:nvSpPr>
          <p:cNvPr id="107529" name="Line 9">
            <a:extLst>
              <a:ext uri="{FF2B5EF4-FFF2-40B4-BE49-F238E27FC236}">
                <a16:creationId xmlns:a16="http://schemas.microsoft.com/office/drawing/2014/main" id="{C931FA4A-2363-419E-2AC4-28395FFFE55D}"/>
              </a:ext>
            </a:extLst>
          </p:cNvPr>
          <p:cNvSpPr>
            <a:spLocks noChangeShapeType="1"/>
          </p:cNvSpPr>
          <p:nvPr/>
        </p:nvSpPr>
        <p:spPr bwMode="auto">
          <a:xfrm>
            <a:off x="503238" y="6237288"/>
            <a:ext cx="813276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7530" name="Rectangle 10">
            <a:extLst>
              <a:ext uri="{FF2B5EF4-FFF2-40B4-BE49-F238E27FC236}">
                <a16:creationId xmlns:a16="http://schemas.microsoft.com/office/drawing/2014/main" id="{731D5DA4-7E9F-596E-5F48-36D860CDF835}"/>
              </a:ext>
            </a:extLst>
          </p:cNvPr>
          <p:cNvSpPr>
            <a:spLocks noChangeArrowheads="1"/>
          </p:cNvSpPr>
          <p:nvPr/>
        </p:nvSpPr>
        <p:spPr bwMode="auto">
          <a:xfrm>
            <a:off x="4859338" y="404813"/>
            <a:ext cx="316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ts val="1700"/>
              </a:lnSpc>
              <a:spcBef>
                <a:spcPct val="0"/>
              </a:spcBef>
            </a:pPr>
            <a:r>
              <a:rPr lang="nl-NL" altLang="en-US" sz="1600" b="0" i="0"/>
              <a:t>Robotics Research Institute</a:t>
            </a:r>
          </a:p>
          <a:p>
            <a:pPr algn="l">
              <a:lnSpc>
                <a:spcPts val="1700"/>
              </a:lnSpc>
              <a:spcBef>
                <a:spcPct val="0"/>
              </a:spcBef>
            </a:pPr>
            <a:r>
              <a:rPr lang="nl-NL" altLang="en-US" sz="1600" b="0" i="0"/>
              <a:t>Information Technology Section</a:t>
            </a:r>
            <a:r>
              <a:rPr lang="nl-NL" altLang="en-US" sz="1600" b="0" i="0">
                <a:latin typeface="Akkurat Light Office" pitchFamily="50" charset="0"/>
              </a:rPr>
              <a:t> </a:t>
            </a:r>
          </a:p>
        </p:txBody>
      </p:sp>
      <p:sp>
        <p:nvSpPr>
          <p:cNvPr id="107531" name="Rectangle 11">
            <a:extLst>
              <a:ext uri="{FF2B5EF4-FFF2-40B4-BE49-F238E27FC236}">
                <a16:creationId xmlns:a16="http://schemas.microsoft.com/office/drawing/2014/main" id="{842202F9-BA85-DF74-973A-1A8ED1517E5C}"/>
              </a:ext>
            </a:extLst>
          </p:cNvPr>
          <p:cNvSpPr>
            <a:spLocks noChangeArrowheads="1"/>
          </p:cNvSpPr>
          <p:nvPr/>
        </p:nvSpPr>
        <p:spPr bwMode="auto">
          <a:xfrm>
            <a:off x="466725" y="6251575"/>
            <a:ext cx="1801813" cy="41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l">
              <a:lnSpc>
                <a:spcPct val="130000"/>
              </a:lnSpc>
              <a:spcBef>
                <a:spcPct val="0"/>
              </a:spcBef>
            </a:pPr>
            <a:r>
              <a:rPr lang="de-DE" altLang="en-US" sz="1000" b="0" i="0" dirty="0">
                <a:solidFill>
                  <a:srgbClr val="84B818"/>
                </a:solidFill>
              </a:rPr>
              <a:t>Philip Varghese Modayil</a:t>
            </a:r>
            <a:endParaRPr lang="de-DE" altLang="en-US" sz="400" b="0" i="0" dirty="0">
              <a:solidFill>
                <a:srgbClr val="84B818"/>
              </a:solidFill>
            </a:endParaRPr>
          </a:p>
          <a:p>
            <a:pPr algn="l">
              <a:lnSpc>
                <a:spcPct val="130000"/>
              </a:lnSpc>
              <a:spcBef>
                <a:spcPct val="0"/>
              </a:spcBef>
            </a:pPr>
            <a:fld id="{D857EE22-F324-4464-9A24-0CC33D77D152}" type="datetime1">
              <a:rPr lang="de-DE" altLang="en-US" sz="1000" b="0" i="0">
                <a:solidFill>
                  <a:srgbClr val="84B818"/>
                </a:solidFill>
              </a:rPr>
              <a:pPr algn="l">
                <a:lnSpc>
                  <a:spcPct val="130000"/>
                </a:lnSpc>
                <a:spcBef>
                  <a:spcPct val="0"/>
                </a:spcBef>
              </a:pPr>
              <a:t>02.05.2022</a:t>
            </a:fld>
            <a:endParaRPr lang="de-DE" altLang="en-US" sz="1000" b="0" i="0" dirty="0">
              <a:solidFill>
                <a:srgbClr val="84B818"/>
              </a:solidFill>
            </a:endParaRPr>
          </a:p>
        </p:txBody>
      </p:sp>
      <p:sp>
        <p:nvSpPr>
          <p:cNvPr id="107532" name="Rectangle 12">
            <a:extLst>
              <a:ext uri="{FF2B5EF4-FFF2-40B4-BE49-F238E27FC236}">
                <a16:creationId xmlns:a16="http://schemas.microsoft.com/office/drawing/2014/main" id="{70AB1EAC-9300-A1AB-BA63-A3EDEB1FA923}"/>
              </a:ext>
            </a:extLst>
          </p:cNvPr>
          <p:cNvSpPr>
            <a:spLocks noGrp="1" noChangeArrowheads="1"/>
          </p:cNvSpPr>
          <p:nvPr>
            <p:ph type="ftr" sz="quarter" idx="3"/>
          </p:nvPr>
        </p:nvSpPr>
        <p:spPr bwMode="auto">
          <a:xfrm>
            <a:off x="2700338" y="6245225"/>
            <a:ext cx="36718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b="0" i="0"/>
            </a:lvl1pPr>
          </a:lstStyle>
          <a:p>
            <a:endParaRPr lang="de-DE" altLang="en-US"/>
          </a:p>
        </p:txBody>
      </p:sp>
      <p:pic>
        <p:nvPicPr>
          <p:cNvPr id="107533" name="Picture 13">
            <a:extLst>
              <a:ext uri="{FF2B5EF4-FFF2-40B4-BE49-F238E27FC236}">
                <a16:creationId xmlns:a16="http://schemas.microsoft.com/office/drawing/2014/main" id="{31BFA86F-9DB9-4852-1A15-35E30AC4FF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51788" y="333375"/>
            <a:ext cx="652462" cy="5953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lvl1pPr algn="l" rtl="0" eaLnBrk="1" fontAlgn="base" hangingPunct="1">
        <a:spcBef>
          <a:spcPct val="0"/>
        </a:spcBef>
        <a:spcAft>
          <a:spcPct val="0"/>
        </a:spcAft>
        <a:defRPr sz="2600" b="1" kern="1200">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2pPr>
      <a:lvl3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3pPr>
      <a:lvl4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4pPr>
      <a:lvl5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5pPr>
      <a:lvl6pPr marL="4572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6pPr>
      <a:lvl7pPr marL="9144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7pPr>
      <a:lvl8pPr marL="13716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8pPr>
      <a:lvl9pPr marL="18288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9pPr>
    </p:titleStyle>
    <p:bodyStyle>
      <a:lvl1pPr marL="342900" indent="-342900" algn="l" rtl="0" eaLnBrk="1" fontAlgn="base" hangingPunct="1">
        <a:spcBef>
          <a:spcPct val="20000"/>
        </a:spcBef>
        <a:spcAft>
          <a:spcPct val="0"/>
        </a:spcAft>
        <a:buClr>
          <a:srgbClr val="83B73D"/>
        </a:buClr>
        <a:buFont typeface="Wingdings" panose="05000000000000000000" pitchFamily="2" charset="2"/>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83B73D"/>
        </a:buClr>
        <a:buFont typeface="Wingdings" panose="05000000000000000000" pitchFamily="2" charset="2"/>
        <a:buChar char="Ø"/>
        <a:defRPr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83B73D"/>
        </a:buClr>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83B73D"/>
        </a:buClr>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83B73D"/>
        </a:buClr>
        <a:buFont typeface="Wingdings" panose="05000000000000000000" pitchFamily="2" charset="2"/>
        <a:buChar char=""/>
        <a:defRPr sz="1200" kern="1200">
          <a:solidFill>
            <a:schemeClr val="tx1"/>
          </a:solidFill>
          <a:latin typeface="Akkurat Light Offic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598A04B-BC61-9D03-2923-C7A0D9262EFF}"/>
              </a:ext>
            </a:extLst>
          </p:cNvPr>
          <p:cNvSpPr>
            <a:spLocks noGrp="1" noChangeArrowheads="1"/>
          </p:cNvSpPr>
          <p:nvPr>
            <p:ph type="ctrTitle"/>
          </p:nvPr>
        </p:nvSpPr>
        <p:spPr/>
        <p:txBody>
          <a:bodyPr/>
          <a:lstStyle/>
          <a:p>
            <a:r>
              <a:rPr lang="en-US" altLang="en-US" dirty="0"/>
              <a:t>Online Immediate Commitment Job Scheduling </a:t>
            </a:r>
            <a:br>
              <a:rPr lang="en-US" altLang="en-US" dirty="0"/>
            </a:br>
            <a:r>
              <a:rPr lang="en-US" altLang="en-US" dirty="0"/>
              <a:t>A Machine Learning Approach</a:t>
            </a:r>
            <a:endParaRPr lang="en-GB" altLang="en-US" dirty="0"/>
          </a:p>
        </p:txBody>
      </p:sp>
      <p:sp>
        <p:nvSpPr>
          <p:cNvPr id="161795" name="Rectangle 3">
            <a:extLst>
              <a:ext uri="{FF2B5EF4-FFF2-40B4-BE49-F238E27FC236}">
                <a16:creationId xmlns:a16="http://schemas.microsoft.com/office/drawing/2014/main" id="{92C7FF5A-80C7-B7C2-C457-61E500EEAA61}"/>
              </a:ext>
            </a:extLst>
          </p:cNvPr>
          <p:cNvSpPr>
            <a:spLocks noGrp="1" noChangeArrowheads="1"/>
          </p:cNvSpPr>
          <p:nvPr>
            <p:ph type="subTitle" idx="1"/>
          </p:nvPr>
        </p:nvSpPr>
        <p:spPr>
          <a:xfrm>
            <a:off x="2971800" y="5949280"/>
            <a:ext cx="3200400" cy="648072"/>
          </a:xfrm>
        </p:spPr>
        <p:txBody>
          <a:bodyPr/>
          <a:lstStyle/>
          <a:p>
            <a:r>
              <a:rPr lang="en-GB" altLang="en-US" i="0" dirty="0"/>
              <a:t>Philip Varghese Modayil</a:t>
            </a:r>
          </a:p>
          <a:p>
            <a:r>
              <a:rPr lang="en-GB" altLang="en-US" i="0" dirty="0" err="1"/>
              <a:t>Matr</a:t>
            </a:r>
            <a:r>
              <a:rPr lang="en-GB" altLang="en-US" i="0" dirty="0"/>
              <a:t> No: 229225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D6A-150C-9563-8349-340742CB436F}"/>
              </a:ext>
            </a:extLst>
          </p:cNvPr>
          <p:cNvSpPr>
            <a:spLocks noGrp="1"/>
          </p:cNvSpPr>
          <p:nvPr>
            <p:ph type="title"/>
          </p:nvPr>
        </p:nvSpPr>
        <p:spPr/>
        <p:txBody>
          <a:bodyPr/>
          <a:lstStyle/>
          <a:p>
            <a:r>
              <a:rPr lang="en-IN" dirty="0"/>
              <a:t>Prior Knowledge</a:t>
            </a:r>
          </a:p>
        </p:txBody>
      </p:sp>
      <p:sp>
        <p:nvSpPr>
          <p:cNvPr id="3" name="Content Placeholder 2">
            <a:extLst>
              <a:ext uri="{FF2B5EF4-FFF2-40B4-BE49-F238E27FC236}">
                <a16:creationId xmlns:a16="http://schemas.microsoft.com/office/drawing/2014/main" id="{E85EB35E-E2A7-94C8-59C9-D6491A6F31FA}"/>
              </a:ext>
            </a:extLst>
          </p:cNvPr>
          <p:cNvSpPr>
            <a:spLocks noGrp="1"/>
          </p:cNvSpPr>
          <p:nvPr>
            <p:ph idx="1"/>
          </p:nvPr>
        </p:nvSpPr>
        <p:spPr/>
        <p:txBody>
          <a:bodyPr/>
          <a:lstStyle/>
          <a:p>
            <a:pPr algn="just"/>
            <a:r>
              <a:rPr lang="en-US" dirty="0"/>
              <a:t>This paper teaches us that the jobs need to be judged based on a rejection criterion even if it is legal to accept it. </a:t>
            </a:r>
            <a:r>
              <a:rPr lang="en-IN" sz="1400" i="1" dirty="0"/>
              <a:t>S. </a:t>
            </a:r>
            <a:r>
              <a:rPr lang="en-IN" sz="1400" i="1" dirty="0" err="1"/>
              <a:t>Jamalabadi</a:t>
            </a:r>
            <a:r>
              <a:rPr lang="en-IN" sz="1400" i="1" dirty="0"/>
              <a:t>, C. </a:t>
            </a:r>
            <a:r>
              <a:rPr lang="en-IN" sz="1400" i="1" dirty="0" err="1"/>
              <a:t>Schwiegelshohn</a:t>
            </a:r>
            <a:r>
              <a:rPr lang="en-IN" sz="1400" i="1" dirty="0"/>
              <a:t>, and U. </a:t>
            </a:r>
            <a:r>
              <a:rPr lang="en-IN" sz="1400" i="1" dirty="0" err="1"/>
              <a:t>Schwiegelshohn</a:t>
            </a:r>
            <a:r>
              <a:rPr lang="en-IN" sz="1400" i="1" dirty="0"/>
              <a:t>, “Commitment and slack for online load maximization,” in Proceedings of the 32nd ACM Symposium on Parallelism in Algorithms and Architectures, 2020, pp. 339–348.</a:t>
            </a:r>
          </a:p>
          <a:p>
            <a:pPr algn="just"/>
            <a:r>
              <a:rPr lang="en-US" dirty="0"/>
              <a:t>The majority of methods in  Reinforcement Learning rely on well-known benchmarks from the </a:t>
            </a:r>
            <a:r>
              <a:rPr lang="en-US" dirty="0" err="1"/>
              <a:t>OpenAI</a:t>
            </a:r>
            <a:r>
              <a:rPr lang="en-US" dirty="0"/>
              <a:t> gym library.</a:t>
            </a:r>
            <a:endParaRPr lang="en-IN" dirty="0"/>
          </a:p>
          <a:p>
            <a:pPr algn="just"/>
            <a:endParaRPr lang="en-IN" dirty="0"/>
          </a:p>
        </p:txBody>
      </p:sp>
    </p:spTree>
    <p:extLst>
      <p:ext uri="{BB962C8B-B14F-4D97-AF65-F5344CB8AC3E}">
        <p14:creationId xmlns:p14="http://schemas.microsoft.com/office/powerpoint/2010/main" val="245993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115D-4318-2D79-6FA6-B44B1FE234C2}"/>
              </a:ext>
            </a:extLst>
          </p:cNvPr>
          <p:cNvSpPr>
            <a:spLocks noGrp="1"/>
          </p:cNvSpPr>
          <p:nvPr>
            <p:ph type="title"/>
          </p:nvPr>
        </p:nvSpPr>
        <p:spPr/>
        <p:txBody>
          <a:bodyPr/>
          <a:lstStyle/>
          <a:p>
            <a:r>
              <a:rPr lang="en-IN" dirty="0"/>
              <a:t>Determining Quality Of Incoming Job</a:t>
            </a:r>
          </a:p>
        </p:txBody>
      </p:sp>
      <p:sp>
        <p:nvSpPr>
          <p:cNvPr id="3" name="Content Placeholder 2">
            <a:extLst>
              <a:ext uri="{FF2B5EF4-FFF2-40B4-BE49-F238E27FC236}">
                <a16:creationId xmlns:a16="http://schemas.microsoft.com/office/drawing/2014/main" id="{EAE749B3-B2D4-57E8-103E-42522B9DBB0F}"/>
              </a:ext>
            </a:extLst>
          </p:cNvPr>
          <p:cNvSpPr>
            <a:spLocks noGrp="1"/>
          </p:cNvSpPr>
          <p:nvPr>
            <p:ph idx="1"/>
          </p:nvPr>
        </p:nvSpPr>
        <p:spPr/>
        <p:txBody>
          <a:bodyPr/>
          <a:lstStyle/>
          <a:p>
            <a:pPr algn="just"/>
            <a:r>
              <a:rPr lang="en-IN" dirty="0"/>
              <a:t>Aim: maximize machine utilization.</a:t>
            </a:r>
          </a:p>
          <a:p>
            <a:pPr lvl="1" algn="just"/>
            <a:r>
              <a:rPr lang="en-IN" dirty="0"/>
              <a:t>Anticipate higher </a:t>
            </a:r>
            <a:r>
              <a:rPr lang="en-IN" dirty="0" err="1"/>
              <a:t>pj</a:t>
            </a:r>
            <a:r>
              <a:rPr lang="en-IN" dirty="0"/>
              <a:t> jobs</a:t>
            </a:r>
          </a:p>
          <a:p>
            <a:pPr lvl="1" algn="just"/>
            <a:r>
              <a:rPr lang="en-IN" dirty="0"/>
              <a:t>Leave room for higher </a:t>
            </a:r>
            <a:r>
              <a:rPr lang="en-IN" dirty="0" err="1"/>
              <a:t>pj</a:t>
            </a:r>
            <a:r>
              <a:rPr lang="en-IN" dirty="0"/>
              <a:t> jobs. </a:t>
            </a:r>
          </a:p>
          <a:p>
            <a:pPr lvl="1" algn="just"/>
            <a:r>
              <a:rPr lang="en-IN" dirty="0"/>
              <a:t>Non-profitable jobs rejected.</a:t>
            </a:r>
          </a:p>
          <a:p>
            <a:pPr algn="just"/>
            <a:r>
              <a:rPr lang="en-IN" dirty="0"/>
              <a:t>Profitability: </a:t>
            </a:r>
          </a:p>
          <a:p>
            <a:pPr lvl="1" algn="just"/>
            <a:r>
              <a:rPr lang="en-IN" dirty="0"/>
              <a:t>a simple logical method.</a:t>
            </a:r>
          </a:p>
          <a:p>
            <a:pPr lvl="1" algn="just"/>
            <a:r>
              <a:rPr lang="en-IN" dirty="0"/>
              <a:t> Determine quality of action taken.</a:t>
            </a:r>
          </a:p>
        </p:txBody>
      </p:sp>
    </p:spTree>
    <p:extLst>
      <p:ext uri="{BB962C8B-B14F-4D97-AF65-F5344CB8AC3E}">
        <p14:creationId xmlns:p14="http://schemas.microsoft.com/office/powerpoint/2010/main" val="257309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3EBA-C0E9-D2A7-F25D-C5431DB67126}"/>
              </a:ext>
            </a:extLst>
          </p:cNvPr>
          <p:cNvSpPr>
            <a:spLocks noGrp="1"/>
          </p:cNvSpPr>
          <p:nvPr>
            <p:ph type="title"/>
          </p:nvPr>
        </p:nvSpPr>
        <p:spPr/>
        <p:txBody>
          <a:bodyPr/>
          <a:lstStyle/>
          <a:p>
            <a:r>
              <a:rPr lang="en-IN" dirty="0"/>
              <a:t>Steps To Determine Profitability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F1330E-E064-AD2B-5AB2-63926C81CE31}"/>
                  </a:ext>
                </a:extLst>
              </p:cNvPr>
              <p:cNvSpPr>
                <a:spLocks noGrp="1"/>
              </p:cNvSpPr>
              <p:nvPr>
                <p:ph idx="1"/>
              </p:nvPr>
            </p:nvSpPr>
            <p:spPr>
              <a:xfrm>
                <a:off x="466724" y="2029522"/>
                <a:ext cx="8132763" cy="3962400"/>
              </a:xfrm>
            </p:spPr>
            <p:txBody>
              <a:bodyPr/>
              <a:lstStyle/>
              <a:p>
                <a:pPr marL="0" indent="0" algn="just">
                  <a:buNone/>
                </a:pPr>
                <a:r>
                  <a:rPr lang="en-IN" dirty="0"/>
                  <a:t>INPUT : Updated (current remaining load) list of machines, job j.</a:t>
                </a:r>
                <a:endParaRPr lang="en-IN" i="1" dirty="0"/>
              </a:p>
              <a:p>
                <a:pPr marL="457200" indent="-457200" algn="just">
                  <a:buFont typeface="+mj-lt"/>
                  <a:buAutoNum type="arabicPeriod"/>
                </a:pPr>
                <a:r>
                  <a:rPr lang="en-IN" i="1" dirty="0"/>
                  <a:t>mean_load = </a:t>
                </a:r>
                <a14:m>
                  <m:oMath xmlns:m="http://schemas.openxmlformats.org/officeDocument/2006/math">
                    <m:f>
                      <m:fPr>
                        <m:ctrlPr>
                          <a:rPr lang="en-IN" b="0" i="1" smtClean="0"/>
                        </m:ctrlPr>
                      </m:fPr>
                      <m:num>
                        <m:r>
                          <a:rPr lang="en-IN" b="0" i="1" smtClean="0"/>
                          <m:t>𝑠𝑢𝑚</m:t>
                        </m:r>
                        <m:d>
                          <m:dPr>
                            <m:ctrlPr>
                              <a:rPr lang="en-IN" b="0" i="1" smtClean="0"/>
                            </m:ctrlPr>
                          </m:dPr>
                          <m:e>
                            <m:r>
                              <a:rPr lang="en-IN" b="0" i="1" smtClean="0"/>
                              <m:t>𝑟𝑒𝑚𝑎𝑖𝑛𝑖𝑛𝑔</m:t>
                            </m:r>
                            <m:r>
                              <a:rPr lang="en-IN" b="0" i="1" smtClean="0"/>
                              <m:t> </m:t>
                            </m:r>
                            <m:r>
                              <a:rPr lang="en-IN" b="0" i="1" smtClean="0"/>
                              <m:t>𝑙𝑜𝑎𝑑</m:t>
                            </m:r>
                          </m:e>
                        </m:d>
                      </m:num>
                      <m:den>
                        <m:r>
                          <a:rPr lang="en-IN" b="0" i="1" smtClean="0"/>
                          <m:t>𝑙𝑒𝑛𝑔𝑡h</m:t>
                        </m:r>
                        <m:r>
                          <a:rPr lang="en-IN" b="0" i="1" smtClean="0"/>
                          <m:t>(</m:t>
                        </m:r>
                        <m:r>
                          <a:rPr lang="en-IN" b="0" i="1" smtClean="0"/>
                          <m:t>𝑙𝑖𝑠𝑡</m:t>
                        </m:r>
                        <m:r>
                          <a:rPr lang="en-IN" b="0" i="1" smtClean="0"/>
                          <m:t> </m:t>
                        </m:r>
                        <m:r>
                          <a:rPr lang="en-IN" b="0" i="1" smtClean="0"/>
                          <m:t>𝑜𝑓</m:t>
                        </m:r>
                        <m:r>
                          <a:rPr lang="en-IN" b="0" i="1" smtClean="0"/>
                          <m:t> </m:t>
                        </m:r>
                        <m:r>
                          <a:rPr lang="en-IN" b="0" i="1" smtClean="0"/>
                          <m:t>𝑚𝑎𝑐h𝑖𝑛𝑒𝑠</m:t>
                        </m:r>
                        <m:r>
                          <a:rPr lang="en-IN" b="0" i="1" smtClean="0"/>
                          <m:t>)</m:t>
                        </m:r>
                      </m:den>
                    </m:f>
                  </m:oMath>
                </a14:m>
                <a:endParaRPr lang="en-IN" dirty="0"/>
              </a:p>
              <a:p>
                <a:pPr marL="457200" indent="-457200" algn="just">
                  <a:buFont typeface="+mj-lt"/>
                  <a:buAutoNum type="arabicPeriod"/>
                </a:pPr>
                <a:r>
                  <a:rPr lang="en-IN" i="1" dirty="0" err="1"/>
                  <a:t>pos_mean</a:t>
                </a:r>
                <a:r>
                  <a:rPr lang="en-IN" i="1" dirty="0"/>
                  <a:t> </a:t>
                </a:r>
                <a:r>
                  <a:rPr lang="en-IN" dirty="0"/>
                  <a:t>= position of first machine with current remaining load less than </a:t>
                </a:r>
                <a:r>
                  <a:rPr lang="en-IN" i="1" dirty="0" err="1"/>
                  <a:t>mean_load</a:t>
                </a:r>
                <a:r>
                  <a:rPr lang="en-IN" dirty="0"/>
                  <a:t>.</a:t>
                </a:r>
              </a:p>
              <a:p>
                <a:pPr marL="457200" indent="-457200" algn="just">
                  <a:buFont typeface="+mj-lt"/>
                  <a:buAutoNum type="arabicPeriod"/>
                </a:pPr>
                <a:r>
                  <a:rPr lang="en-IN" dirty="0"/>
                  <a:t>Consider least loaded machine </a:t>
                </a:r>
                <a:r>
                  <a:rPr lang="en-IN" i="1" dirty="0"/>
                  <a:t>m’ </a:t>
                </a:r>
                <a:r>
                  <a:rPr lang="en-IN" dirty="0"/>
                  <a:t>to accept the incoming job </a:t>
                </a:r>
                <a:r>
                  <a:rPr lang="en-IN" i="1" dirty="0"/>
                  <a:t>J.</a:t>
                </a:r>
              </a:p>
              <a:p>
                <a:pPr marL="457200" indent="-457200" algn="just">
                  <a:buFont typeface="+mj-lt"/>
                  <a:buAutoNum type="arabicPeriod"/>
                </a:pPr>
                <a:r>
                  <a:rPr lang="en-IN" dirty="0"/>
                  <a:t>Rearrange the machine states list in descending order.</a:t>
                </a:r>
              </a:p>
              <a:p>
                <a:pPr marL="457200" indent="-457200" algn="just">
                  <a:buFont typeface="+mj-lt"/>
                  <a:buAutoNum type="arabicPeriod"/>
                </a:pPr>
                <a:r>
                  <a:rPr lang="en-IN" i="1" dirty="0" err="1"/>
                  <a:t>leap_pos</a:t>
                </a:r>
                <a:r>
                  <a:rPr lang="en-IN" i="1" dirty="0"/>
                  <a:t> </a:t>
                </a:r>
                <a:r>
                  <a:rPr lang="en-IN" dirty="0"/>
                  <a:t>= new position of the machine </a:t>
                </a:r>
                <a:r>
                  <a:rPr lang="en-IN" i="1" dirty="0"/>
                  <a:t>m’</a:t>
                </a:r>
                <a:r>
                  <a:rPr lang="en-IN" dirty="0"/>
                  <a:t> in the machine states list.</a:t>
                </a:r>
              </a:p>
              <a:p>
                <a:pPr marL="457200" indent="-457200" algn="just">
                  <a:buFont typeface="+mj-lt"/>
                  <a:buAutoNum type="arabicPeriod"/>
                </a:pPr>
                <a:r>
                  <a:rPr lang="en-IN" i="1" dirty="0"/>
                  <a:t>threshold </a:t>
                </a:r>
                <a:r>
                  <a:rPr lang="en-IN" dirty="0"/>
                  <a:t>= </a:t>
                </a:r>
                <a:r>
                  <a:rPr lang="en-IN" i="1" dirty="0"/>
                  <a:t>number of machines </a:t>
                </a:r>
                <a:r>
                  <a:rPr lang="en-IN" dirty="0"/>
                  <a:t>– </a:t>
                </a:r>
                <a:r>
                  <a:rPr lang="en-IN" i="1" dirty="0" err="1"/>
                  <a:t>pos_mean</a:t>
                </a:r>
                <a:r>
                  <a:rPr lang="en-IN" i="1" dirty="0"/>
                  <a:t>. </a:t>
                </a:r>
              </a:p>
              <a:p>
                <a:pPr marL="457200" indent="-457200" algn="just">
                  <a:buFont typeface="+mj-lt"/>
                  <a:buAutoNum type="arabicPeriod"/>
                </a:pPr>
                <a:r>
                  <a:rPr lang="en-IN" i="1" dirty="0"/>
                  <a:t>Profitable </a:t>
                </a:r>
                <a:r>
                  <a:rPr lang="en-IN" dirty="0"/>
                  <a:t>= If</a:t>
                </a:r>
                <a:r>
                  <a:rPr lang="en-IN" i="1" dirty="0"/>
                  <a:t> </a:t>
                </a:r>
                <a:r>
                  <a:rPr lang="en-IN" i="1" dirty="0" err="1"/>
                  <a:t>leap_pos</a:t>
                </a:r>
                <a:r>
                  <a:rPr lang="en-IN" i="1" dirty="0"/>
                  <a:t> &lt; threshold: </a:t>
                </a:r>
                <a:r>
                  <a:rPr lang="en-IN" dirty="0"/>
                  <a:t>TRUE else: FALSE</a:t>
                </a:r>
              </a:p>
              <a:p>
                <a:pPr marL="0" indent="0" algn="just">
                  <a:buNone/>
                </a:pPr>
                <a:r>
                  <a:rPr lang="en-IN" dirty="0"/>
                  <a:t>OUTPUT : Profitable</a:t>
                </a:r>
              </a:p>
            </p:txBody>
          </p:sp>
        </mc:Choice>
        <mc:Fallback>
          <p:sp>
            <p:nvSpPr>
              <p:cNvPr id="3" name="Content Placeholder 2">
                <a:extLst>
                  <a:ext uri="{FF2B5EF4-FFF2-40B4-BE49-F238E27FC236}">
                    <a16:creationId xmlns:a16="http://schemas.microsoft.com/office/drawing/2014/main" id="{FFF1330E-E064-AD2B-5AB2-63926C81CE31}"/>
                  </a:ext>
                </a:extLst>
              </p:cNvPr>
              <p:cNvSpPr>
                <a:spLocks noGrp="1" noRot="1" noChangeAspect="1" noMove="1" noResize="1" noEditPoints="1" noAdjustHandles="1" noChangeArrowheads="1" noChangeShapeType="1" noTextEdit="1"/>
              </p:cNvSpPr>
              <p:nvPr>
                <p:ph idx="1"/>
              </p:nvPr>
            </p:nvSpPr>
            <p:spPr>
              <a:xfrm>
                <a:off x="466724" y="2029522"/>
                <a:ext cx="8132763" cy="3962400"/>
              </a:xfrm>
              <a:blipFill>
                <a:blip r:embed="rId2"/>
                <a:stretch>
                  <a:fillRect l="-825" t="-769" r="-750" b="-7846"/>
                </a:stretch>
              </a:blipFill>
            </p:spPr>
            <p:txBody>
              <a:bodyPr/>
              <a:lstStyle/>
              <a:p>
                <a:r>
                  <a:rPr lang="en-IN">
                    <a:noFill/>
                  </a:rPr>
                  <a:t> </a:t>
                </a:r>
              </a:p>
            </p:txBody>
          </p:sp>
        </mc:Fallback>
      </mc:AlternateContent>
    </p:spTree>
    <p:extLst>
      <p:ext uri="{BB962C8B-B14F-4D97-AF65-F5344CB8AC3E}">
        <p14:creationId xmlns:p14="http://schemas.microsoft.com/office/powerpoint/2010/main" val="258929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29DF72-D8EC-508B-240A-ADA2B8444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468" y="1447800"/>
            <a:ext cx="5285064" cy="3962400"/>
          </a:xfrm>
        </p:spPr>
      </p:pic>
    </p:spTree>
    <p:extLst>
      <p:ext uri="{BB962C8B-B14F-4D97-AF65-F5344CB8AC3E}">
        <p14:creationId xmlns:p14="http://schemas.microsoft.com/office/powerpoint/2010/main" val="192980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F711-D081-4DE2-2B62-703EA5442B07}"/>
              </a:ext>
            </a:extLst>
          </p:cNvPr>
          <p:cNvSpPr>
            <a:spLocks noGrp="1"/>
          </p:cNvSpPr>
          <p:nvPr>
            <p:ph type="title"/>
          </p:nvPr>
        </p:nvSpPr>
        <p:spPr/>
        <p:txBody>
          <a:bodyPr/>
          <a:lstStyle/>
          <a:p>
            <a:r>
              <a:rPr lang="en-IN" dirty="0"/>
              <a:t>Reinforcement Learning Algorithm</a:t>
            </a:r>
          </a:p>
        </p:txBody>
      </p:sp>
      <p:sp>
        <p:nvSpPr>
          <p:cNvPr id="3" name="Content Placeholder 2">
            <a:extLst>
              <a:ext uri="{FF2B5EF4-FFF2-40B4-BE49-F238E27FC236}">
                <a16:creationId xmlns:a16="http://schemas.microsoft.com/office/drawing/2014/main" id="{5B6BCF38-357C-27E9-C523-B4AF75AFD739}"/>
              </a:ext>
            </a:extLst>
          </p:cNvPr>
          <p:cNvSpPr>
            <a:spLocks noGrp="1"/>
          </p:cNvSpPr>
          <p:nvPr>
            <p:ph idx="1"/>
          </p:nvPr>
        </p:nvSpPr>
        <p:spPr>
          <a:xfrm>
            <a:off x="466725" y="2133600"/>
            <a:ext cx="8132763" cy="2015480"/>
          </a:xfrm>
        </p:spPr>
        <p:txBody>
          <a:bodyPr/>
          <a:lstStyle/>
          <a:p>
            <a:pPr algn="just"/>
            <a:r>
              <a:rPr lang="en-US" dirty="0"/>
              <a:t>The reinforcement learning algorithm used here is the DQN algorithm.</a:t>
            </a:r>
          </a:p>
          <a:p>
            <a:pPr algn="just"/>
            <a:r>
              <a:rPr lang="en-US" dirty="0"/>
              <a:t>The usage of DQN is mostly for</a:t>
            </a:r>
          </a:p>
          <a:p>
            <a:pPr lvl="1" algn="just"/>
            <a:r>
              <a:rPr lang="en-US" dirty="0"/>
              <a:t>Deterministic environments where, if we had a function Q:StateXAction-&gt;R that tells us what the reward we shall get then it is possible to create a policy that maximizes our rewards.</a:t>
            </a:r>
          </a:p>
        </p:txBody>
      </p:sp>
      <p:pic>
        <p:nvPicPr>
          <p:cNvPr id="5" name="Picture 4">
            <a:extLst>
              <a:ext uri="{FF2B5EF4-FFF2-40B4-BE49-F238E27FC236}">
                <a16:creationId xmlns:a16="http://schemas.microsoft.com/office/drawing/2014/main" id="{B49DF07F-AB85-1A47-3A59-B236FB406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768" y="4149080"/>
            <a:ext cx="4234675" cy="1915376"/>
          </a:xfrm>
          <a:prstGeom prst="rect">
            <a:avLst/>
          </a:prstGeom>
        </p:spPr>
      </p:pic>
    </p:spTree>
    <p:extLst>
      <p:ext uri="{BB962C8B-B14F-4D97-AF65-F5344CB8AC3E}">
        <p14:creationId xmlns:p14="http://schemas.microsoft.com/office/powerpoint/2010/main" val="404809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B8D83-C19F-52B9-213F-3E2FF9015937}"/>
              </a:ext>
            </a:extLst>
          </p:cNvPr>
          <p:cNvSpPr>
            <a:spLocks noGrp="1"/>
          </p:cNvSpPr>
          <p:nvPr>
            <p:ph idx="1"/>
          </p:nvPr>
        </p:nvSpPr>
        <p:spPr>
          <a:xfrm>
            <a:off x="505618" y="1447800"/>
            <a:ext cx="8132763" cy="973088"/>
          </a:xfrm>
        </p:spPr>
        <p:txBody>
          <a:bodyPr/>
          <a:lstStyle/>
          <a:p>
            <a:r>
              <a:rPr lang="en-US" dirty="0"/>
              <a:t>This is parallel with our problem and hence we have chosen to use DQN algorithm even though our environment is highly random.</a:t>
            </a:r>
            <a:endParaRPr lang="en-IN" dirty="0"/>
          </a:p>
          <a:p>
            <a:endParaRPr lang="en-IN" dirty="0"/>
          </a:p>
        </p:txBody>
      </p:sp>
      <p:pic>
        <p:nvPicPr>
          <p:cNvPr id="5" name="Picture 4">
            <a:extLst>
              <a:ext uri="{FF2B5EF4-FFF2-40B4-BE49-F238E27FC236}">
                <a16:creationId xmlns:a16="http://schemas.microsoft.com/office/drawing/2014/main" id="{DF36E5E2-0774-BAB8-3642-D3ADB6819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290" y="2564904"/>
            <a:ext cx="5883417" cy="2971787"/>
          </a:xfrm>
          <a:prstGeom prst="rect">
            <a:avLst/>
          </a:prstGeom>
        </p:spPr>
      </p:pic>
    </p:spTree>
    <p:extLst>
      <p:ext uri="{BB962C8B-B14F-4D97-AF65-F5344CB8AC3E}">
        <p14:creationId xmlns:p14="http://schemas.microsoft.com/office/powerpoint/2010/main" val="244100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1B82-9144-82B5-DFD4-130E5551C5CA}"/>
              </a:ext>
            </a:extLst>
          </p:cNvPr>
          <p:cNvSpPr>
            <a:spLocks noGrp="1"/>
          </p:cNvSpPr>
          <p:nvPr>
            <p:ph type="title"/>
          </p:nvPr>
        </p:nvSpPr>
        <p:spPr/>
        <p:txBody>
          <a:bodyPr/>
          <a:lstStyle/>
          <a:p>
            <a:r>
              <a:rPr lang="en-IN" dirty="0" err="1"/>
              <a:t>OpenAI</a:t>
            </a:r>
            <a:r>
              <a:rPr lang="en-IN" dirty="0"/>
              <a:t> GYM </a:t>
            </a:r>
          </a:p>
        </p:txBody>
      </p:sp>
      <p:sp>
        <p:nvSpPr>
          <p:cNvPr id="3" name="Content Placeholder 2">
            <a:extLst>
              <a:ext uri="{FF2B5EF4-FFF2-40B4-BE49-F238E27FC236}">
                <a16:creationId xmlns:a16="http://schemas.microsoft.com/office/drawing/2014/main" id="{BCDC2F66-4092-A987-B92D-3FA7F4E5CADC}"/>
              </a:ext>
            </a:extLst>
          </p:cNvPr>
          <p:cNvSpPr>
            <a:spLocks noGrp="1"/>
          </p:cNvSpPr>
          <p:nvPr>
            <p:ph idx="1"/>
          </p:nvPr>
        </p:nvSpPr>
        <p:spPr>
          <a:xfrm>
            <a:off x="466725" y="2133600"/>
            <a:ext cx="8132763" cy="1367408"/>
          </a:xfrm>
        </p:spPr>
        <p:txBody>
          <a:bodyPr/>
          <a:lstStyle/>
          <a:p>
            <a:pPr algn="just"/>
            <a:r>
              <a:rPr lang="en-US" dirty="0"/>
              <a:t>Open source interface to reinforcement learning tasks. The gym library provides an easy-to-use suite of reinforcement learning tasks.</a:t>
            </a:r>
          </a:p>
          <a:p>
            <a:pPr algn="just"/>
            <a:r>
              <a:rPr lang="en-IN" dirty="0"/>
              <a:t>CartPole-v1 environment : maximize number of stable instances.</a:t>
            </a:r>
          </a:p>
        </p:txBody>
      </p:sp>
      <p:pic>
        <p:nvPicPr>
          <p:cNvPr id="4" name="cartpole">
            <a:hlinkClick r:id="" action="ppaction://media"/>
            <a:extLst>
              <a:ext uri="{FF2B5EF4-FFF2-40B4-BE49-F238E27FC236}">
                <a16:creationId xmlns:a16="http://schemas.microsoft.com/office/drawing/2014/main" id="{C07BFFFD-945A-5637-DC10-3E0251EB19D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699792" y="3577208"/>
            <a:ext cx="3061152" cy="2040768"/>
          </a:xfrm>
          <a:prstGeom prst="rect">
            <a:avLst/>
          </a:prstGeom>
        </p:spPr>
      </p:pic>
    </p:spTree>
    <p:extLst>
      <p:ext uri="{BB962C8B-B14F-4D97-AF65-F5344CB8AC3E}">
        <p14:creationId xmlns:p14="http://schemas.microsoft.com/office/powerpoint/2010/main" val="108992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F8DC-A715-D860-FBB4-82F1D45EE614}"/>
              </a:ext>
            </a:extLst>
          </p:cNvPr>
          <p:cNvSpPr>
            <a:spLocks noGrp="1"/>
          </p:cNvSpPr>
          <p:nvPr>
            <p:ph type="title"/>
          </p:nvPr>
        </p:nvSpPr>
        <p:spPr/>
        <p:txBody>
          <a:bodyPr/>
          <a:lstStyle/>
          <a:p>
            <a:r>
              <a:rPr lang="en-IN" dirty="0"/>
              <a:t>Personalizing CartPole-v1 Environment</a:t>
            </a:r>
          </a:p>
        </p:txBody>
      </p:sp>
      <p:sp>
        <p:nvSpPr>
          <p:cNvPr id="3" name="Content Placeholder 2">
            <a:extLst>
              <a:ext uri="{FF2B5EF4-FFF2-40B4-BE49-F238E27FC236}">
                <a16:creationId xmlns:a16="http://schemas.microsoft.com/office/drawing/2014/main" id="{476A639E-566F-7863-D5A1-A10C34C8459A}"/>
              </a:ext>
            </a:extLst>
          </p:cNvPr>
          <p:cNvSpPr>
            <a:spLocks noGrp="1"/>
          </p:cNvSpPr>
          <p:nvPr>
            <p:ph idx="1"/>
          </p:nvPr>
        </p:nvSpPr>
        <p:spPr>
          <a:xfrm>
            <a:off x="466725" y="2133600"/>
            <a:ext cx="8132763" cy="1439416"/>
          </a:xfrm>
        </p:spPr>
        <p:txBody>
          <a:bodyPr/>
          <a:lstStyle/>
          <a:p>
            <a:pPr algn="just"/>
            <a:r>
              <a:rPr lang="en-IN" dirty="0"/>
              <a:t>We can draw parallels between CartPole-v1 and our scenario. </a:t>
            </a:r>
          </a:p>
          <a:p>
            <a:pPr algn="just"/>
            <a:r>
              <a:rPr lang="en-IN" dirty="0"/>
              <a:t>We need to maximize the number of profitable actions taken in one whole run of the job file.</a:t>
            </a:r>
          </a:p>
          <a:p>
            <a:pPr algn="just"/>
            <a:r>
              <a:rPr lang="en-IN" dirty="0"/>
              <a:t>Step function:</a:t>
            </a:r>
          </a:p>
          <a:p>
            <a:pPr marL="0" indent="0" algn="just">
              <a:buNone/>
            </a:pPr>
            <a:endParaRPr lang="en-IN" dirty="0"/>
          </a:p>
        </p:txBody>
      </p:sp>
      <p:graphicFrame>
        <p:nvGraphicFramePr>
          <p:cNvPr id="4" name="Diagram 3">
            <a:extLst>
              <a:ext uri="{FF2B5EF4-FFF2-40B4-BE49-F238E27FC236}">
                <a16:creationId xmlns:a16="http://schemas.microsoft.com/office/drawing/2014/main" id="{22C34185-EE50-B167-34EF-3B62D42722BC}"/>
              </a:ext>
            </a:extLst>
          </p:cNvPr>
          <p:cNvGraphicFramePr/>
          <p:nvPr>
            <p:extLst>
              <p:ext uri="{D42A27DB-BD31-4B8C-83A1-F6EECF244321}">
                <p14:modId xmlns:p14="http://schemas.microsoft.com/office/powerpoint/2010/main" val="4109574365"/>
              </p:ext>
            </p:extLst>
          </p:nvPr>
        </p:nvGraphicFramePr>
        <p:xfrm>
          <a:off x="830064" y="3459155"/>
          <a:ext cx="7483872" cy="2192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784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4679-3E7D-B5DC-3611-3945D8094A2C}"/>
              </a:ext>
            </a:extLst>
          </p:cNvPr>
          <p:cNvSpPr>
            <a:spLocks noGrp="1"/>
          </p:cNvSpPr>
          <p:nvPr>
            <p:ph type="title"/>
          </p:nvPr>
        </p:nvSpPr>
        <p:spPr/>
        <p:txBody>
          <a:bodyPr/>
          <a:lstStyle/>
          <a:p>
            <a:r>
              <a:rPr lang="en-US" dirty="0"/>
              <a:t>LEARNING ENVIRONMENT AND SET UP</a:t>
            </a:r>
            <a:endParaRPr lang="en-IN" dirty="0"/>
          </a:p>
        </p:txBody>
      </p:sp>
      <p:sp>
        <p:nvSpPr>
          <p:cNvPr id="3" name="Content Placeholder 2">
            <a:extLst>
              <a:ext uri="{FF2B5EF4-FFF2-40B4-BE49-F238E27FC236}">
                <a16:creationId xmlns:a16="http://schemas.microsoft.com/office/drawing/2014/main" id="{2275C4E4-93A8-B89D-12AC-75E417924FE8}"/>
              </a:ext>
            </a:extLst>
          </p:cNvPr>
          <p:cNvSpPr>
            <a:spLocks noGrp="1"/>
          </p:cNvSpPr>
          <p:nvPr>
            <p:ph idx="1"/>
          </p:nvPr>
        </p:nvSpPr>
        <p:spPr/>
        <p:txBody>
          <a:bodyPr/>
          <a:lstStyle/>
          <a:p>
            <a:r>
              <a:rPr lang="en-IN" dirty="0"/>
              <a:t>Action Space: </a:t>
            </a:r>
          </a:p>
        </p:txBody>
      </p:sp>
      <p:pic>
        <p:nvPicPr>
          <p:cNvPr id="12" name="Picture 11">
            <a:extLst>
              <a:ext uri="{FF2B5EF4-FFF2-40B4-BE49-F238E27FC236}">
                <a16:creationId xmlns:a16="http://schemas.microsoft.com/office/drawing/2014/main" id="{3A71FD34-74C4-2DAA-DB3F-80B4D8D82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22" y="2987001"/>
            <a:ext cx="6401355" cy="883997"/>
          </a:xfrm>
          <a:prstGeom prst="rect">
            <a:avLst/>
          </a:prstGeom>
        </p:spPr>
      </p:pic>
    </p:spTree>
    <p:extLst>
      <p:ext uri="{BB962C8B-B14F-4D97-AF65-F5344CB8AC3E}">
        <p14:creationId xmlns:p14="http://schemas.microsoft.com/office/powerpoint/2010/main" val="3447456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93698-0DCB-6FC8-5855-8D8250638F3C}"/>
              </a:ext>
            </a:extLst>
          </p:cNvPr>
          <p:cNvSpPr>
            <a:spLocks noGrp="1"/>
          </p:cNvSpPr>
          <p:nvPr>
            <p:ph idx="1"/>
          </p:nvPr>
        </p:nvSpPr>
        <p:spPr>
          <a:xfrm>
            <a:off x="505618" y="1447800"/>
            <a:ext cx="8132763" cy="1981200"/>
          </a:xfrm>
        </p:spPr>
        <p:txBody>
          <a:bodyPr/>
          <a:lstStyle/>
          <a:p>
            <a:r>
              <a:rPr lang="en-IN" dirty="0"/>
              <a:t>Observation Space: The current load on the machines and the incoming job properties need to be considered.</a:t>
            </a:r>
          </a:p>
          <a:p>
            <a:r>
              <a:rPr lang="en-IN" b="1" i="1" dirty="0"/>
              <a:t>Problem</a:t>
            </a:r>
            <a:r>
              <a:rPr lang="en-IN" dirty="0"/>
              <a:t>: As the number of machines vary the observation space varies. </a:t>
            </a:r>
            <a:r>
              <a:rPr lang="en-IN" b="1" dirty="0"/>
              <a:t>No boundedness</a:t>
            </a:r>
            <a:r>
              <a:rPr lang="en-IN" dirty="0"/>
              <a:t>.</a:t>
            </a:r>
          </a:p>
          <a:p>
            <a:r>
              <a:rPr lang="en-IN" b="1" dirty="0"/>
              <a:t>Solution</a:t>
            </a:r>
            <a:r>
              <a:rPr lang="en-IN" dirty="0"/>
              <a:t>: Five number summary / box plot representation.</a:t>
            </a:r>
            <a:endParaRPr lang="en-IN" b="1" dirty="0"/>
          </a:p>
        </p:txBody>
      </p:sp>
      <p:pic>
        <p:nvPicPr>
          <p:cNvPr id="7" name="Picture 6">
            <a:extLst>
              <a:ext uri="{FF2B5EF4-FFF2-40B4-BE49-F238E27FC236}">
                <a16:creationId xmlns:a16="http://schemas.microsoft.com/office/drawing/2014/main" id="{E57FAEA9-A43A-08C8-A7A6-6662C038C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172" y="3284984"/>
            <a:ext cx="3615655" cy="2790343"/>
          </a:xfrm>
          <a:prstGeom prst="rect">
            <a:avLst/>
          </a:prstGeom>
        </p:spPr>
      </p:pic>
    </p:spTree>
    <p:extLst>
      <p:ext uri="{BB962C8B-B14F-4D97-AF65-F5344CB8AC3E}">
        <p14:creationId xmlns:p14="http://schemas.microsoft.com/office/powerpoint/2010/main" val="253393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053667D3-1EC9-566C-4A0E-2C7F2907139A}"/>
              </a:ext>
            </a:extLst>
          </p:cNvPr>
          <p:cNvSpPr>
            <a:spLocks noGrp="1" noChangeArrowheads="1"/>
          </p:cNvSpPr>
          <p:nvPr>
            <p:ph type="title"/>
          </p:nvPr>
        </p:nvSpPr>
        <p:spPr/>
        <p:txBody>
          <a:bodyPr/>
          <a:lstStyle/>
          <a:p>
            <a:r>
              <a:rPr lang="en-GB" altLang="en-US" dirty="0"/>
              <a:t>Cloud Computing: An Introduction</a:t>
            </a:r>
          </a:p>
        </p:txBody>
      </p:sp>
      <p:sp>
        <p:nvSpPr>
          <p:cNvPr id="162819" name="Rectangle 3">
            <a:extLst>
              <a:ext uri="{FF2B5EF4-FFF2-40B4-BE49-F238E27FC236}">
                <a16:creationId xmlns:a16="http://schemas.microsoft.com/office/drawing/2014/main" id="{5A69068E-E572-ABCC-3D3C-BDFD9723A534}"/>
              </a:ext>
            </a:extLst>
          </p:cNvPr>
          <p:cNvSpPr>
            <a:spLocks noGrp="1" noChangeArrowheads="1"/>
          </p:cNvSpPr>
          <p:nvPr>
            <p:ph type="body" idx="1"/>
          </p:nvPr>
        </p:nvSpPr>
        <p:spPr>
          <a:xfrm>
            <a:off x="466726" y="2056656"/>
            <a:ext cx="4249290" cy="3959696"/>
          </a:xfrm>
        </p:spPr>
        <p:txBody>
          <a:bodyPr/>
          <a:lstStyle/>
          <a:p>
            <a:pPr algn="just"/>
            <a:r>
              <a:rPr lang="en-US" altLang="en-US" dirty="0"/>
              <a:t>What is cloud computing?</a:t>
            </a:r>
          </a:p>
          <a:p>
            <a:pPr lvl="1" algn="just"/>
            <a:r>
              <a:rPr lang="en-US" altLang="en-US" dirty="0"/>
              <a:t>computing services including servers, over the Internet.</a:t>
            </a:r>
          </a:p>
          <a:p>
            <a:pPr lvl="1" algn="just"/>
            <a:r>
              <a:rPr lang="en-US" altLang="en-US" dirty="0"/>
              <a:t>Servers, storage, databases, networking.</a:t>
            </a:r>
          </a:p>
          <a:p>
            <a:pPr lvl="1" algn="just"/>
            <a:r>
              <a:rPr lang="en-US" altLang="en-US" dirty="0"/>
              <a:t>SaaS, PaaS, IaaS.</a:t>
            </a:r>
          </a:p>
          <a:p>
            <a:pPr algn="just"/>
            <a:r>
              <a:rPr lang="en-US" altLang="en-US" dirty="0"/>
              <a:t>What is IaaS?</a:t>
            </a:r>
          </a:p>
          <a:p>
            <a:pPr lvl="1" algn="just"/>
            <a:r>
              <a:rPr lang="en-US" altLang="en-US" dirty="0"/>
              <a:t>Compute, storage, networking.</a:t>
            </a:r>
          </a:p>
          <a:p>
            <a:pPr lvl="1" algn="just"/>
            <a:r>
              <a:rPr lang="en-US" altLang="en-US" dirty="0"/>
              <a:t>On a pay as you go basis.</a:t>
            </a:r>
          </a:p>
          <a:p>
            <a:pPr lvl="1" algn="just"/>
            <a:r>
              <a:rPr lang="en-US" dirty="0"/>
              <a:t>Usually but not exclusively computing power</a:t>
            </a:r>
            <a:endParaRPr lang="en-US" altLang="en-US" dirty="0"/>
          </a:p>
        </p:txBody>
      </p:sp>
      <p:pic>
        <p:nvPicPr>
          <p:cNvPr id="3" name="Picture 2">
            <a:extLst>
              <a:ext uri="{FF2B5EF4-FFF2-40B4-BE49-F238E27FC236}">
                <a16:creationId xmlns:a16="http://schemas.microsoft.com/office/drawing/2014/main" id="{8F52E607-2E6E-C83D-38D4-FBBA45174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4" y="1959495"/>
            <a:ext cx="4469745" cy="29390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27B101-ACE7-BF3E-932D-A96FC4A32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449" y="1447800"/>
            <a:ext cx="6515101" cy="3962400"/>
          </a:xfrm>
        </p:spPr>
      </p:pic>
    </p:spTree>
    <p:extLst>
      <p:ext uri="{BB962C8B-B14F-4D97-AF65-F5344CB8AC3E}">
        <p14:creationId xmlns:p14="http://schemas.microsoft.com/office/powerpoint/2010/main" val="99861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28001-AC31-F00C-7E8F-63C5B732BC9A}"/>
              </a:ext>
            </a:extLst>
          </p:cNvPr>
          <p:cNvSpPr>
            <a:spLocks noGrp="1"/>
          </p:cNvSpPr>
          <p:nvPr>
            <p:ph idx="1"/>
          </p:nvPr>
        </p:nvSpPr>
        <p:spPr>
          <a:xfrm>
            <a:off x="505618" y="1412776"/>
            <a:ext cx="8132763" cy="432048"/>
          </a:xfrm>
        </p:spPr>
        <p:txBody>
          <a:bodyPr/>
          <a:lstStyle/>
          <a:p>
            <a:pPr algn="just"/>
            <a:r>
              <a:rPr lang="en-IN" dirty="0"/>
              <a:t>Reward Scheme: Maximize profitable actions.</a:t>
            </a:r>
          </a:p>
        </p:txBody>
      </p:sp>
      <p:pic>
        <p:nvPicPr>
          <p:cNvPr id="5" name="Picture 4">
            <a:extLst>
              <a:ext uri="{FF2B5EF4-FFF2-40B4-BE49-F238E27FC236}">
                <a16:creationId xmlns:a16="http://schemas.microsoft.com/office/drawing/2014/main" id="{AA39E534-D374-2538-F21F-FE172828B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66" y="2685985"/>
            <a:ext cx="6515665" cy="1486029"/>
          </a:xfrm>
          <a:prstGeom prst="rect">
            <a:avLst/>
          </a:prstGeom>
        </p:spPr>
      </p:pic>
    </p:spTree>
    <p:extLst>
      <p:ext uri="{BB962C8B-B14F-4D97-AF65-F5344CB8AC3E}">
        <p14:creationId xmlns:p14="http://schemas.microsoft.com/office/powerpoint/2010/main" val="2601082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C72F-B872-0A5A-2FEE-74A60FDF3E60}"/>
              </a:ext>
            </a:extLst>
          </p:cNvPr>
          <p:cNvSpPr>
            <a:spLocks noGrp="1"/>
          </p:cNvSpPr>
          <p:nvPr>
            <p:ph type="title"/>
          </p:nvPr>
        </p:nvSpPr>
        <p:spPr/>
        <p:txBody>
          <a:bodyPr/>
          <a:lstStyle/>
          <a:p>
            <a:pPr algn="just"/>
            <a:r>
              <a:rPr lang="en-IN" dirty="0"/>
              <a:t>Training</a:t>
            </a:r>
          </a:p>
        </p:txBody>
      </p:sp>
      <p:sp>
        <p:nvSpPr>
          <p:cNvPr id="3" name="Content Placeholder 2">
            <a:extLst>
              <a:ext uri="{FF2B5EF4-FFF2-40B4-BE49-F238E27FC236}">
                <a16:creationId xmlns:a16="http://schemas.microsoft.com/office/drawing/2014/main" id="{CD685767-63FD-57BE-6343-552C763C1032}"/>
              </a:ext>
            </a:extLst>
          </p:cNvPr>
          <p:cNvSpPr>
            <a:spLocks noGrp="1"/>
          </p:cNvSpPr>
          <p:nvPr>
            <p:ph idx="1"/>
          </p:nvPr>
        </p:nvSpPr>
        <p:spPr/>
        <p:txBody>
          <a:bodyPr/>
          <a:lstStyle/>
          <a:p>
            <a:pPr algn="just"/>
            <a:r>
              <a:rPr lang="en-US" dirty="0"/>
              <a:t>Used stable baselines 3 libraries for Reinforcement Learning implementation.</a:t>
            </a:r>
          </a:p>
          <a:p>
            <a:pPr algn="just"/>
            <a:r>
              <a:rPr lang="en-US" dirty="0"/>
              <a:t>Trained on 10 days’ of data.</a:t>
            </a:r>
          </a:p>
          <a:p>
            <a:pPr algn="just"/>
            <a:r>
              <a:rPr lang="en-US" dirty="0"/>
              <a:t>Each day’s data contains 990 text files with over 10378 job details in each of them. Hence a total of 9900 different scenarios were considered while training.</a:t>
            </a:r>
          </a:p>
          <a:p>
            <a:pPr algn="just"/>
            <a:r>
              <a:rPr lang="en-US" dirty="0"/>
              <a:t>The environment was trained for 130 million timesteps (120 hours) and a model generated at each 1 millionth timestep.</a:t>
            </a:r>
            <a:endParaRPr lang="en-IN" dirty="0"/>
          </a:p>
        </p:txBody>
      </p:sp>
    </p:spTree>
    <p:extLst>
      <p:ext uri="{BB962C8B-B14F-4D97-AF65-F5344CB8AC3E}">
        <p14:creationId xmlns:p14="http://schemas.microsoft.com/office/powerpoint/2010/main" val="950469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7B989-6FBF-9A42-F57F-735F63EC6CFE}"/>
              </a:ext>
            </a:extLst>
          </p:cNvPr>
          <p:cNvSpPr>
            <a:spLocks noGrp="1"/>
          </p:cNvSpPr>
          <p:nvPr>
            <p:ph idx="1"/>
          </p:nvPr>
        </p:nvSpPr>
        <p:spPr>
          <a:xfrm>
            <a:off x="505617" y="1447800"/>
            <a:ext cx="8132763" cy="1117104"/>
          </a:xfrm>
        </p:spPr>
        <p:txBody>
          <a:bodyPr/>
          <a:lstStyle/>
          <a:p>
            <a:pPr algn="just"/>
            <a:r>
              <a:rPr lang="en-IN" dirty="0"/>
              <a:t> </a:t>
            </a:r>
            <a:r>
              <a:rPr lang="en-US" dirty="0"/>
              <a:t>The peak reward was obtained at the 13.53 millionth timestep and hence we shall regard the model generated at 14 millionth timestep to be the optimal model obtained from the training.</a:t>
            </a:r>
            <a:endParaRPr lang="en-IN" dirty="0"/>
          </a:p>
        </p:txBody>
      </p:sp>
      <p:pic>
        <p:nvPicPr>
          <p:cNvPr id="7" name="Picture 6">
            <a:extLst>
              <a:ext uri="{FF2B5EF4-FFF2-40B4-BE49-F238E27FC236}">
                <a16:creationId xmlns:a16="http://schemas.microsoft.com/office/drawing/2014/main" id="{FFF98070-91BE-0E9E-05E8-D33C9D84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42" y="2850165"/>
            <a:ext cx="8556116" cy="2516174"/>
          </a:xfrm>
          <a:prstGeom prst="rect">
            <a:avLst/>
          </a:prstGeom>
        </p:spPr>
      </p:pic>
      <p:sp>
        <p:nvSpPr>
          <p:cNvPr id="8" name="TextBox 7">
            <a:extLst>
              <a:ext uri="{FF2B5EF4-FFF2-40B4-BE49-F238E27FC236}">
                <a16:creationId xmlns:a16="http://schemas.microsoft.com/office/drawing/2014/main" id="{BF5BCAF4-37D1-222A-41F1-6958A06B9EA0}"/>
              </a:ext>
            </a:extLst>
          </p:cNvPr>
          <p:cNvSpPr txBox="1"/>
          <p:nvPr/>
        </p:nvSpPr>
        <p:spPr>
          <a:xfrm>
            <a:off x="1907702" y="5661248"/>
            <a:ext cx="5328592" cy="307777"/>
          </a:xfrm>
          <a:prstGeom prst="rect">
            <a:avLst/>
          </a:prstGeom>
          <a:noFill/>
        </p:spPr>
        <p:txBody>
          <a:bodyPr wrap="square" rtlCol="0">
            <a:spAutoFit/>
          </a:bodyPr>
          <a:lstStyle/>
          <a:p>
            <a:r>
              <a:rPr lang="en-IN" b="0" i="0" dirty="0"/>
              <a:t>Training reward mean </a:t>
            </a:r>
          </a:p>
        </p:txBody>
      </p:sp>
    </p:spTree>
    <p:extLst>
      <p:ext uri="{BB962C8B-B14F-4D97-AF65-F5344CB8AC3E}">
        <p14:creationId xmlns:p14="http://schemas.microsoft.com/office/powerpoint/2010/main" val="188757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37AE-1DA2-D780-1DF3-F3FAE251957B}"/>
              </a:ext>
            </a:extLst>
          </p:cNvPr>
          <p:cNvSpPr>
            <a:spLocks noGrp="1"/>
          </p:cNvSpPr>
          <p:nvPr>
            <p:ph type="title"/>
          </p:nvPr>
        </p:nvSpPr>
        <p:spPr/>
        <p:txBody>
          <a:bodyPr/>
          <a:lstStyle/>
          <a:p>
            <a:r>
              <a:rPr lang="en-IN" dirty="0"/>
              <a:t>Testing And Results</a:t>
            </a:r>
          </a:p>
        </p:txBody>
      </p:sp>
      <p:sp>
        <p:nvSpPr>
          <p:cNvPr id="3" name="Content Placeholder 2">
            <a:extLst>
              <a:ext uri="{FF2B5EF4-FFF2-40B4-BE49-F238E27FC236}">
                <a16:creationId xmlns:a16="http://schemas.microsoft.com/office/drawing/2014/main" id="{31A58514-2D3A-99AB-4A86-ADD6E9A2B1ED}"/>
              </a:ext>
            </a:extLst>
          </p:cNvPr>
          <p:cNvSpPr>
            <a:spLocks noGrp="1"/>
          </p:cNvSpPr>
          <p:nvPr>
            <p:ph idx="1"/>
          </p:nvPr>
        </p:nvSpPr>
        <p:spPr>
          <a:xfrm>
            <a:off x="466725" y="2133600"/>
            <a:ext cx="8132763" cy="791344"/>
          </a:xfrm>
        </p:spPr>
        <p:txBody>
          <a:bodyPr/>
          <a:lstStyle/>
          <a:p>
            <a:pPr algn="just"/>
            <a:r>
              <a:rPr lang="en-US" dirty="0"/>
              <a:t>For files Days 11 – 14, number of machines (10,20,30,..,200).</a:t>
            </a:r>
          </a:p>
          <a:p>
            <a:pPr algn="just"/>
            <a:r>
              <a:rPr lang="en-US" dirty="0"/>
              <a:t>Parameters included in the test results are:</a:t>
            </a:r>
          </a:p>
        </p:txBody>
      </p:sp>
      <p:graphicFrame>
        <p:nvGraphicFramePr>
          <p:cNvPr id="4" name="Table 4">
            <a:extLst>
              <a:ext uri="{FF2B5EF4-FFF2-40B4-BE49-F238E27FC236}">
                <a16:creationId xmlns:a16="http://schemas.microsoft.com/office/drawing/2014/main" id="{DBECDFDA-F819-A082-4606-3935B0B9C96D}"/>
              </a:ext>
            </a:extLst>
          </p:cNvPr>
          <p:cNvGraphicFramePr>
            <a:graphicFrameLocks noGrp="1"/>
          </p:cNvGraphicFramePr>
          <p:nvPr>
            <p:extLst>
              <p:ext uri="{D42A27DB-BD31-4B8C-83A1-F6EECF244321}">
                <p14:modId xmlns:p14="http://schemas.microsoft.com/office/powerpoint/2010/main" val="2143300207"/>
              </p:ext>
            </p:extLst>
          </p:nvPr>
        </p:nvGraphicFramePr>
        <p:xfrm>
          <a:off x="1451738" y="3140968"/>
          <a:ext cx="6240524" cy="2865120"/>
        </p:xfrm>
        <a:graphic>
          <a:graphicData uri="http://schemas.openxmlformats.org/drawingml/2006/table">
            <a:tbl>
              <a:tblPr firstRow="1" bandRow="1">
                <a:tableStyleId>{5940675A-B579-460E-94D1-54222C63F5DA}</a:tableStyleId>
              </a:tblPr>
              <a:tblGrid>
                <a:gridCol w="2856148">
                  <a:extLst>
                    <a:ext uri="{9D8B030D-6E8A-4147-A177-3AD203B41FA5}">
                      <a16:colId xmlns:a16="http://schemas.microsoft.com/office/drawing/2014/main" val="2249891114"/>
                    </a:ext>
                  </a:extLst>
                </a:gridCol>
                <a:gridCol w="3384376">
                  <a:extLst>
                    <a:ext uri="{9D8B030D-6E8A-4147-A177-3AD203B41FA5}">
                      <a16:colId xmlns:a16="http://schemas.microsoft.com/office/drawing/2014/main" val="3140237124"/>
                    </a:ext>
                  </a:extLst>
                </a:gridCol>
              </a:tblGrid>
              <a:tr h="370840">
                <a:tc>
                  <a:txBody>
                    <a:bodyPr/>
                    <a:lstStyle/>
                    <a:p>
                      <a:r>
                        <a:rPr lang="en-IN" dirty="0"/>
                        <a:t>Accepted Load (</a:t>
                      </a:r>
                      <a:r>
                        <a:rPr lang="en-IN" dirty="0" err="1"/>
                        <a:t>L_a</a:t>
                      </a:r>
                      <a:r>
                        <a:rPr lang="en-IN" dirty="0"/>
                        <a:t>)</a:t>
                      </a:r>
                    </a:p>
                  </a:txBody>
                  <a:tcPr/>
                </a:tc>
                <a:tc>
                  <a:txBody>
                    <a:bodyPr/>
                    <a:lstStyle/>
                    <a:p>
                      <a:r>
                        <a:rPr lang="en-IN" dirty="0"/>
                        <a:t>Sum of </a:t>
                      </a:r>
                      <a:r>
                        <a:rPr lang="en-IN" dirty="0" err="1"/>
                        <a:t>pj</a:t>
                      </a:r>
                      <a:r>
                        <a:rPr lang="en-IN" dirty="0"/>
                        <a:t> accepted to system</a:t>
                      </a:r>
                    </a:p>
                  </a:txBody>
                  <a:tcPr/>
                </a:tc>
                <a:extLst>
                  <a:ext uri="{0D108BD9-81ED-4DB2-BD59-A6C34878D82A}">
                    <a16:rowId xmlns:a16="http://schemas.microsoft.com/office/drawing/2014/main" val="821070818"/>
                  </a:ext>
                </a:extLst>
              </a:tr>
              <a:tr h="370840">
                <a:tc>
                  <a:txBody>
                    <a:bodyPr/>
                    <a:lstStyle/>
                    <a:p>
                      <a:r>
                        <a:rPr lang="en-IN" dirty="0"/>
                        <a:t>Rejected Load (</a:t>
                      </a:r>
                      <a:r>
                        <a:rPr lang="en-IN" dirty="0" err="1"/>
                        <a:t>L_r</a:t>
                      </a: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Sum of </a:t>
                      </a:r>
                      <a:r>
                        <a:rPr lang="en-IN" dirty="0" err="1"/>
                        <a:t>pj</a:t>
                      </a:r>
                      <a:r>
                        <a:rPr lang="en-IN" dirty="0"/>
                        <a:t> rejected to system</a:t>
                      </a:r>
                    </a:p>
                  </a:txBody>
                  <a:tcPr/>
                </a:tc>
                <a:extLst>
                  <a:ext uri="{0D108BD9-81ED-4DB2-BD59-A6C34878D82A}">
                    <a16:rowId xmlns:a16="http://schemas.microsoft.com/office/drawing/2014/main" val="3704764843"/>
                  </a:ext>
                </a:extLst>
              </a:tr>
              <a:tr h="370840">
                <a:tc>
                  <a:txBody>
                    <a:bodyPr/>
                    <a:lstStyle/>
                    <a:p>
                      <a:r>
                        <a:rPr lang="en-IN" dirty="0"/>
                        <a:t>Total load (</a:t>
                      </a:r>
                      <a:r>
                        <a:rPr lang="en-IN" dirty="0" err="1"/>
                        <a:t>L_t</a:t>
                      </a:r>
                      <a:r>
                        <a:rPr lang="en-IN" dirty="0"/>
                        <a:t>)</a:t>
                      </a:r>
                    </a:p>
                  </a:txBody>
                  <a:tcPr/>
                </a:tc>
                <a:tc>
                  <a:txBody>
                    <a:bodyPr/>
                    <a:lstStyle/>
                    <a:p>
                      <a:r>
                        <a:rPr lang="en-IN" dirty="0" err="1"/>
                        <a:t>L_a</a:t>
                      </a:r>
                      <a:r>
                        <a:rPr lang="en-IN" dirty="0"/>
                        <a:t> + </a:t>
                      </a:r>
                      <a:r>
                        <a:rPr lang="en-IN" dirty="0" err="1"/>
                        <a:t>L_r</a:t>
                      </a:r>
                      <a:endParaRPr lang="en-IN" dirty="0"/>
                    </a:p>
                  </a:txBody>
                  <a:tcPr/>
                </a:tc>
                <a:extLst>
                  <a:ext uri="{0D108BD9-81ED-4DB2-BD59-A6C34878D82A}">
                    <a16:rowId xmlns:a16="http://schemas.microsoft.com/office/drawing/2014/main" val="3122972928"/>
                  </a:ext>
                </a:extLst>
              </a:tr>
              <a:tr h="370840">
                <a:tc>
                  <a:txBody>
                    <a:bodyPr/>
                    <a:lstStyle/>
                    <a:p>
                      <a:r>
                        <a:rPr lang="en-IN" dirty="0" err="1"/>
                        <a:t>Makespan</a:t>
                      </a:r>
                      <a:r>
                        <a:rPr lang="en-IN" dirty="0"/>
                        <a:t> (</a:t>
                      </a:r>
                      <a:r>
                        <a:rPr lang="en-IN" dirty="0" err="1"/>
                        <a:t>C_max</a:t>
                      </a:r>
                      <a:r>
                        <a:rPr lang="en-IN" dirty="0"/>
                        <a:t>)</a:t>
                      </a:r>
                    </a:p>
                  </a:txBody>
                  <a:tcPr/>
                </a:tc>
                <a:tc>
                  <a:txBody>
                    <a:bodyPr/>
                    <a:lstStyle/>
                    <a:p>
                      <a:r>
                        <a:rPr lang="en-IN" dirty="0"/>
                        <a:t>m x latest completion time </a:t>
                      </a:r>
                    </a:p>
                  </a:txBody>
                  <a:tcPr/>
                </a:tc>
                <a:extLst>
                  <a:ext uri="{0D108BD9-81ED-4DB2-BD59-A6C34878D82A}">
                    <a16:rowId xmlns:a16="http://schemas.microsoft.com/office/drawing/2014/main" val="227202323"/>
                  </a:ext>
                </a:extLst>
              </a:tr>
              <a:tr h="370840">
                <a:tc>
                  <a:txBody>
                    <a:bodyPr/>
                    <a:lstStyle/>
                    <a:p>
                      <a:r>
                        <a:rPr lang="en-IN" dirty="0"/>
                        <a:t>Available Resources (</a:t>
                      </a:r>
                      <a:r>
                        <a:rPr lang="en-IN" dirty="0" err="1"/>
                        <a:t>Ar</a:t>
                      </a:r>
                      <a:r>
                        <a:rPr lang="en-IN" dirty="0"/>
                        <a:t>)</a:t>
                      </a:r>
                    </a:p>
                  </a:txBody>
                  <a:tcPr/>
                </a:tc>
                <a:tc>
                  <a:txBody>
                    <a:bodyPr/>
                    <a:lstStyle/>
                    <a:p>
                      <a:r>
                        <a:rPr lang="en-IN" dirty="0"/>
                        <a:t>min(</a:t>
                      </a:r>
                      <a:r>
                        <a:rPr lang="en-IN" dirty="0" err="1"/>
                        <a:t>C_max</a:t>
                      </a:r>
                      <a:r>
                        <a:rPr lang="en-IN" dirty="0"/>
                        <a:t>, </a:t>
                      </a:r>
                      <a:r>
                        <a:rPr lang="en-IN" dirty="0" err="1"/>
                        <a:t>L_t</a:t>
                      </a:r>
                      <a:r>
                        <a:rPr lang="en-IN" dirty="0"/>
                        <a:t>)</a:t>
                      </a:r>
                    </a:p>
                  </a:txBody>
                  <a:tcPr/>
                </a:tc>
                <a:extLst>
                  <a:ext uri="{0D108BD9-81ED-4DB2-BD59-A6C34878D82A}">
                    <a16:rowId xmlns:a16="http://schemas.microsoft.com/office/drawing/2014/main" val="1417915351"/>
                  </a:ext>
                </a:extLst>
              </a:tr>
              <a:tr h="370840">
                <a:tc>
                  <a:txBody>
                    <a:bodyPr/>
                    <a:lstStyle/>
                    <a:p>
                      <a:r>
                        <a:rPr lang="en-IN" dirty="0"/>
                        <a:t>Optimal load processed (</a:t>
                      </a:r>
                      <a:r>
                        <a:rPr lang="en-IN" dirty="0" err="1"/>
                        <a:t>L_t_opt</a:t>
                      </a:r>
                      <a:r>
                        <a:rPr lang="en-IN" dirty="0"/>
                        <a:t>)</a:t>
                      </a:r>
                    </a:p>
                  </a:txBody>
                  <a:tcPr/>
                </a:tc>
                <a:tc>
                  <a:txBody>
                    <a:bodyPr/>
                    <a:lstStyle/>
                    <a:p>
                      <a:r>
                        <a:rPr lang="en-IN" dirty="0"/>
                        <a:t>max(</a:t>
                      </a:r>
                      <a:r>
                        <a:rPr lang="en-IN" dirty="0" err="1"/>
                        <a:t>Ar</a:t>
                      </a:r>
                      <a:r>
                        <a:rPr lang="en-IN" dirty="0"/>
                        <a:t> greedy best fit, </a:t>
                      </a:r>
                      <a:r>
                        <a:rPr lang="en-IN" dirty="0" err="1"/>
                        <a:t>Ar</a:t>
                      </a:r>
                      <a:r>
                        <a:rPr lang="en-IN" dirty="0"/>
                        <a:t> </a:t>
                      </a:r>
                      <a:r>
                        <a:rPr lang="en-IN" dirty="0" err="1"/>
                        <a:t>Ml</a:t>
                      </a:r>
                      <a:r>
                        <a:rPr lang="en-IN" dirty="0"/>
                        <a:t> </a:t>
                      </a:r>
                      <a:r>
                        <a:rPr lang="en-IN" dirty="0" err="1"/>
                        <a:t>alg</a:t>
                      </a:r>
                      <a:r>
                        <a:rPr lang="en-IN" dirty="0"/>
                        <a:t>)</a:t>
                      </a:r>
                    </a:p>
                  </a:txBody>
                  <a:tcPr/>
                </a:tc>
                <a:extLst>
                  <a:ext uri="{0D108BD9-81ED-4DB2-BD59-A6C34878D82A}">
                    <a16:rowId xmlns:a16="http://schemas.microsoft.com/office/drawing/2014/main" val="889793446"/>
                  </a:ext>
                </a:extLst>
              </a:tr>
              <a:tr h="370840">
                <a:tc>
                  <a:txBody>
                    <a:bodyPr/>
                    <a:lstStyle/>
                    <a:p>
                      <a:r>
                        <a:rPr lang="en-IN" dirty="0"/>
                        <a:t>Performance Ratio</a:t>
                      </a:r>
                    </a:p>
                  </a:txBody>
                  <a:tcPr/>
                </a:tc>
                <a:tc>
                  <a:txBody>
                    <a:bodyPr/>
                    <a:lstStyle/>
                    <a:p>
                      <a:r>
                        <a:rPr lang="en-IN" dirty="0" err="1"/>
                        <a:t>L_t_opt</a:t>
                      </a:r>
                      <a:r>
                        <a:rPr lang="en-IN" dirty="0"/>
                        <a:t> / </a:t>
                      </a:r>
                      <a:r>
                        <a:rPr lang="en-IN" dirty="0" err="1"/>
                        <a:t>L_a</a:t>
                      </a:r>
                      <a:endParaRPr lang="en-IN" dirty="0"/>
                    </a:p>
                  </a:txBody>
                  <a:tcPr/>
                </a:tc>
                <a:extLst>
                  <a:ext uri="{0D108BD9-81ED-4DB2-BD59-A6C34878D82A}">
                    <a16:rowId xmlns:a16="http://schemas.microsoft.com/office/drawing/2014/main" val="4079572675"/>
                  </a:ext>
                </a:extLst>
              </a:tr>
            </a:tbl>
          </a:graphicData>
        </a:graphic>
      </p:graphicFrame>
    </p:spTree>
    <p:extLst>
      <p:ext uri="{BB962C8B-B14F-4D97-AF65-F5344CB8AC3E}">
        <p14:creationId xmlns:p14="http://schemas.microsoft.com/office/powerpoint/2010/main" val="307057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499540-7F1A-75E4-4476-BBEAA1216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0" y="1424089"/>
            <a:ext cx="8875320" cy="4009821"/>
          </a:xfrm>
          <a:prstGeom prst="rect">
            <a:avLst/>
          </a:prstGeom>
        </p:spPr>
      </p:pic>
    </p:spTree>
    <p:extLst>
      <p:ext uri="{BB962C8B-B14F-4D97-AF65-F5344CB8AC3E}">
        <p14:creationId xmlns:p14="http://schemas.microsoft.com/office/powerpoint/2010/main" val="353628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B8B781-AF4D-57E5-BEBC-A5A3377E3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66" y="1424557"/>
            <a:ext cx="8877267" cy="4008886"/>
          </a:xfrm>
          <a:prstGeom prst="rect">
            <a:avLst/>
          </a:prstGeom>
        </p:spPr>
      </p:pic>
    </p:spTree>
    <p:extLst>
      <p:ext uri="{BB962C8B-B14F-4D97-AF65-F5344CB8AC3E}">
        <p14:creationId xmlns:p14="http://schemas.microsoft.com/office/powerpoint/2010/main" val="21814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9A2450-6CDD-6548-3E09-75181DCFD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83" y="1425698"/>
            <a:ext cx="8882033" cy="4006603"/>
          </a:xfrm>
          <a:prstGeom prst="rect">
            <a:avLst/>
          </a:prstGeom>
        </p:spPr>
      </p:pic>
    </p:spTree>
    <p:extLst>
      <p:ext uri="{BB962C8B-B14F-4D97-AF65-F5344CB8AC3E}">
        <p14:creationId xmlns:p14="http://schemas.microsoft.com/office/powerpoint/2010/main" val="2824965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AEA9F3-255A-34A1-C81B-8CFDCA782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0" y="1421929"/>
            <a:ext cx="8892480" cy="4014141"/>
          </a:xfrm>
          <a:prstGeom prst="rect">
            <a:avLst/>
          </a:prstGeom>
        </p:spPr>
      </p:pic>
    </p:spTree>
    <p:extLst>
      <p:ext uri="{BB962C8B-B14F-4D97-AF65-F5344CB8AC3E}">
        <p14:creationId xmlns:p14="http://schemas.microsoft.com/office/powerpoint/2010/main" val="3173118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846B-6B04-B6F8-BBC2-10AE980CA28F}"/>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51B3FB97-36F3-872C-81A1-852DA878E3C9}"/>
              </a:ext>
            </a:extLst>
          </p:cNvPr>
          <p:cNvSpPr>
            <a:spLocks noGrp="1"/>
          </p:cNvSpPr>
          <p:nvPr>
            <p:ph idx="1"/>
          </p:nvPr>
        </p:nvSpPr>
        <p:spPr>
          <a:xfrm>
            <a:off x="466725" y="2133600"/>
            <a:ext cx="8132763" cy="990600"/>
          </a:xfrm>
        </p:spPr>
        <p:txBody>
          <a:bodyPr/>
          <a:lstStyle/>
          <a:p>
            <a:pPr algn="just"/>
            <a:r>
              <a:rPr lang="en-US" dirty="0"/>
              <a:t>We can observe that, as the available resources increases, greedy best fit algorithm out performs our machine learning approach by large (Red </a:t>
            </a:r>
            <a:r>
              <a:rPr lang="en-US" dirty="0" err="1"/>
              <a:t>Colour</a:t>
            </a:r>
            <a:r>
              <a:rPr lang="en-US" dirty="0"/>
              <a:t>: lowest, Green </a:t>
            </a:r>
            <a:r>
              <a:rPr lang="en-US" dirty="0" err="1"/>
              <a:t>Colour</a:t>
            </a:r>
            <a:r>
              <a:rPr lang="en-US" dirty="0"/>
              <a:t>: Highest).</a:t>
            </a:r>
            <a:endParaRPr lang="en-IN" dirty="0"/>
          </a:p>
        </p:txBody>
      </p:sp>
      <p:pic>
        <p:nvPicPr>
          <p:cNvPr id="5" name="Picture 4">
            <a:extLst>
              <a:ext uri="{FF2B5EF4-FFF2-40B4-BE49-F238E27FC236}">
                <a16:creationId xmlns:a16="http://schemas.microsoft.com/office/drawing/2014/main" id="{2BCB7C29-B1A0-7887-BC6C-E7F9374CC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043" y="3284984"/>
            <a:ext cx="5985914" cy="2820888"/>
          </a:xfrm>
          <a:prstGeom prst="rect">
            <a:avLst/>
          </a:prstGeom>
        </p:spPr>
      </p:pic>
    </p:spTree>
    <p:extLst>
      <p:ext uri="{BB962C8B-B14F-4D97-AF65-F5344CB8AC3E}">
        <p14:creationId xmlns:p14="http://schemas.microsoft.com/office/powerpoint/2010/main" val="212151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7ABB8F-B72C-07B3-9B82-1EEEB3BF9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889" y="1901576"/>
            <a:ext cx="4250222" cy="3054847"/>
          </a:xfrm>
          <a:prstGeom prst="rect">
            <a:avLst/>
          </a:prstGeom>
        </p:spPr>
      </p:pic>
    </p:spTree>
    <p:extLst>
      <p:ext uri="{BB962C8B-B14F-4D97-AF65-F5344CB8AC3E}">
        <p14:creationId xmlns:p14="http://schemas.microsoft.com/office/powerpoint/2010/main" val="409006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0FAE9-67A4-8996-73E9-8EB3D15A211D}"/>
              </a:ext>
            </a:extLst>
          </p:cNvPr>
          <p:cNvSpPr>
            <a:spLocks noGrp="1"/>
          </p:cNvSpPr>
          <p:nvPr>
            <p:ph idx="1"/>
          </p:nvPr>
        </p:nvSpPr>
        <p:spPr>
          <a:xfrm>
            <a:off x="505618" y="1447800"/>
            <a:ext cx="8132763" cy="3853408"/>
          </a:xfrm>
        </p:spPr>
        <p:txBody>
          <a:bodyPr/>
          <a:lstStyle/>
          <a:p>
            <a:r>
              <a:rPr lang="en-US" dirty="0"/>
              <a:t>However, for less resources the ML approach is comparable to the greedy best fit algorithm.</a:t>
            </a:r>
          </a:p>
          <a:p>
            <a:r>
              <a:rPr lang="en-US" dirty="0"/>
              <a:t>We can make the observation that the performance ratio of the ML approach for number of machines 30-140 is quite bad. Whereas, the performance ratio of the ML approach is in the satisfactory range for number of machines 10,150,160,170,180.</a:t>
            </a:r>
            <a:endParaRPr lang="en-IN" dirty="0"/>
          </a:p>
        </p:txBody>
      </p:sp>
    </p:spTree>
    <p:extLst>
      <p:ext uri="{BB962C8B-B14F-4D97-AF65-F5344CB8AC3E}">
        <p14:creationId xmlns:p14="http://schemas.microsoft.com/office/powerpoint/2010/main" val="2959713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45FC2F-248A-1BA7-3FA4-692BFD0F8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415" y="1912582"/>
            <a:ext cx="4248473" cy="3186355"/>
          </a:xfrm>
        </p:spPr>
      </p:pic>
      <p:pic>
        <p:nvPicPr>
          <p:cNvPr id="6" name="Picture 5">
            <a:extLst>
              <a:ext uri="{FF2B5EF4-FFF2-40B4-BE49-F238E27FC236}">
                <a16:creationId xmlns:a16="http://schemas.microsoft.com/office/drawing/2014/main" id="{5A994104-ECE2-4B37-9706-CDFE33F921B4}"/>
              </a:ext>
            </a:extLst>
          </p:cNvPr>
          <p:cNvPicPr>
            <a:picLocks noChangeAspect="1"/>
          </p:cNvPicPr>
          <p:nvPr/>
        </p:nvPicPr>
        <p:blipFill>
          <a:blip r:embed="rId3"/>
          <a:stretch>
            <a:fillRect/>
          </a:stretch>
        </p:blipFill>
        <p:spPr>
          <a:xfrm>
            <a:off x="323528" y="1912582"/>
            <a:ext cx="4248472" cy="3186355"/>
          </a:xfrm>
          <a:prstGeom prst="rect">
            <a:avLst/>
          </a:prstGeom>
        </p:spPr>
      </p:pic>
      <p:sp>
        <p:nvSpPr>
          <p:cNvPr id="9" name="TextBox 8">
            <a:extLst>
              <a:ext uri="{FF2B5EF4-FFF2-40B4-BE49-F238E27FC236}">
                <a16:creationId xmlns:a16="http://schemas.microsoft.com/office/drawing/2014/main" id="{3D91EC9A-9253-0770-F6A7-350224CBC8E0}"/>
              </a:ext>
            </a:extLst>
          </p:cNvPr>
          <p:cNvSpPr txBox="1"/>
          <p:nvPr/>
        </p:nvSpPr>
        <p:spPr>
          <a:xfrm>
            <a:off x="1115616" y="5449996"/>
            <a:ext cx="7200800" cy="523220"/>
          </a:xfrm>
          <a:prstGeom prst="rect">
            <a:avLst/>
          </a:prstGeom>
          <a:noFill/>
        </p:spPr>
        <p:txBody>
          <a:bodyPr wrap="square" rtlCol="0">
            <a:spAutoFit/>
          </a:bodyPr>
          <a:lstStyle/>
          <a:p>
            <a:r>
              <a:rPr lang="en-US" b="0" i="0" dirty="0"/>
              <a:t>Heat Map Difference In Performance Ratio between ML algorithm and Greedy best fit : Day 11, Slack:0.1, 0.3</a:t>
            </a:r>
          </a:p>
        </p:txBody>
      </p:sp>
    </p:spTree>
    <p:extLst>
      <p:ext uri="{BB962C8B-B14F-4D97-AF65-F5344CB8AC3E}">
        <p14:creationId xmlns:p14="http://schemas.microsoft.com/office/powerpoint/2010/main" val="445345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BE6E9-315C-3448-FD03-8218F461DD97}"/>
              </a:ext>
            </a:extLst>
          </p:cNvPr>
          <p:cNvSpPr>
            <a:spLocks noGrp="1"/>
          </p:cNvSpPr>
          <p:nvPr>
            <p:ph idx="1"/>
          </p:nvPr>
        </p:nvSpPr>
        <p:spPr>
          <a:xfrm>
            <a:off x="505618" y="1447800"/>
            <a:ext cx="8132763" cy="1477144"/>
          </a:xfrm>
        </p:spPr>
        <p:txBody>
          <a:bodyPr/>
          <a:lstStyle/>
          <a:p>
            <a:r>
              <a:rPr lang="en-US" dirty="0"/>
              <a:t>We observe that the exploration rate while training was constant. We have trained for more than 130 million timesteps and we understand that the reward mean converges to an almost constant range.</a:t>
            </a:r>
            <a:endParaRPr lang="en-IN" dirty="0"/>
          </a:p>
        </p:txBody>
      </p:sp>
      <p:pic>
        <p:nvPicPr>
          <p:cNvPr id="5" name="Picture 4">
            <a:extLst>
              <a:ext uri="{FF2B5EF4-FFF2-40B4-BE49-F238E27FC236}">
                <a16:creationId xmlns:a16="http://schemas.microsoft.com/office/drawing/2014/main" id="{26E7C10F-A5D9-9182-92ED-CDB59BBD8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13" y="2982991"/>
            <a:ext cx="8253572" cy="2421480"/>
          </a:xfrm>
          <a:prstGeom prst="rect">
            <a:avLst/>
          </a:prstGeom>
        </p:spPr>
      </p:pic>
    </p:spTree>
    <p:extLst>
      <p:ext uri="{BB962C8B-B14F-4D97-AF65-F5344CB8AC3E}">
        <p14:creationId xmlns:p14="http://schemas.microsoft.com/office/powerpoint/2010/main" val="131011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C2DB-070E-C309-C83E-F9AF92050AF3}"/>
              </a:ext>
            </a:extLst>
          </p:cNvPr>
          <p:cNvSpPr>
            <a:spLocks noGrp="1"/>
          </p:cNvSpPr>
          <p:nvPr>
            <p:ph type="title"/>
          </p:nvPr>
        </p:nvSpPr>
        <p:spPr/>
        <p:txBody>
          <a:bodyPr/>
          <a:lstStyle/>
          <a:p>
            <a:r>
              <a:rPr lang="en-IN" dirty="0"/>
              <a:t>Conclusion And Future Scope</a:t>
            </a:r>
          </a:p>
        </p:txBody>
      </p:sp>
      <p:sp>
        <p:nvSpPr>
          <p:cNvPr id="3" name="Content Placeholder 2">
            <a:extLst>
              <a:ext uri="{FF2B5EF4-FFF2-40B4-BE49-F238E27FC236}">
                <a16:creationId xmlns:a16="http://schemas.microsoft.com/office/drawing/2014/main" id="{2BC773BE-8273-6D99-CA8B-980C44097215}"/>
              </a:ext>
            </a:extLst>
          </p:cNvPr>
          <p:cNvSpPr>
            <a:spLocks noGrp="1"/>
          </p:cNvSpPr>
          <p:nvPr>
            <p:ph idx="1"/>
          </p:nvPr>
        </p:nvSpPr>
        <p:spPr/>
        <p:txBody>
          <a:bodyPr/>
          <a:lstStyle/>
          <a:p>
            <a:r>
              <a:rPr lang="en-US" dirty="0"/>
              <a:t>The results show that our ML approach is not effectively competitive against an offline optimal algorithm in the average case in terms of maximizing machine utilization.</a:t>
            </a:r>
          </a:p>
          <a:p>
            <a:r>
              <a:rPr lang="en-US" dirty="0"/>
              <a:t>The results of the lower number of machines (resources) gives a slight hope that the algorithm may work better in worst case scenarios. Further testing in tailor made worst case scenarios required.</a:t>
            </a:r>
          </a:p>
          <a:p>
            <a:r>
              <a:rPr lang="en-US" dirty="0"/>
              <a:t>Whenever a new job is provided, the scheduling decision will be heavily influenced by the current state of the schedule/machine as well as the nature of the new job (which may not follow a historical pattern). </a:t>
            </a:r>
          </a:p>
          <a:p>
            <a:endParaRPr lang="en-IN" dirty="0"/>
          </a:p>
        </p:txBody>
      </p:sp>
    </p:spTree>
    <p:extLst>
      <p:ext uri="{BB962C8B-B14F-4D97-AF65-F5344CB8AC3E}">
        <p14:creationId xmlns:p14="http://schemas.microsoft.com/office/powerpoint/2010/main" val="911862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2712D-E458-F72A-7BA9-1F72222D7819}"/>
              </a:ext>
            </a:extLst>
          </p:cNvPr>
          <p:cNvSpPr>
            <a:spLocks noGrp="1"/>
          </p:cNvSpPr>
          <p:nvPr>
            <p:ph idx="1"/>
          </p:nvPr>
        </p:nvSpPr>
        <p:spPr>
          <a:xfrm>
            <a:off x="505618" y="1447800"/>
            <a:ext cx="8132763" cy="3962400"/>
          </a:xfrm>
        </p:spPr>
        <p:txBody>
          <a:bodyPr/>
          <a:lstStyle/>
          <a:p>
            <a:r>
              <a:rPr lang="en-US" dirty="0"/>
              <a:t>The proposed method employs a dense reward strategy, it attempts to map the current machine state and job locally, make a decision, and issue a reward at each step, without considering the larger picture. </a:t>
            </a:r>
          </a:p>
          <a:p>
            <a:r>
              <a:rPr lang="en-US" dirty="0"/>
              <a:t>A sparse reward strategy, in which the full timeline is examined as a whole and incentives awarded proportionally at the end, is an alternative for the future.</a:t>
            </a:r>
            <a:endParaRPr lang="en-IN" dirty="0"/>
          </a:p>
        </p:txBody>
      </p:sp>
      <p:pic>
        <p:nvPicPr>
          <p:cNvPr id="5" name="Picture 4">
            <a:extLst>
              <a:ext uri="{FF2B5EF4-FFF2-40B4-BE49-F238E27FC236}">
                <a16:creationId xmlns:a16="http://schemas.microsoft.com/office/drawing/2014/main" id="{8AAC4EFC-8A94-2D54-A52C-09B1C70CB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861048"/>
            <a:ext cx="6192688" cy="2109712"/>
          </a:xfrm>
          <a:prstGeom prst="rect">
            <a:avLst/>
          </a:prstGeom>
        </p:spPr>
      </p:pic>
    </p:spTree>
    <p:extLst>
      <p:ext uri="{BB962C8B-B14F-4D97-AF65-F5344CB8AC3E}">
        <p14:creationId xmlns:p14="http://schemas.microsoft.com/office/powerpoint/2010/main" val="3511995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DFE2-BCC5-18C1-5D1D-2D4286B2101E}"/>
              </a:ext>
            </a:extLst>
          </p:cNvPr>
          <p:cNvSpPr>
            <a:spLocks noGrp="1"/>
          </p:cNvSpPr>
          <p:nvPr>
            <p:ph type="title"/>
          </p:nvPr>
        </p:nvSpPr>
        <p:spPr/>
        <p:txBody>
          <a:bodyPr/>
          <a:lstStyle/>
          <a:p>
            <a:r>
              <a:rPr lang="en-IN" dirty="0"/>
              <a:t>Contributions</a:t>
            </a:r>
          </a:p>
        </p:txBody>
      </p:sp>
      <p:graphicFrame>
        <p:nvGraphicFramePr>
          <p:cNvPr id="4" name="Table 4">
            <a:extLst>
              <a:ext uri="{FF2B5EF4-FFF2-40B4-BE49-F238E27FC236}">
                <a16:creationId xmlns:a16="http://schemas.microsoft.com/office/drawing/2014/main" id="{FA9537F0-DB7D-049D-3993-AE0FA3C5A017}"/>
              </a:ext>
            </a:extLst>
          </p:cNvPr>
          <p:cNvGraphicFramePr>
            <a:graphicFrameLocks noGrp="1"/>
          </p:cNvGraphicFramePr>
          <p:nvPr>
            <p:extLst>
              <p:ext uri="{D42A27DB-BD31-4B8C-83A1-F6EECF244321}">
                <p14:modId xmlns:p14="http://schemas.microsoft.com/office/powerpoint/2010/main" val="2737450360"/>
              </p:ext>
            </p:extLst>
          </p:nvPr>
        </p:nvGraphicFramePr>
        <p:xfrm>
          <a:off x="899592" y="2492896"/>
          <a:ext cx="4608512" cy="2621280"/>
        </p:xfrm>
        <a:graphic>
          <a:graphicData uri="http://schemas.openxmlformats.org/drawingml/2006/table">
            <a:tbl>
              <a:tblPr firstRow="1" bandRow="1">
                <a:tableStyleId>{5940675A-B579-460E-94D1-54222C63F5DA}</a:tableStyleId>
              </a:tblPr>
              <a:tblGrid>
                <a:gridCol w="4608512">
                  <a:extLst>
                    <a:ext uri="{9D8B030D-6E8A-4147-A177-3AD203B41FA5}">
                      <a16:colId xmlns:a16="http://schemas.microsoft.com/office/drawing/2014/main" val="4290375876"/>
                    </a:ext>
                  </a:extLst>
                </a:gridCol>
              </a:tblGrid>
              <a:tr h="370840">
                <a:tc>
                  <a:txBody>
                    <a:bodyPr/>
                    <a:lstStyle/>
                    <a:p>
                      <a:r>
                        <a:rPr lang="en-IN" sz="2000" dirty="0"/>
                        <a:t>Implementation of common framework</a:t>
                      </a:r>
                    </a:p>
                  </a:txBody>
                  <a:tcPr/>
                </a:tc>
                <a:extLst>
                  <a:ext uri="{0D108BD9-81ED-4DB2-BD59-A6C34878D82A}">
                    <a16:rowId xmlns:a16="http://schemas.microsoft.com/office/drawing/2014/main" val="2891195400"/>
                  </a:ext>
                </a:extLst>
              </a:tr>
              <a:tr h="370840">
                <a:tc>
                  <a:txBody>
                    <a:bodyPr/>
                    <a:lstStyle/>
                    <a:p>
                      <a:r>
                        <a:rPr lang="en-IN" dirty="0"/>
                        <a:t>Adaptation of CartPole-v1 environment</a:t>
                      </a:r>
                    </a:p>
                  </a:txBody>
                  <a:tcPr/>
                </a:tc>
                <a:extLst>
                  <a:ext uri="{0D108BD9-81ED-4DB2-BD59-A6C34878D82A}">
                    <a16:rowId xmlns:a16="http://schemas.microsoft.com/office/drawing/2014/main" val="1965066924"/>
                  </a:ext>
                </a:extLst>
              </a:tr>
              <a:tr h="370840">
                <a:tc>
                  <a:txBody>
                    <a:bodyPr/>
                    <a:lstStyle/>
                    <a:p>
                      <a:r>
                        <a:rPr lang="en-US" dirty="0"/>
                        <a:t>Observation space with machine states</a:t>
                      </a:r>
                    </a:p>
                  </a:txBody>
                  <a:tcPr/>
                </a:tc>
                <a:extLst>
                  <a:ext uri="{0D108BD9-81ED-4DB2-BD59-A6C34878D82A}">
                    <a16:rowId xmlns:a16="http://schemas.microsoft.com/office/drawing/2014/main" val="3974611983"/>
                  </a:ext>
                </a:extLst>
              </a:tr>
              <a:tr h="370840">
                <a:tc>
                  <a:txBody>
                    <a:bodyPr/>
                    <a:lstStyle/>
                    <a:p>
                      <a:r>
                        <a:rPr lang="en-IN" dirty="0"/>
                        <a:t>Box-plot for Observation Space</a:t>
                      </a:r>
                    </a:p>
                  </a:txBody>
                  <a:tcPr/>
                </a:tc>
                <a:extLst>
                  <a:ext uri="{0D108BD9-81ED-4DB2-BD59-A6C34878D82A}">
                    <a16:rowId xmlns:a16="http://schemas.microsoft.com/office/drawing/2014/main" val="623561333"/>
                  </a:ext>
                </a:extLst>
              </a:tr>
              <a:tr h="370840">
                <a:tc>
                  <a:txBody>
                    <a:bodyPr/>
                    <a:lstStyle/>
                    <a:p>
                      <a:r>
                        <a:rPr lang="en-IN" dirty="0"/>
                        <a:t>Profitability Criterion for reward</a:t>
                      </a:r>
                    </a:p>
                  </a:txBody>
                  <a:tcPr/>
                </a:tc>
                <a:extLst>
                  <a:ext uri="{0D108BD9-81ED-4DB2-BD59-A6C34878D82A}">
                    <a16:rowId xmlns:a16="http://schemas.microsoft.com/office/drawing/2014/main" val="4056907887"/>
                  </a:ext>
                </a:extLst>
              </a:tr>
              <a:tr h="370840">
                <a:tc>
                  <a:txBody>
                    <a:bodyPr/>
                    <a:lstStyle/>
                    <a:p>
                      <a:r>
                        <a:rPr lang="en-IN" dirty="0"/>
                        <a:t>Extensive Training and Testing</a:t>
                      </a:r>
                    </a:p>
                  </a:txBody>
                  <a:tcPr/>
                </a:tc>
                <a:extLst>
                  <a:ext uri="{0D108BD9-81ED-4DB2-BD59-A6C34878D82A}">
                    <a16:rowId xmlns:a16="http://schemas.microsoft.com/office/drawing/2014/main" val="336048122"/>
                  </a:ext>
                </a:extLst>
              </a:tr>
              <a:tr h="370840">
                <a:tc>
                  <a:txBody>
                    <a:bodyPr/>
                    <a:lstStyle/>
                    <a:p>
                      <a:r>
                        <a:rPr lang="en-IN" dirty="0"/>
                        <a:t>Generating Results and Report</a:t>
                      </a:r>
                    </a:p>
                  </a:txBody>
                  <a:tcPr/>
                </a:tc>
                <a:extLst>
                  <a:ext uri="{0D108BD9-81ED-4DB2-BD59-A6C34878D82A}">
                    <a16:rowId xmlns:a16="http://schemas.microsoft.com/office/drawing/2014/main" val="2951241734"/>
                  </a:ext>
                </a:extLst>
              </a:tr>
            </a:tbl>
          </a:graphicData>
        </a:graphic>
      </p:graphicFrame>
      <p:graphicFrame>
        <p:nvGraphicFramePr>
          <p:cNvPr id="5" name="Table 4">
            <a:extLst>
              <a:ext uri="{FF2B5EF4-FFF2-40B4-BE49-F238E27FC236}">
                <a16:creationId xmlns:a16="http://schemas.microsoft.com/office/drawing/2014/main" id="{D0104308-182B-3EE6-990C-3FFC499AA79E}"/>
              </a:ext>
            </a:extLst>
          </p:cNvPr>
          <p:cNvGraphicFramePr>
            <a:graphicFrameLocks noGrp="1"/>
          </p:cNvGraphicFramePr>
          <p:nvPr>
            <p:extLst>
              <p:ext uri="{D42A27DB-BD31-4B8C-83A1-F6EECF244321}">
                <p14:modId xmlns:p14="http://schemas.microsoft.com/office/powerpoint/2010/main" val="3823281126"/>
              </p:ext>
            </p:extLst>
          </p:nvPr>
        </p:nvGraphicFramePr>
        <p:xfrm>
          <a:off x="5508104" y="2487919"/>
          <a:ext cx="2664296" cy="1157105"/>
        </p:xfrm>
        <a:graphic>
          <a:graphicData uri="http://schemas.openxmlformats.org/drawingml/2006/table">
            <a:tbl>
              <a:tblPr/>
              <a:tblGrid>
                <a:gridCol w="2664296">
                  <a:extLst>
                    <a:ext uri="{9D8B030D-6E8A-4147-A177-3AD203B41FA5}">
                      <a16:colId xmlns:a16="http://schemas.microsoft.com/office/drawing/2014/main" val="458027778"/>
                    </a:ext>
                  </a:extLst>
                </a:gridCol>
              </a:tblGrid>
              <a:tr h="1157105">
                <a:tc>
                  <a:txBody>
                    <a:bodyPr/>
                    <a:lstStyle/>
                    <a:p>
                      <a:endParaRPr lang="en-IN" dirty="0"/>
                    </a:p>
                    <a:p>
                      <a:r>
                        <a:rPr lang="en-IN" dirty="0"/>
                        <a:t>Philip Varghese Modayil</a:t>
                      </a:r>
                    </a:p>
                    <a:p>
                      <a:r>
                        <a:rPr lang="en-IN" dirty="0" err="1"/>
                        <a:t>Abdulkader</a:t>
                      </a:r>
                      <a:r>
                        <a:rPr lang="en-IN" dirty="0"/>
                        <a:t> </a:t>
                      </a:r>
                      <a:r>
                        <a:rPr lang="en-IN" dirty="0" err="1"/>
                        <a:t>Motorwala</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55678097"/>
                  </a:ext>
                </a:extLst>
              </a:tr>
            </a:tbl>
          </a:graphicData>
        </a:graphic>
      </p:graphicFrame>
      <p:graphicFrame>
        <p:nvGraphicFramePr>
          <p:cNvPr id="6" name="Table 5">
            <a:extLst>
              <a:ext uri="{FF2B5EF4-FFF2-40B4-BE49-F238E27FC236}">
                <a16:creationId xmlns:a16="http://schemas.microsoft.com/office/drawing/2014/main" id="{E04B040F-F2EF-62E1-D192-DCF9A03BDD7F}"/>
              </a:ext>
            </a:extLst>
          </p:cNvPr>
          <p:cNvGraphicFramePr>
            <a:graphicFrameLocks noGrp="1"/>
          </p:cNvGraphicFramePr>
          <p:nvPr>
            <p:extLst>
              <p:ext uri="{D42A27DB-BD31-4B8C-83A1-F6EECF244321}">
                <p14:modId xmlns:p14="http://schemas.microsoft.com/office/powerpoint/2010/main" val="1478093635"/>
              </p:ext>
            </p:extLst>
          </p:nvPr>
        </p:nvGraphicFramePr>
        <p:xfrm>
          <a:off x="5508104" y="3645024"/>
          <a:ext cx="2664296" cy="1469152"/>
        </p:xfrm>
        <a:graphic>
          <a:graphicData uri="http://schemas.openxmlformats.org/drawingml/2006/table">
            <a:tbl>
              <a:tblPr/>
              <a:tblGrid>
                <a:gridCol w="2664296">
                  <a:extLst>
                    <a:ext uri="{9D8B030D-6E8A-4147-A177-3AD203B41FA5}">
                      <a16:colId xmlns:a16="http://schemas.microsoft.com/office/drawing/2014/main" val="458027778"/>
                    </a:ext>
                  </a:extLst>
                </a:gridCol>
              </a:tblGrid>
              <a:tr h="1469152">
                <a:tc>
                  <a:txBody>
                    <a:bodyPr/>
                    <a:lstStyle/>
                    <a:p>
                      <a:endParaRPr lang="en-IN" dirty="0"/>
                    </a:p>
                    <a:p>
                      <a:endParaRPr lang="en-IN" dirty="0"/>
                    </a:p>
                    <a:p>
                      <a:r>
                        <a:rPr lang="en-IN" dirty="0"/>
                        <a:t>Philip Varghese Modayil</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55678097"/>
                  </a:ext>
                </a:extLst>
              </a:tr>
            </a:tbl>
          </a:graphicData>
        </a:graphic>
      </p:graphicFrame>
    </p:spTree>
    <p:extLst>
      <p:ext uri="{BB962C8B-B14F-4D97-AF65-F5344CB8AC3E}">
        <p14:creationId xmlns:p14="http://schemas.microsoft.com/office/powerpoint/2010/main" val="226723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D9DAD-C6E5-65A1-A74D-8F0F14829677}"/>
              </a:ext>
            </a:extLst>
          </p:cNvPr>
          <p:cNvSpPr>
            <a:spLocks noGrp="1"/>
          </p:cNvSpPr>
          <p:nvPr>
            <p:ph idx="1"/>
          </p:nvPr>
        </p:nvSpPr>
        <p:spPr>
          <a:xfrm>
            <a:off x="466725" y="1340768"/>
            <a:ext cx="8132763" cy="1224136"/>
          </a:xfrm>
        </p:spPr>
        <p:txBody>
          <a:bodyPr/>
          <a:lstStyle/>
          <a:p>
            <a:pPr algn="just"/>
            <a:r>
              <a:rPr lang="en-US" dirty="0"/>
              <a:t>Problem: Limited number of resources to incoming activities and applications </a:t>
            </a:r>
          </a:p>
          <a:p>
            <a:pPr algn="just"/>
            <a:r>
              <a:rPr lang="en-US" dirty="0"/>
              <a:t>Solution: A scheduler </a:t>
            </a:r>
          </a:p>
        </p:txBody>
      </p:sp>
      <p:pic>
        <p:nvPicPr>
          <p:cNvPr id="5" name="Picture 4">
            <a:extLst>
              <a:ext uri="{FF2B5EF4-FFF2-40B4-BE49-F238E27FC236}">
                <a16:creationId xmlns:a16="http://schemas.microsoft.com/office/drawing/2014/main" id="{943E0431-494A-8949-1123-796FEDCAB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650" y="3289067"/>
            <a:ext cx="6300700" cy="2228165"/>
          </a:xfrm>
          <a:prstGeom prst="rect">
            <a:avLst/>
          </a:prstGeom>
        </p:spPr>
      </p:pic>
      <p:sp>
        <p:nvSpPr>
          <p:cNvPr id="7" name="TextBox 6">
            <a:extLst>
              <a:ext uri="{FF2B5EF4-FFF2-40B4-BE49-F238E27FC236}">
                <a16:creationId xmlns:a16="http://schemas.microsoft.com/office/drawing/2014/main" id="{780BC197-7A00-1707-FB08-9B5F1F2E3CA1}"/>
              </a:ext>
            </a:extLst>
          </p:cNvPr>
          <p:cNvSpPr txBox="1"/>
          <p:nvPr/>
        </p:nvSpPr>
        <p:spPr>
          <a:xfrm>
            <a:off x="1865463" y="5785519"/>
            <a:ext cx="5256584" cy="307777"/>
          </a:xfrm>
          <a:prstGeom prst="rect">
            <a:avLst/>
          </a:prstGeom>
          <a:noFill/>
        </p:spPr>
        <p:txBody>
          <a:bodyPr wrap="square" rtlCol="0">
            <a:spAutoFit/>
          </a:bodyPr>
          <a:lstStyle/>
          <a:p>
            <a:r>
              <a:rPr lang="en-IN" b="0" i="0" dirty="0">
                <a:solidFill>
                  <a:srgbClr val="000000"/>
                </a:solidFill>
                <a:effectLst/>
                <a:latin typeface="Relative Book"/>
              </a:rPr>
              <a:t>DOI: 10.5772/intechopen.86873</a:t>
            </a:r>
            <a:endParaRPr lang="en-IN" dirty="0"/>
          </a:p>
        </p:txBody>
      </p:sp>
    </p:spTree>
    <p:extLst>
      <p:ext uri="{BB962C8B-B14F-4D97-AF65-F5344CB8AC3E}">
        <p14:creationId xmlns:p14="http://schemas.microsoft.com/office/powerpoint/2010/main" val="194319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FE7D-128B-7392-B8C5-3D4CF3921E60}"/>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299326FB-450A-1D07-F770-0DA334E9F249}"/>
              </a:ext>
            </a:extLst>
          </p:cNvPr>
          <p:cNvSpPr>
            <a:spLocks noGrp="1"/>
          </p:cNvSpPr>
          <p:nvPr>
            <p:ph idx="1"/>
          </p:nvPr>
        </p:nvSpPr>
        <p:spPr/>
        <p:txBody>
          <a:bodyPr/>
          <a:lstStyle/>
          <a:p>
            <a:pPr algn="just"/>
            <a:r>
              <a:rPr lang="en-IN" b="1" dirty="0"/>
              <a:t>Immediate Commitment</a:t>
            </a:r>
            <a:r>
              <a:rPr lang="en-IN" dirty="0"/>
              <a:t>: </a:t>
            </a:r>
          </a:p>
          <a:p>
            <a:pPr lvl="1" algn="just"/>
            <a:r>
              <a:rPr lang="en-US" dirty="0"/>
              <a:t>Commitment on arrival.</a:t>
            </a:r>
          </a:p>
          <a:p>
            <a:pPr lvl="1" algn="just"/>
            <a:r>
              <a:rPr lang="en-US" dirty="0"/>
              <a:t>Agreement is binding.</a:t>
            </a:r>
          </a:p>
          <a:p>
            <a:pPr lvl="1" algn="just"/>
            <a:r>
              <a:rPr lang="en-US" dirty="0"/>
              <a:t>Penalty on breach. </a:t>
            </a:r>
          </a:p>
          <a:p>
            <a:pPr algn="just"/>
            <a:r>
              <a:rPr lang="en-IN" b="1" dirty="0"/>
              <a:t>Legality and Slack </a:t>
            </a:r>
            <a:r>
              <a:rPr lang="en-IN" dirty="0"/>
              <a:t>: </a:t>
            </a:r>
          </a:p>
          <a:p>
            <a:pPr algn="just"/>
            <a:endParaRPr lang="en-IN" b="1" dirty="0"/>
          </a:p>
          <a:p>
            <a:pPr algn="just"/>
            <a:endParaRPr lang="en-IN" b="1" dirty="0"/>
          </a:p>
          <a:p>
            <a:pPr marL="0" indent="0" algn="just">
              <a:buNone/>
            </a:pPr>
            <a:endParaRPr lang="en-IN" b="1" dirty="0"/>
          </a:p>
        </p:txBody>
      </p:sp>
      <p:sp>
        <p:nvSpPr>
          <p:cNvPr id="6" name="Rectangle 5">
            <a:extLst>
              <a:ext uri="{FF2B5EF4-FFF2-40B4-BE49-F238E27FC236}">
                <a16:creationId xmlns:a16="http://schemas.microsoft.com/office/drawing/2014/main" id="{01C11828-4C10-AB46-F91D-6E8B89CC70E7}"/>
              </a:ext>
            </a:extLst>
          </p:cNvPr>
          <p:cNvSpPr/>
          <p:nvPr/>
        </p:nvSpPr>
        <p:spPr bwMode="auto">
          <a:xfrm>
            <a:off x="3275856" y="4604710"/>
            <a:ext cx="1368152" cy="307777"/>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IN" b="0" i="0" dirty="0" err="1">
                <a:solidFill>
                  <a:schemeClr val="tx1"/>
                </a:solidFill>
                <a:latin typeface="Arial" panose="020B0604020202020204" pitchFamily="34" charset="0"/>
                <a:ea typeface="ヒラギノ角ゴ Pro W3" pitchFamily="96" charset="-128"/>
              </a:rPr>
              <a:t>Pj</a:t>
            </a:r>
            <a:r>
              <a:rPr lang="en-IN" b="0" i="0" dirty="0">
                <a:solidFill>
                  <a:schemeClr val="tx1"/>
                </a:solidFill>
                <a:latin typeface="Arial" panose="020B0604020202020204" pitchFamily="34" charset="0"/>
                <a:ea typeface="ヒラギノ角ゴ Pro W3" pitchFamily="96" charset="-128"/>
              </a:rPr>
              <a:t> = 10</a:t>
            </a:r>
            <a:endParaRPr kumimoji="0" lang="en-IN" sz="1400" b="0" i="0" u="none" strike="noStrike" cap="none" normalizeH="0" baseline="0" dirty="0">
              <a:ln>
                <a:noFill/>
              </a:ln>
              <a:solidFill>
                <a:schemeClr val="tx1"/>
              </a:solidFill>
              <a:effectLst/>
              <a:latin typeface="Arial" panose="020B0604020202020204" pitchFamily="34" charset="0"/>
              <a:ea typeface="ヒラギノ角ゴ Pro W3" pitchFamily="96" charset="-128"/>
            </a:endParaRPr>
          </a:p>
        </p:txBody>
      </p:sp>
      <p:cxnSp>
        <p:nvCxnSpPr>
          <p:cNvPr id="8" name="Straight Connector 7">
            <a:extLst>
              <a:ext uri="{FF2B5EF4-FFF2-40B4-BE49-F238E27FC236}">
                <a16:creationId xmlns:a16="http://schemas.microsoft.com/office/drawing/2014/main" id="{6009B89D-C67B-855C-94FA-22F7EE134986}"/>
              </a:ext>
            </a:extLst>
          </p:cNvPr>
          <p:cNvCxnSpPr>
            <a:cxnSpLocks/>
          </p:cNvCxnSpPr>
          <p:nvPr/>
        </p:nvCxnSpPr>
        <p:spPr bwMode="auto">
          <a:xfrm>
            <a:off x="3274802" y="4604710"/>
            <a:ext cx="1054" cy="76423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101C77CA-1B18-8DA2-5E23-125CF5BAF54D}"/>
              </a:ext>
            </a:extLst>
          </p:cNvPr>
          <p:cNvCxnSpPr>
            <a:cxnSpLocks/>
          </p:cNvCxnSpPr>
          <p:nvPr/>
        </p:nvCxnSpPr>
        <p:spPr bwMode="auto">
          <a:xfrm>
            <a:off x="5364088" y="4148254"/>
            <a:ext cx="1054" cy="76423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56CA1CF0-D8DC-921C-5977-F254A5B2A2D6}"/>
              </a:ext>
            </a:extLst>
          </p:cNvPr>
          <p:cNvSpPr txBox="1"/>
          <p:nvPr/>
        </p:nvSpPr>
        <p:spPr>
          <a:xfrm>
            <a:off x="3309332" y="4986826"/>
            <a:ext cx="1368152" cy="523220"/>
          </a:xfrm>
          <a:prstGeom prst="rect">
            <a:avLst/>
          </a:prstGeom>
          <a:noFill/>
        </p:spPr>
        <p:txBody>
          <a:bodyPr wrap="square" rtlCol="0">
            <a:spAutoFit/>
          </a:bodyPr>
          <a:lstStyle/>
          <a:p>
            <a:r>
              <a:rPr lang="en-IN" b="0" i="0" dirty="0"/>
              <a:t>Completion at t = 10</a:t>
            </a:r>
          </a:p>
        </p:txBody>
      </p:sp>
      <p:sp>
        <p:nvSpPr>
          <p:cNvPr id="13" name="TextBox 12">
            <a:extLst>
              <a:ext uri="{FF2B5EF4-FFF2-40B4-BE49-F238E27FC236}">
                <a16:creationId xmlns:a16="http://schemas.microsoft.com/office/drawing/2014/main" id="{E70E1343-EDAA-6954-C829-FD0A192B7B7C}"/>
              </a:ext>
            </a:extLst>
          </p:cNvPr>
          <p:cNvSpPr txBox="1"/>
          <p:nvPr/>
        </p:nvSpPr>
        <p:spPr>
          <a:xfrm>
            <a:off x="5518097" y="4389267"/>
            <a:ext cx="1353942" cy="630942"/>
          </a:xfrm>
          <a:prstGeom prst="rect">
            <a:avLst/>
          </a:prstGeom>
          <a:noFill/>
        </p:spPr>
        <p:txBody>
          <a:bodyPr wrap="square" rtlCol="0">
            <a:spAutoFit/>
          </a:bodyPr>
          <a:lstStyle/>
          <a:p>
            <a:r>
              <a:rPr lang="en-IN" b="0" i="0" dirty="0"/>
              <a:t>Deadline at</a:t>
            </a:r>
          </a:p>
          <a:p>
            <a:r>
              <a:rPr lang="en-IN" b="0" i="0" dirty="0"/>
              <a:t>t = 15</a:t>
            </a:r>
          </a:p>
        </p:txBody>
      </p:sp>
      <p:sp>
        <p:nvSpPr>
          <p:cNvPr id="14" name="TextBox 13">
            <a:extLst>
              <a:ext uri="{FF2B5EF4-FFF2-40B4-BE49-F238E27FC236}">
                <a16:creationId xmlns:a16="http://schemas.microsoft.com/office/drawing/2014/main" id="{4A811A24-38BB-385C-2BCC-548FEB2B59F4}"/>
              </a:ext>
            </a:extLst>
          </p:cNvPr>
          <p:cNvSpPr txBox="1"/>
          <p:nvPr/>
        </p:nvSpPr>
        <p:spPr>
          <a:xfrm>
            <a:off x="2059050" y="5207312"/>
            <a:ext cx="1214650" cy="523220"/>
          </a:xfrm>
          <a:prstGeom prst="rect">
            <a:avLst/>
          </a:prstGeom>
          <a:noFill/>
        </p:spPr>
        <p:txBody>
          <a:bodyPr wrap="square" rtlCol="0">
            <a:spAutoFit/>
          </a:bodyPr>
          <a:lstStyle/>
          <a:p>
            <a:r>
              <a:rPr lang="en-IN" b="0" i="0" dirty="0"/>
              <a:t>Scheduled at t = 0</a:t>
            </a:r>
          </a:p>
        </p:txBody>
      </p:sp>
      <p:cxnSp>
        <p:nvCxnSpPr>
          <p:cNvPr id="15" name="Straight Connector 14">
            <a:extLst>
              <a:ext uri="{FF2B5EF4-FFF2-40B4-BE49-F238E27FC236}">
                <a16:creationId xmlns:a16="http://schemas.microsoft.com/office/drawing/2014/main" id="{E89DCC5E-5CBE-B39C-6846-00CDD8D3EBFD}"/>
              </a:ext>
            </a:extLst>
          </p:cNvPr>
          <p:cNvCxnSpPr>
            <a:cxnSpLocks/>
          </p:cNvCxnSpPr>
          <p:nvPr/>
        </p:nvCxnSpPr>
        <p:spPr bwMode="auto">
          <a:xfrm>
            <a:off x="4642954" y="4607374"/>
            <a:ext cx="1054" cy="76423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00A607AE-4693-F704-DFED-A6805EAA29DA}"/>
              </a:ext>
            </a:extLst>
          </p:cNvPr>
          <p:cNvSpPr txBox="1"/>
          <p:nvPr/>
        </p:nvSpPr>
        <p:spPr>
          <a:xfrm>
            <a:off x="1981927" y="4466726"/>
            <a:ext cx="1214650" cy="630942"/>
          </a:xfrm>
          <a:prstGeom prst="rect">
            <a:avLst/>
          </a:prstGeom>
          <a:noFill/>
        </p:spPr>
        <p:txBody>
          <a:bodyPr wrap="square" rtlCol="0">
            <a:spAutoFit/>
          </a:bodyPr>
          <a:lstStyle/>
          <a:p>
            <a:r>
              <a:rPr lang="en-IN" b="0" i="0" dirty="0"/>
              <a:t>Arrival</a:t>
            </a:r>
          </a:p>
          <a:p>
            <a:r>
              <a:rPr lang="en-IN" b="0" i="0" dirty="0"/>
              <a:t> at t = 0</a:t>
            </a:r>
          </a:p>
        </p:txBody>
      </p:sp>
      <p:cxnSp>
        <p:nvCxnSpPr>
          <p:cNvPr id="18" name="Straight Arrow Connector 17">
            <a:extLst>
              <a:ext uri="{FF2B5EF4-FFF2-40B4-BE49-F238E27FC236}">
                <a16:creationId xmlns:a16="http://schemas.microsoft.com/office/drawing/2014/main" id="{77B9D1F2-0481-7769-8D02-83D9E7B591CD}"/>
              </a:ext>
            </a:extLst>
          </p:cNvPr>
          <p:cNvCxnSpPr/>
          <p:nvPr/>
        </p:nvCxnSpPr>
        <p:spPr bwMode="auto">
          <a:xfrm>
            <a:off x="4677484" y="4912487"/>
            <a:ext cx="614596"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19" name="TextBox 18">
            <a:extLst>
              <a:ext uri="{FF2B5EF4-FFF2-40B4-BE49-F238E27FC236}">
                <a16:creationId xmlns:a16="http://schemas.microsoft.com/office/drawing/2014/main" id="{59E383AF-0B6A-5D28-CB75-4ADE1077B239}"/>
              </a:ext>
            </a:extLst>
          </p:cNvPr>
          <p:cNvSpPr txBox="1"/>
          <p:nvPr/>
        </p:nvSpPr>
        <p:spPr>
          <a:xfrm>
            <a:off x="4490466" y="5147166"/>
            <a:ext cx="1214650" cy="307777"/>
          </a:xfrm>
          <a:prstGeom prst="rect">
            <a:avLst/>
          </a:prstGeom>
          <a:noFill/>
        </p:spPr>
        <p:txBody>
          <a:bodyPr wrap="square" rtlCol="0">
            <a:spAutoFit/>
          </a:bodyPr>
          <a:lstStyle/>
          <a:p>
            <a:r>
              <a:rPr lang="en-IN" b="0" i="0" dirty="0"/>
              <a:t>Slack </a:t>
            </a:r>
          </a:p>
        </p:txBody>
      </p:sp>
    </p:spTree>
    <p:extLst>
      <p:ext uri="{BB962C8B-B14F-4D97-AF65-F5344CB8AC3E}">
        <p14:creationId xmlns:p14="http://schemas.microsoft.com/office/powerpoint/2010/main" val="316926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287853-BB0E-5727-EA73-B6E7B685FDFF}"/>
                  </a:ext>
                </a:extLst>
              </p:cNvPr>
              <p:cNvSpPr>
                <a:spLocks noGrp="1"/>
              </p:cNvSpPr>
              <p:nvPr>
                <p:ph idx="1"/>
              </p:nvPr>
            </p:nvSpPr>
            <p:spPr>
              <a:xfrm>
                <a:off x="505618" y="1447800"/>
                <a:ext cx="8132763" cy="3962400"/>
              </a:xfrm>
            </p:spPr>
            <p:txBody>
              <a:bodyPr/>
              <a:lstStyle/>
              <a:p>
                <a:r>
                  <a:rPr lang="en-IN" b="1" dirty="0"/>
                  <a:t>Tight slack </a:t>
                </a:r>
                <a:r>
                  <a:rPr lang="en-IN" dirty="0"/>
                  <a:t>if:</a:t>
                </a:r>
              </a:p>
              <a:p>
                <a:endParaRPr lang="en-IN" dirty="0"/>
              </a:p>
              <a:p>
                <a:endParaRPr lang="en-IN" dirty="0"/>
              </a:p>
              <a:p>
                <a:endParaRPr lang="en-IN" dirty="0"/>
              </a:p>
              <a:p>
                <a:endParaRPr lang="en-IN" dirty="0"/>
              </a:p>
              <a:p>
                <a14:m>
                  <m:oMath xmlns:m="http://schemas.openxmlformats.org/officeDocument/2006/math">
                    <m:sSub>
                      <m:sSubPr>
                        <m:ctrlPr>
                          <a:rPr lang="en-IN" b="1" smtClean="0">
                            <a:latin typeface="+mj-lt"/>
                            <a:ea typeface="Cambria Math" panose="02040503050406030204" pitchFamily="18" charset="0"/>
                          </a:rPr>
                        </m:ctrlPr>
                      </m:sSubPr>
                      <m:e>
                        <m:r>
                          <a:rPr lang="en-IN" b="1" i="0" smtClean="0">
                            <a:latin typeface="+mj-lt"/>
                            <a:ea typeface="Cambria Math" panose="02040503050406030204" pitchFamily="18" charset="0"/>
                          </a:rPr>
                          <m:t>𝐩</m:t>
                        </m:r>
                      </m:e>
                      <m:sub>
                        <m:r>
                          <a:rPr lang="en-IN" b="1" i="0" smtClean="0">
                            <a:latin typeface="+mj-lt"/>
                            <a:ea typeface="Cambria Math" panose="02040503050406030204" pitchFamily="18" charset="0"/>
                          </a:rPr>
                          <m:t>𝐣</m:t>
                        </m:r>
                      </m:sub>
                    </m:sSub>
                    <m:r>
                      <a:rPr lang="en-IN" b="1" i="0" smtClean="0">
                        <a:latin typeface="+mj-lt"/>
                        <a:ea typeface="Cambria Math" panose="02040503050406030204" pitchFamily="18" charset="0"/>
                      </a:rPr>
                      <m:t> </m:t>
                    </m:r>
                  </m:oMath>
                </a14:m>
                <a:r>
                  <a:rPr lang="en-IN" dirty="0"/>
                  <a:t>: processing time of the job.</a:t>
                </a:r>
              </a:p>
              <a:p>
                <a14:m>
                  <m:oMath xmlns:m="http://schemas.openxmlformats.org/officeDocument/2006/math">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𝒓</m:t>
                        </m:r>
                      </m:e>
                      <m:sub>
                        <m:r>
                          <a:rPr lang="en-IN" b="1" i="1" smtClean="0">
                            <a:latin typeface="Cambria Math" panose="02040503050406030204" pitchFamily="18" charset="0"/>
                            <a:ea typeface="Cambria Math" panose="02040503050406030204" pitchFamily="18" charset="0"/>
                          </a:rPr>
                          <m:t>𝒋</m:t>
                        </m:r>
                      </m:sub>
                    </m:sSub>
                  </m:oMath>
                </a14:m>
                <a:r>
                  <a:rPr lang="en-IN" b="0" dirty="0">
                    <a:ea typeface="Cambria Math" panose="02040503050406030204" pitchFamily="18" charset="0"/>
                  </a:rPr>
                  <a:t> : release date of the job.</a:t>
                </a:r>
              </a:p>
              <a:p>
                <a14:m>
                  <m:oMath xmlns:m="http://schemas.openxmlformats.org/officeDocument/2006/math">
                    <m:sSub>
                      <m:sSubPr>
                        <m:ctrlPr>
                          <a:rPr lang="en-IN" b="1" smtClean="0"/>
                        </m:ctrlPr>
                      </m:sSubPr>
                      <m:e>
                        <m:r>
                          <a:rPr lang="en-IN" b="1" i="0" smtClean="0"/>
                          <m:t>𝐝</m:t>
                        </m:r>
                      </m:e>
                      <m:sub>
                        <m:r>
                          <a:rPr lang="en-IN" b="1" i="0" smtClean="0"/>
                          <m:t>𝐣</m:t>
                        </m:r>
                      </m:sub>
                    </m:sSub>
                    <m:r>
                      <a:rPr lang="en-IN" b="1" i="0" smtClean="0"/>
                      <m:t> </m:t>
                    </m:r>
                  </m:oMath>
                </a14:m>
                <a:r>
                  <a:rPr lang="en-IN" dirty="0"/>
                  <a:t>: deadline of the job.</a:t>
                </a:r>
              </a:p>
              <a:p>
                <a:r>
                  <a:rPr lang="en-IN" b="1" dirty="0"/>
                  <a:t>m</a:t>
                </a:r>
                <a:r>
                  <a:rPr lang="en-IN" dirty="0"/>
                  <a:t> : number of machines</a:t>
                </a:r>
              </a:p>
            </p:txBody>
          </p:sp>
        </mc:Choice>
        <mc:Fallback>
          <p:sp>
            <p:nvSpPr>
              <p:cNvPr id="3" name="Content Placeholder 2">
                <a:extLst>
                  <a:ext uri="{FF2B5EF4-FFF2-40B4-BE49-F238E27FC236}">
                    <a16:creationId xmlns:a16="http://schemas.microsoft.com/office/drawing/2014/main" id="{8E287853-BB0E-5727-EA73-B6E7B685FDFF}"/>
                  </a:ext>
                </a:extLst>
              </p:cNvPr>
              <p:cNvSpPr>
                <a:spLocks noGrp="1" noRot="1" noChangeAspect="1" noMove="1" noResize="1" noEditPoints="1" noAdjustHandles="1" noChangeArrowheads="1" noChangeShapeType="1" noTextEdit="1"/>
              </p:cNvSpPr>
              <p:nvPr>
                <p:ph idx="1"/>
              </p:nvPr>
            </p:nvSpPr>
            <p:spPr>
              <a:xfrm>
                <a:off x="505618" y="1447800"/>
                <a:ext cx="8132763" cy="3962400"/>
              </a:xfrm>
              <a:blipFill>
                <a:blip r:embed="rId2"/>
                <a:stretch>
                  <a:fillRect l="-675" t="-76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C400FCA-751E-423D-5FD1-3684E6BC1614}"/>
                  </a:ext>
                </a:extLst>
              </p:cNvPr>
              <p:cNvSpPr txBox="1"/>
              <p:nvPr/>
            </p:nvSpPr>
            <p:spPr>
              <a:xfrm>
                <a:off x="3312411" y="2204864"/>
                <a:ext cx="2519175" cy="336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b="1" i="1" smtClean="0">
                              <a:latin typeface="Cambria Math" panose="02040503050406030204" pitchFamily="18" charset="0"/>
                              <a:ea typeface="Cambria Math" panose="02040503050406030204" pitchFamily="18" charset="0"/>
                            </a:rPr>
                          </m:ctrlPr>
                        </m:sSubPr>
                        <m:e>
                          <m:r>
                            <a:rPr lang="en-IN" sz="2000" b="1" i="1" smtClean="0">
                              <a:latin typeface="Cambria Math" panose="02040503050406030204" pitchFamily="18" charset="0"/>
                              <a:ea typeface="Cambria Math" panose="02040503050406030204" pitchFamily="18" charset="0"/>
                            </a:rPr>
                            <m:t>𝒅</m:t>
                          </m:r>
                        </m:e>
                        <m:sub>
                          <m:r>
                            <a:rPr lang="en-IN" sz="2000" b="1" i="1" smtClean="0">
                              <a:latin typeface="Cambria Math" panose="02040503050406030204" pitchFamily="18" charset="0"/>
                              <a:ea typeface="Cambria Math" panose="02040503050406030204" pitchFamily="18" charset="0"/>
                            </a:rPr>
                            <m:t>𝒋</m:t>
                          </m:r>
                        </m:sub>
                      </m:sSub>
                      <m:r>
                        <a:rPr lang="en-IN" sz="2000" b="1" i="1" smtClean="0">
                          <a:latin typeface="Cambria Math" panose="02040503050406030204" pitchFamily="18" charset="0"/>
                          <a:ea typeface="Cambria Math" panose="02040503050406030204" pitchFamily="18" charset="0"/>
                        </a:rPr>
                        <m:t>≥ </m:t>
                      </m:r>
                      <m:d>
                        <m:dPr>
                          <m:ctrlPr>
                            <a:rPr lang="en-IN" sz="2000" b="1" i="1" smtClean="0">
                              <a:latin typeface="Cambria Math" panose="02040503050406030204" pitchFamily="18" charset="0"/>
                              <a:ea typeface="Cambria Math" panose="02040503050406030204" pitchFamily="18" charset="0"/>
                            </a:rPr>
                          </m:ctrlPr>
                        </m:dPr>
                        <m:e>
                          <m:r>
                            <a:rPr lang="en-IN" sz="2000" b="1" i="1" smtClean="0">
                              <a:latin typeface="Cambria Math" panose="02040503050406030204" pitchFamily="18" charset="0"/>
                              <a:ea typeface="Cambria Math" panose="02040503050406030204" pitchFamily="18" charset="0"/>
                            </a:rPr>
                            <m:t>𝟏</m:t>
                          </m:r>
                          <m:r>
                            <a:rPr lang="en-IN" sz="2000" b="1" i="1" smtClean="0">
                              <a:latin typeface="Cambria Math" panose="02040503050406030204" pitchFamily="18" charset="0"/>
                              <a:ea typeface="Cambria Math" panose="02040503050406030204" pitchFamily="18" charset="0"/>
                            </a:rPr>
                            <m:t>+ </m:t>
                          </m:r>
                          <m:r>
                            <a:rPr lang="en-IN" sz="2000" i="1" smtClean="0">
                              <a:latin typeface="Cambria Math" panose="02040503050406030204" pitchFamily="18" charset="0"/>
                              <a:ea typeface="Cambria Math" panose="02040503050406030204" pitchFamily="18" charset="0"/>
                            </a:rPr>
                            <m:t>∈</m:t>
                          </m:r>
                        </m:e>
                      </m:d>
                      <m:sSub>
                        <m:sSubPr>
                          <m:ctrlPr>
                            <a:rPr lang="en-IN" sz="2000" b="1" i="1" smtClean="0">
                              <a:latin typeface="Cambria Math" panose="02040503050406030204" pitchFamily="18" charset="0"/>
                              <a:ea typeface="Cambria Math" panose="02040503050406030204" pitchFamily="18" charset="0"/>
                            </a:rPr>
                          </m:ctrlPr>
                        </m:sSubPr>
                        <m:e>
                          <m:r>
                            <a:rPr lang="en-IN" sz="2000" b="1" i="1" smtClean="0">
                              <a:latin typeface="Cambria Math" panose="02040503050406030204" pitchFamily="18" charset="0"/>
                              <a:ea typeface="Cambria Math" panose="02040503050406030204" pitchFamily="18" charset="0"/>
                            </a:rPr>
                            <m:t>𝒑</m:t>
                          </m:r>
                        </m:e>
                        <m:sub>
                          <m:r>
                            <a:rPr lang="en-IN" sz="2000" b="1" i="1" smtClean="0">
                              <a:latin typeface="Cambria Math" panose="02040503050406030204" pitchFamily="18" charset="0"/>
                              <a:ea typeface="Cambria Math" panose="02040503050406030204" pitchFamily="18" charset="0"/>
                            </a:rPr>
                            <m:t>𝒋</m:t>
                          </m:r>
                        </m:sub>
                      </m:sSub>
                      <m:r>
                        <a:rPr lang="en-IN" sz="2000" b="1" i="1" smtClean="0">
                          <a:latin typeface="Cambria Math" panose="02040503050406030204" pitchFamily="18" charset="0"/>
                          <a:ea typeface="Cambria Math" panose="02040503050406030204" pitchFamily="18" charset="0"/>
                        </a:rPr>
                        <m:t>+</m:t>
                      </m:r>
                      <m:sSub>
                        <m:sSubPr>
                          <m:ctrlPr>
                            <a:rPr lang="en-IN" sz="2000" b="1" i="1" smtClean="0">
                              <a:latin typeface="Cambria Math" panose="02040503050406030204" pitchFamily="18" charset="0"/>
                              <a:ea typeface="Cambria Math" panose="02040503050406030204" pitchFamily="18" charset="0"/>
                            </a:rPr>
                          </m:ctrlPr>
                        </m:sSubPr>
                        <m:e>
                          <m:r>
                            <a:rPr lang="en-IN" sz="2000" b="1" i="1" smtClean="0">
                              <a:latin typeface="Cambria Math" panose="02040503050406030204" pitchFamily="18" charset="0"/>
                              <a:ea typeface="Cambria Math" panose="02040503050406030204" pitchFamily="18" charset="0"/>
                            </a:rPr>
                            <m:t>𝒓</m:t>
                          </m:r>
                        </m:e>
                        <m:sub>
                          <m:r>
                            <a:rPr lang="en-IN" sz="2000" b="1" i="1" smtClean="0">
                              <a:latin typeface="Cambria Math" panose="02040503050406030204" pitchFamily="18" charset="0"/>
                              <a:ea typeface="Cambria Math" panose="02040503050406030204" pitchFamily="18" charset="0"/>
                            </a:rPr>
                            <m:t>𝒋</m:t>
                          </m:r>
                        </m:sub>
                      </m:sSub>
                    </m:oMath>
                  </m:oMathPara>
                </a14:m>
                <a:endParaRPr lang="en-IN" sz="2000" dirty="0"/>
              </a:p>
            </p:txBody>
          </p:sp>
        </mc:Choice>
        <mc:Fallback>
          <p:sp>
            <p:nvSpPr>
              <p:cNvPr id="4" name="TextBox 3">
                <a:extLst>
                  <a:ext uri="{FF2B5EF4-FFF2-40B4-BE49-F238E27FC236}">
                    <a16:creationId xmlns:a16="http://schemas.microsoft.com/office/drawing/2014/main" id="{3C400FCA-751E-423D-5FD1-3684E6BC1614}"/>
                  </a:ext>
                </a:extLst>
              </p:cNvPr>
              <p:cNvSpPr txBox="1">
                <a:spLocks noRot="1" noChangeAspect="1" noMove="1" noResize="1" noEditPoints="1" noAdjustHandles="1" noChangeArrowheads="1" noChangeShapeType="1" noTextEdit="1"/>
              </p:cNvSpPr>
              <p:nvPr/>
            </p:nvSpPr>
            <p:spPr>
              <a:xfrm>
                <a:off x="3312411" y="2204864"/>
                <a:ext cx="2519175" cy="336887"/>
              </a:xfrm>
              <a:prstGeom prst="rect">
                <a:avLst/>
              </a:prstGeom>
              <a:blipFill>
                <a:blip r:embed="rId3"/>
                <a:stretch>
                  <a:fillRect b="-27273"/>
                </a:stretch>
              </a:blipFill>
            </p:spPr>
            <p:txBody>
              <a:bodyPr/>
              <a:lstStyle/>
              <a:p>
                <a:r>
                  <a:rPr lang="en-IN">
                    <a:noFill/>
                  </a:rPr>
                  <a:t> </a:t>
                </a:r>
              </a:p>
            </p:txBody>
          </p:sp>
        </mc:Fallback>
      </mc:AlternateContent>
    </p:spTree>
    <p:extLst>
      <p:ext uri="{BB962C8B-B14F-4D97-AF65-F5344CB8AC3E}">
        <p14:creationId xmlns:p14="http://schemas.microsoft.com/office/powerpoint/2010/main" val="228784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3917-F217-D7F4-E048-2BF3C6F45F40}"/>
              </a:ext>
            </a:extLst>
          </p:cNvPr>
          <p:cNvSpPr>
            <a:spLocks noGrp="1"/>
          </p:cNvSpPr>
          <p:nvPr>
            <p:ph type="title"/>
          </p:nvPr>
        </p:nvSpPr>
        <p:spPr/>
        <p:txBody>
          <a:bodyPr/>
          <a:lstStyle/>
          <a:p>
            <a:r>
              <a:rPr lang="en-IN" dirty="0"/>
              <a:t>Problem Scenario</a:t>
            </a:r>
          </a:p>
        </p:txBody>
      </p:sp>
      <p:pic>
        <p:nvPicPr>
          <p:cNvPr id="5" name="Picture 4">
            <a:extLst>
              <a:ext uri="{FF2B5EF4-FFF2-40B4-BE49-F238E27FC236}">
                <a16:creationId xmlns:a16="http://schemas.microsoft.com/office/drawing/2014/main" id="{94983502-F26E-AA89-70A4-4EF6366CA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772" y="1772816"/>
            <a:ext cx="4104456" cy="4114523"/>
          </a:xfrm>
          <a:prstGeom prst="rect">
            <a:avLst/>
          </a:prstGeom>
        </p:spPr>
      </p:pic>
    </p:spTree>
    <p:extLst>
      <p:ext uri="{BB962C8B-B14F-4D97-AF65-F5344CB8AC3E}">
        <p14:creationId xmlns:p14="http://schemas.microsoft.com/office/powerpoint/2010/main" val="200102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7BB4C-7A9A-E2F6-3476-EFF9DC2DED08}"/>
              </a:ext>
            </a:extLst>
          </p:cNvPr>
          <p:cNvSpPr>
            <a:spLocks noGrp="1"/>
          </p:cNvSpPr>
          <p:nvPr>
            <p:ph idx="1"/>
          </p:nvPr>
        </p:nvSpPr>
        <p:spPr>
          <a:xfrm>
            <a:off x="505618" y="1447800"/>
            <a:ext cx="8132763" cy="4357464"/>
          </a:xfrm>
        </p:spPr>
        <p:txBody>
          <a:bodyPr/>
          <a:lstStyle/>
          <a:p>
            <a:pPr algn="just"/>
            <a:r>
              <a:rPr lang="en-US" dirty="0"/>
              <a:t>This project aims at:</a:t>
            </a:r>
          </a:p>
          <a:p>
            <a:pPr lvl="1" algn="just"/>
            <a:r>
              <a:rPr lang="en-US" dirty="0"/>
              <a:t>Maximize machine utilization.</a:t>
            </a:r>
          </a:p>
          <a:p>
            <a:pPr lvl="1" algn="just"/>
            <a:r>
              <a:rPr lang="en-US" dirty="0"/>
              <a:t>Implement job scheduling with machine learning approach.</a:t>
            </a:r>
          </a:p>
          <a:p>
            <a:pPr lvl="1" algn="just"/>
            <a:r>
              <a:rPr lang="en-US" dirty="0"/>
              <a:t>Schedule jobs with immediate commitment.</a:t>
            </a:r>
          </a:p>
          <a:p>
            <a:pPr algn="just"/>
            <a:r>
              <a:rPr lang="en-US" dirty="0"/>
              <a:t>What are our limitations?</a:t>
            </a:r>
          </a:p>
          <a:p>
            <a:pPr lvl="1" algn="just"/>
            <a:r>
              <a:rPr lang="en-US" dirty="0"/>
              <a:t>E</a:t>
            </a:r>
            <a:r>
              <a:rPr lang="en-US" b="0" i="0" u="none" strike="noStrike" baseline="0" dirty="0"/>
              <a:t>xtremely random process.</a:t>
            </a:r>
          </a:p>
          <a:p>
            <a:pPr lvl="1" algn="just"/>
            <a:r>
              <a:rPr lang="en-US" b="0" i="0" u="none" strike="noStrike" baseline="0" dirty="0"/>
              <a:t>not feasible to identify any pattern.</a:t>
            </a:r>
          </a:p>
          <a:p>
            <a:pPr algn="just"/>
            <a:r>
              <a:rPr lang="en-IN" dirty="0"/>
              <a:t>What do we consider?</a:t>
            </a:r>
          </a:p>
          <a:p>
            <a:pPr lvl="1" algn="just"/>
            <a:r>
              <a:rPr lang="en-IN" dirty="0"/>
              <a:t>Conventional ML approaches not feasible.</a:t>
            </a:r>
          </a:p>
          <a:p>
            <a:pPr lvl="1" algn="just"/>
            <a:r>
              <a:rPr lang="en-IN" dirty="0"/>
              <a:t>Reinforcement Learning.</a:t>
            </a:r>
          </a:p>
          <a:p>
            <a:pPr lvl="1" algn="just"/>
            <a:endParaRPr lang="en-IN" dirty="0"/>
          </a:p>
        </p:txBody>
      </p:sp>
    </p:spTree>
    <p:extLst>
      <p:ext uri="{BB962C8B-B14F-4D97-AF65-F5344CB8AC3E}">
        <p14:creationId xmlns:p14="http://schemas.microsoft.com/office/powerpoint/2010/main" val="387663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ABE2B-744B-911C-4BD2-5AE0033DEE0B}"/>
              </a:ext>
            </a:extLst>
          </p:cNvPr>
          <p:cNvSpPr>
            <a:spLocks noGrp="1"/>
          </p:cNvSpPr>
          <p:nvPr>
            <p:ph idx="1"/>
          </p:nvPr>
        </p:nvSpPr>
        <p:spPr>
          <a:xfrm>
            <a:off x="505618" y="1340768"/>
            <a:ext cx="8132763" cy="3962400"/>
          </a:xfrm>
        </p:spPr>
        <p:txBody>
          <a:bodyPr/>
          <a:lstStyle/>
          <a:p>
            <a:pPr algn="just"/>
            <a:r>
              <a:rPr lang="en-IN" dirty="0"/>
              <a:t>Why Reinforcement Learning?</a:t>
            </a:r>
          </a:p>
          <a:p>
            <a:pPr lvl="1" algn="just"/>
            <a:r>
              <a:rPr lang="en-IN" dirty="0"/>
              <a:t>It is adversary v/s scheduler.</a:t>
            </a:r>
          </a:p>
          <a:p>
            <a:pPr lvl="1" algn="just"/>
            <a:r>
              <a:rPr lang="en-IN" dirty="0"/>
              <a:t>Strategize from multiple scenarios.</a:t>
            </a:r>
          </a:p>
          <a:p>
            <a:pPr lvl="1" algn="just"/>
            <a:r>
              <a:rPr lang="en-IN" dirty="0"/>
              <a:t>Generate map from current states to actions.</a:t>
            </a:r>
          </a:p>
          <a:p>
            <a:pPr algn="just"/>
            <a:r>
              <a:rPr lang="en-IN" dirty="0"/>
              <a:t>Our RL approach</a:t>
            </a:r>
          </a:p>
          <a:p>
            <a:pPr lvl="1" algn="just"/>
            <a:r>
              <a:rPr lang="en-IN" dirty="0"/>
              <a:t>Learn from random actions.</a:t>
            </a:r>
          </a:p>
          <a:p>
            <a:pPr lvl="1" algn="just"/>
            <a:r>
              <a:rPr lang="en-IN" dirty="0"/>
              <a:t>No hard rejection rule.</a:t>
            </a:r>
          </a:p>
          <a:p>
            <a:pPr lvl="1" algn="just"/>
            <a:r>
              <a:rPr lang="en-IN" dirty="0"/>
              <a:t>Dense rewards.</a:t>
            </a:r>
          </a:p>
          <a:p>
            <a:pPr lvl="1" algn="just"/>
            <a:endParaRPr lang="en-IN" dirty="0"/>
          </a:p>
          <a:p>
            <a:pPr algn="just"/>
            <a:endParaRPr lang="en-US" b="0" i="0" u="none" strike="noStrike" baseline="0" dirty="0"/>
          </a:p>
        </p:txBody>
      </p:sp>
      <p:pic>
        <p:nvPicPr>
          <p:cNvPr id="4" name="Picture 3">
            <a:extLst>
              <a:ext uri="{FF2B5EF4-FFF2-40B4-BE49-F238E27FC236}">
                <a16:creationId xmlns:a16="http://schemas.microsoft.com/office/drawing/2014/main" id="{9193A851-105F-A153-9525-0053F1F22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155" y="3068960"/>
            <a:ext cx="2975536" cy="2880320"/>
          </a:xfrm>
          <a:prstGeom prst="rect">
            <a:avLst/>
          </a:prstGeom>
        </p:spPr>
      </p:pic>
    </p:spTree>
    <p:extLst>
      <p:ext uri="{BB962C8B-B14F-4D97-AF65-F5344CB8AC3E}">
        <p14:creationId xmlns:p14="http://schemas.microsoft.com/office/powerpoint/2010/main" val="1791037889"/>
      </p:ext>
    </p:extLst>
  </p:cSld>
  <p:clrMapOvr>
    <a:masterClrMapping/>
  </p:clrMapOvr>
</p:sld>
</file>

<file path=ppt/theme/theme1.xml><?xml version="1.0" encoding="utf-8"?>
<a:theme xmlns:a="http://schemas.openxmlformats.org/drawingml/2006/main" name="irf_ppt_en">
  <a:themeElements>
    <a:clrScheme name="irf_pp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rf_ppt_e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altLang="en-US" sz="1400" b="1" i="1" u="none" strike="noStrike" cap="none" normalizeH="0" baseline="0" smtClean="0">
            <a:ln>
              <a:noFill/>
            </a:ln>
            <a:solidFill>
              <a:schemeClr val="tx1"/>
            </a:solidFill>
            <a:effectLst/>
            <a:latin typeface="Arial" panose="020B0604020202020204" pitchFamily="34" charset="0"/>
            <a:ea typeface="ヒラギノ角ゴ Pro W3" pitchFamily="96"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altLang="en-US" sz="1400" b="1" i="1" u="none" strike="noStrike" cap="none" normalizeH="0" baseline="0" smtClean="0">
            <a:ln>
              <a:noFill/>
            </a:ln>
            <a:solidFill>
              <a:schemeClr val="tx1"/>
            </a:solidFill>
            <a:effectLst/>
            <a:latin typeface="Arial" panose="020B0604020202020204" pitchFamily="34" charset="0"/>
            <a:ea typeface="ヒラギノ角ゴ Pro W3" pitchFamily="96" charset="-128"/>
          </a:defRPr>
        </a:defPPr>
      </a:lstStyle>
    </a:lnDef>
  </a:objectDefaults>
  <a:extraClrSchemeLst>
    <a:extraClrScheme>
      <a:clrScheme name="irf_pp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rf_pp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rf_pp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rf_pp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rf_pp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rf_pp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rf_pp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rf_pp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rf_pp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rf_pp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rf_pp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rf_pp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irf_ppt_en_arial</Template>
  <TotalTime>1696</TotalTime>
  <Words>1326</Words>
  <Application>Microsoft Office PowerPoint</Application>
  <PresentationFormat>On-screen Show (4:3)</PresentationFormat>
  <Paragraphs>156</Paragraphs>
  <Slides>35</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Akkurat Light Office</vt:lpstr>
      <vt:lpstr>Arial</vt:lpstr>
      <vt:lpstr>Cambria Math</vt:lpstr>
      <vt:lpstr>Relative Book</vt:lpstr>
      <vt:lpstr>Wingdings</vt:lpstr>
      <vt:lpstr>irf_ppt_en</vt:lpstr>
      <vt:lpstr>Online Immediate Commitment Job Scheduling  A Machine Learning Approach</vt:lpstr>
      <vt:lpstr>Cloud Computing: An Introduction</vt:lpstr>
      <vt:lpstr>PowerPoint Presentation</vt:lpstr>
      <vt:lpstr>PowerPoint Presentation</vt:lpstr>
      <vt:lpstr>Terminologies</vt:lpstr>
      <vt:lpstr>PowerPoint Presentation</vt:lpstr>
      <vt:lpstr>Problem Scenario</vt:lpstr>
      <vt:lpstr>PowerPoint Presentation</vt:lpstr>
      <vt:lpstr>PowerPoint Presentation</vt:lpstr>
      <vt:lpstr>Prior Knowledge</vt:lpstr>
      <vt:lpstr>Determining Quality Of Incoming Job</vt:lpstr>
      <vt:lpstr>Steps To Determine Profitability</vt:lpstr>
      <vt:lpstr>PowerPoint Presentation</vt:lpstr>
      <vt:lpstr>Reinforcement Learning Algorithm</vt:lpstr>
      <vt:lpstr>PowerPoint Presentation</vt:lpstr>
      <vt:lpstr>OpenAI GYM </vt:lpstr>
      <vt:lpstr>Personalizing CartPole-v1 Environment</vt:lpstr>
      <vt:lpstr>LEARNING ENVIRONMENT AND SET UP</vt:lpstr>
      <vt:lpstr>PowerPoint Presentation</vt:lpstr>
      <vt:lpstr>PowerPoint Presentation</vt:lpstr>
      <vt:lpstr>PowerPoint Presentation</vt:lpstr>
      <vt:lpstr>Training</vt:lpstr>
      <vt:lpstr>PowerPoint Presentation</vt:lpstr>
      <vt:lpstr>Testing And Results</vt:lpstr>
      <vt:lpstr>PowerPoint Presentation</vt:lpstr>
      <vt:lpstr>PowerPoint Presentation</vt:lpstr>
      <vt:lpstr>PowerPoint Presentation</vt:lpstr>
      <vt:lpstr>PowerPoint Presentation</vt:lpstr>
      <vt:lpstr>Observations</vt:lpstr>
      <vt:lpstr>PowerPoint Presentation</vt:lpstr>
      <vt:lpstr>PowerPoint Presentation</vt:lpstr>
      <vt:lpstr>PowerPoint Presentation</vt:lpstr>
      <vt:lpstr>Conclusion And Future Scope</vt:lpstr>
      <vt:lpstr>PowerPoint Presentation</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Varghese Modayil</dc:creator>
  <cp:lastModifiedBy>Philip Varghese Modayil</cp:lastModifiedBy>
  <cp:revision>11</cp:revision>
  <dcterms:created xsi:type="dcterms:W3CDTF">2022-04-30T10:04:06Z</dcterms:created>
  <dcterms:modified xsi:type="dcterms:W3CDTF">2022-05-02T21:15:39Z</dcterms:modified>
</cp:coreProperties>
</file>