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5"/>
  </p:notesMasterIdLst>
  <p:handoutMasterIdLst>
    <p:handoutMasterId r:id="rId36"/>
  </p:handoutMasterIdLst>
  <p:sldIdLst>
    <p:sldId id="256" r:id="rId2"/>
    <p:sldId id="257" r:id="rId3"/>
    <p:sldId id="258" r:id="rId4"/>
    <p:sldId id="261" r:id="rId5"/>
    <p:sldId id="260" r:id="rId6"/>
    <p:sldId id="259" r:id="rId7"/>
    <p:sldId id="262" r:id="rId8"/>
    <p:sldId id="263" r:id="rId9"/>
    <p:sldId id="264" r:id="rId10"/>
    <p:sldId id="265" r:id="rId11"/>
    <p:sldId id="266" r:id="rId12"/>
    <p:sldId id="267" r:id="rId13"/>
    <p:sldId id="272" r:id="rId14"/>
    <p:sldId id="273" r:id="rId15"/>
    <p:sldId id="274" r:id="rId16"/>
    <p:sldId id="275" r:id="rId17"/>
    <p:sldId id="268" r:id="rId18"/>
    <p:sldId id="269" r:id="rId19"/>
    <p:sldId id="271" r:id="rId20"/>
    <p:sldId id="270"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de-DE"/>
    </a:defPPr>
    <a:lvl1pPr algn="ctr" rtl="0" eaLnBrk="0" fontAlgn="base" hangingPunct="0">
      <a:spcBef>
        <a:spcPct val="50000"/>
      </a:spcBef>
      <a:spcAft>
        <a:spcPct val="0"/>
      </a:spcAft>
      <a:defRPr sz="1400" b="1" i="1" kern="1200">
        <a:solidFill>
          <a:schemeClr val="tx1"/>
        </a:solidFill>
        <a:latin typeface="Arial" panose="020B0604020202020204" pitchFamily="34" charset="0"/>
        <a:ea typeface="ヒラギノ角ゴ Pro W3" pitchFamily="96" charset="-128"/>
        <a:cs typeface="+mn-cs"/>
      </a:defRPr>
    </a:lvl1pPr>
    <a:lvl2pPr marL="457200" algn="ctr" rtl="0" eaLnBrk="0" fontAlgn="base" hangingPunct="0">
      <a:spcBef>
        <a:spcPct val="50000"/>
      </a:spcBef>
      <a:spcAft>
        <a:spcPct val="0"/>
      </a:spcAft>
      <a:defRPr sz="1400" b="1" i="1" kern="1200">
        <a:solidFill>
          <a:schemeClr val="tx1"/>
        </a:solidFill>
        <a:latin typeface="Arial" panose="020B0604020202020204" pitchFamily="34" charset="0"/>
        <a:ea typeface="ヒラギノ角ゴ Pro W3" pitchFamily="96" charset="-128"/>
        <a:cs typeface="+mn-cs"/>
      </a:defRPr>
    </a:lvl2pPr>
    <a:lvl3pPr marL="914400" algn="ctr" rtl="0" eaLnBrk="0" fontAlgn="base" hangingPunct="0">
      <a:spcBef>
        <a:spcPct val="50000"/>
      </a:spcBef>
      <a:spcAft>
        <a:spcPct val="0"/>
      </a:spcAft>
      <a:defRPr sz="1400" b="1" i="1" kern="1200">
        <a:solidFill>
          <a:schemeClr val="tx1"/>
        </a:solidFill>
        <a:latin typeface="Arial" panose="020B0604020202020204" pitchFamily="34" charset="0"/>
        <a:ea typeface="ヒラギノ角ゴ Pro W3" pitchFamily="96" charset="-128"/>
        <a:cs typeface="+mn-cs"/>
      </a:defRPr>
    </a:lvl3pPr>
    <a:lvl4pPr marL="1371600" algn="ctr" rtl="0" eaLnBrk="0" fontAlgn="base" hangingPunct="0">
      <a:spcBef>
        <a:spcPct val="50000"/>
      </a:spcBef>
      <a:spcAft>
        <a:spcPct val="0"/>
      </a:spcAft>
      <a:defRPr sz="1400" b="1" i="1" kern="1200">
        <a:solidFill>
          <a:schemeClr val="tx1"/>
        </a:solidFill>
        <a:latin typeface="Arial" panose="020B0604020202020204" pitchFamily="34" charset="0"/>
        <a:ea typeface="ヒラギノ角ゴ Pro W3" pitchFamily="96" charset="-128"/>
        <a:cs typeface="+mn-cs"/>
      </a:defRPr>
    </a:lvl4pPr>
    <a:lvl5pPr marL="1828800" algn="ctr" rtl="0" eaLnBrk="0" fontAlgn="base" hangingPunct="0">
      <a:spcBef>
        <a:spcPct val="50000"/>
      </a:spcBef>
      <a:spcAft>
        <a:spcPct val="0"/>
      </a:spcAft>
      <a:defRPr sz="1400" b="1" i="1" kern="1200">
        <a:solidFill>
          <a:schemeClr val="tx1"/>
        </a:solidFill>
        <a:latin typeface="Arial" panose="020B0604020202020204" pitchFamily="34" charset="0"/>
        <a:ea typeface="ヒラギノ角ゴ Pro W3" pitchFamily="96" charset="-128"/>
        <a:cs typeface="+mn-cs"/>
      </a:defRPr>
    </a:lvl5pPr>
    <a:lvl6pPr marL="2286000" algn="l" defTabSz="914400" rtl="0" eaLnBrk="1" latinLnBrk="0" hangingPunct="1">
      <a:defRPr sz="1400" b="1" i="1" kern="1200">
        <a:solidFill>
          <a:schemeClr val="tx1"/>
        </a:solidFill>
        <a:latin typeface="Arial" panose="020B0604020202020204" pitchFamily="34" charset="0"/>
        <a:ea typeface="ヒラギノ角ゴ Pro W3" pitchFamily="96" charset="-128"/>
        <a:cs typeface="+mn-cs"/>
      </a:defRPr>
    </a:lvl6pPr>
    <a:lvl7pPr marL="2743200" algn="l" defTabSz="914400" rtl="0" eaLnBrk="1" latinLnBrk="0" hangingPunct="1">
      <a:defRPr sz="1400" b="1" i="1" kern="1200">
        <a:solidFill>
          <a:schemeClr val="tx1"/>
        </a:solidFill>
        <a:latin typeface="Arial" panose="020B0604020202020204" pitchFamily="34" charset="0"/>
        <a:ea typeface="ヒラギノ角ゴ Pro W3" pitchFamily="96" charset="-128"/>
        <a:cs typeface="+mn-cs"/>
      </a:defRPr>
    </a:lvl7pPr>
    <a:lvl8pPr marL="3200400" algn="l" defTabSz="914400" rtl="0" eaLnBrk="1" latinLnBrk="0" hangingPunct="1">
      <a:defRPr sz="1400" b="1" i="1" kern="1200">
        <a:solidFill>
          <a:schemeClr val="tx1"/>
        </a:solidFill>
        <a:latin typeface="Arial" panose="020B0604020202020204" pitchFamily="34" charset="0"/>
        <a:ea typeface="ヒラギノ角ゴ Pro W3" pitchFamily="96" charset="-128"/>
        <a:cs typeface="+mn-cs"/>
      </a:defRPr>
    </a:lvl8pPr>
    <a:lvl9pPr marL="3657600" algn="l" defTabSz="914400" rtl="0" eaLnBrk="1" latinLnBrk="0" hangingPunct="1">
      <a:defRPr sz="1400" b="1" i="1" kern="1200">
        <a:solidFill>
          <a:schemeClr val="tx1"/>
        </a:solidFill>
        <a:latin typeface="Arial" panose="020B0604020202020204" pitchFamily="34" charset="0"/>
        <a:ea typeface="ヒラギノ角ゴ Pro W3" pitchFamily="96"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3300"/>
    <a:srgbClr val="84B8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2" autoAdjust="0"/>
    <p:restoredTop sz="80000" autoAdjust="0"/>
  </p:normalViewPr>
  <p:slideViewPr>
    <p:cSldViewPr>
      <p:cViewPr>
        <p:scale>
          <a:sx n="70" d="100"/>
          <a:sy n="70" d="100"/>
        </p:scale>
        <p:origin x="1973" y="2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AB2376-18A8-4512-8EFA-99BAF89FE2A4}" type="doc">
      <dgm:prSet loTypeId="urn:microsoft.com/office/officeart/2005/8/layout/process1" loCatId="process" qsTypeId="urn:microsoft.com/office/officeart/2005/8/quickstyle/3d3" qsCatId="3D" csTypeId="urn:microsoft.com/office/officeart/2005/8/colors/accent2_1" csCatId="accent2" phldr="1"/>
      <dgm:spPr/>
    </dgm:pt>
    <dgm:pt modelId="{FAD1B580-15A6-4F0B-BC89-C2F2F16A6C13}">
      <dgm:prSet phldrT="[Text]"/>
      <dgm:spPr/>
      <dgm:t>
        <a:bodyPr/>
        <a:lstStyle/>
        <a:p>
          <a:r>
            <a:rPr lang="en-IN" dirty="0"/>
            <a:t>Read job</a:t>
          </a:r>
        </a:p>
      </dgm:t>
    </dgm:pt>
    <dgm:pt modelId="{A14660D9-76E2-4687-A4E9-FD2A41DC0C3C}" type="parTrans" cxnId="{B9FE4699-352F-4D61-8718-9F1AEA91273D}">
      <dgm:prSet/>
      <dgm:spPr/>
      <dgm:t>
        <a:bodyPr/>
        <a:lstStyle/>
        <a:p>
          <a:endParaRPr lang="en-IN"/>
        </a:p>
      </dgm:t>
    </dgm:pt>
    <dgm:pt modelId="{C62E37CC-4F46-4CDB-B501-A5EA1FFB3B36}" type="sibTrans" cxnId="{B9FE4699-352F-4D61-8718-9F1AEA91273D}">
      <dgm:prSet/>
      <dgm:spPr/>
      <dgm:t>
        <a:bodyPr/>
        <a:lstStyle/>
        <a:p>
          <a:endParaRPr lang="en-IN"/>
        </a:p>
      </dgm:t>
    </dgm:pt>
    <dgm:pt modelId="{8DACDA51-4D9D-43E9-85F1-16F3373FE7B1}">
      <dgm:prSet phldrT="[Text]"/>
      <dgm:spPr/>
      <dgm:t>
        <a:bodyPr/>
        <a:lstStyle/>
        <a:p>
          <a:r>
            <a:rPr lang="en-IN" dirty="0"/>
            <a:t>Update machine states</a:t>
          </a:r>
        </a:p>
      </dgm:t>
    </dgm:pt>
    <dgm:pt modelId="{2E8B88A7-B4C2-4DA9-9088-BD9E11B0B985}" type="parTrans" cxnId="{FF8A9129-F889-4BF0-891E-5C644FAD98C8}">
      <dgm:prSet/>
      <dgm:spPr/>
      <dgm:t>
        <a:bodyPr/>
        <a:lstStyle/>
        <a:p>
          <a:endParaRPr lang="en-IN"/>
        </a:p>
      </dgm:t>
    </dgm:pt>
    <dgm:pt modelId="{1F7D992F-E430-403A-8743-C8C89836E30A}" type="sibTrans" cxnId="{FF8A9129-F889-4BF0-891E-5C644FAD98C8}">
      <dgm:prSet/>
      <dgm:spPr/>
      <dgm:t>
        <a:bodyPr/>
        <a:lstStyle/>
        <a:p>
          <a:endParaRPr lang="en-IN"/>
        </a:p>
      </dgm:t>
    </dgm:pt>
    <dgm:pt modelId="{53EF2346-80BD-4CA6-A971-34C8EECDDEEF}">
      <dgm:prSet phldrT="[Text]"/>
      <dgm:spPr/>
      <dgm:t>
        <a:bodyPr/>
        <a:lstStyle/>
        <a:p>
          <a:r>
            <a:rPr lang="en-IN" dirty="0"/>
            <a:t>Determine profitability</a:t>
          </a:r>
        </a:p>
      </dgm:t>
    </dgm:pt>
    <dgm:pt modelId="{029B8F13-C657-472C-836A-73E8F272C2E5}" type="parTrans" cxnId="{EDC46F50-C0F9-413C-9181-4E6C4997B612}">
      <dgm:prSet/>
      <dgm:spPr/>
      <dgm:t>
        <a:bodyPr/>
        <a:lstStyle/>
        <a:p>
          <a:endParaRPr lang="en-IN"/>
        </a:p>
      </dgm:t>
    </dgm:pt>
    <dgm:pt modelId="{4705C1F7-8BDE-4F37-B07E-D7E0D94B8C70}" type="sibTrans" cxnId="{EDC46F50-C0F9-413C-9181-4E6C4997B612}">
      <dgm:prSet/>
      <dgm:spPr/>
      <dgm:t>
        <a:bodyPr/>
        <a:lstStyle/>
        <a:p>
          <a:endParaRPr lang="en-IN"/>
        </a:p>
      </dgm:t>
    </dgm:pt>
    <dgm:pt modelId="{75896A53-D3BE-46C3-A167-D5A92C363824}">
      <dgm:prSet phldrT="[Text]"/>
      <dgm:spPr/>
      <dgm:t>
        <a:bodyPr/>
        <a:lstStyle/>
        <a:p>
          <a:r>
            <a:rPr lang="en-IN" dirty="0"/>
            <a:t>Update observation space</a:t>
          </a:r>
        </a:p>
      </dgm:t>
    </dgm:pt>
    <dgm:pt modelId="{A32BAABA-4420-4665-B7F7-5718185F0C4A}" type="parTrans" cxnId="{41B043D0-CD2B-45C4-A77E-7A3B859F1C5B}">
      <dgm:prSet/>
      <dgm:spPr/>
      <dgm:t>
        <a:bodyPr/>
        <a:lstStyle/>
        <a:p>
          <a:endParaRPr lang="en-IN"/>
        </a:p>
      </dgm:t>
    </dgm:pt>
    <dgm:pt modelId="{31928BB1-9F4E-4B30-BB84-72EA1EB80285}" type="sibTrans" cxnId="{41B043D0-CD2B-45C4-A77E-7A3B859F1C5B}">
      <dgm:prSet/>
      <dgm:spPr/>
      <dgm:t>
        <a:bodyPr/>
        <a:lstStyle/>
        <a:p>
          <a:endParaRPr lang="en-IN"/>
        </a:p>
      </dgm:t>
    </dgm:pt>
    <dgm:pt modelId="{BF404943-DF85-423C-AE77-F079736ADE57}">
      <dgm:prSet phldrT="[Text]"/>
      <dgm:spPr/>
      <dgm:t>
        <a:bodyPr/>
        <a:lstStyle/>
        <a:p>
          <a:r>
            <a:rPr lang="en-IN" dirty="0"/>
            <a:t>Take random action</a:t>
          </a:r>
        </a:p>
      </dgm:t>
    </dgm:pt>
    <dgm:pt modelId="{8ECC18CA-F4E5-41ED-9B21-D215E98D1367}" type="parTrans" cxnId="{8112481F-56B2-4F7E-A833-E4F87F85F31B}">
      <dgm:prSet/>
      <dgm:spPr/>
      <dgm:t>
        <a:bodyPr/>
        <a:lstStyle/>
        <a:p>
          <a:endParaRPr lang="en-IN"/>
        </a:p>
      </dgm:t>
    </dgm:pt>
    <dgm:pt modelId="{E71297EC-C43E-4E03-B202-75331FC5269A}" type="sibTrans" cxnId="{8112481F-56B2-4F7E-A833-E4F87F85F31B}">
      <dgm:prSet/>
      <dgm:spPr/>
      <dgm:t>
        <a:bodyPr/>
        <a:lstStyle/>
        <a:p>
          <a:endParaRPr lang="en-IN"/>
        </a:p>
      </dgm:t>
    </dgm:pt>
    <dgm:pt modelId="{F684C621-3D1F-4FA3-A4D9-F89ECB826BDF}">
      <dgm:prSet phldrT="[Text]"/>
      <dgm:spPr/>
      <dgm:t>
        <a:bodyPr/>
        <a:lstStyle/>
        <a:p>
          <a:r>
            <a:rPr lang="en-IN" dirty="0"/>
            <a:t>Give reward</a:t>
          </a:r>
        </a:p>
      </dgm:t>
    </dgm:pt>
    <dgm:pt modelId="{A5EB284D-C068-4C3C-84A9-ADBD39AA35F9}" type="parTrans" cxnId="{E7407522-CF83-4F85-910F-1AB88B2A2B25}">
      <dgm:prSet/>
      <dgm:spPr/>
      <dgm:t>
        <a:bodyPr/>
        <a:lstStyle/>
        <a:p>
          <a:endParaRPr lang="en-IN"/>
        </a:p>
      </dgm:t>
    </dgm:pt>
    <dgm:pt modelId="{AA12D530-DE62-468E-88BC-DB09B3415125}" type="sibTrans" cxnId="{E7407522-CF83-4F85-910F-1AB88B2A2B25}">
      <dgm:prSet/>
      <dgm:spPr/>
      <dgm:t>
        <a:bodyPr/>
        <a:lstStyle/>
        <a:p>
          <a:endParaRPr lang="en-IN"/>
        </a:p>
      </dgm:t>
    </dgm:pt>
    <dgm:pt modelId="{B86AC021-C381-4A46-8228-76737B572B67}" type="pres">
      <dgm:prSet presAssocID="{56AB2376-18A8-4512-8EFA-99BAF89FE2A4}" presName="Name0" presStyleCnt="0">
        <dgm:presLayoutVars>
          <dgm:dir/>
          <dgm:resizeHandles val="exact"/>
        </dgm:presLayoutVars>
      </dgm:prSet>
      <dgm:spPr/>
    </dgm:pt>
    <dgm:pt modelId="{DAB48039-4AF4-4D66-BAB5-A293318A203D}" type="pres">
      <dgm:prSet presAssocID="{FAD1B580-15A6-4F0B-BC89-C2F2F16A6C13}" presName="node" presStyleLbl="node1" presStyleIdx="0" presStyleCnt="6">
        <dgm:presLayoutVars>
          <dgm:bulletEnabled val="1"/>
        </dgm:presLayoutVars>
      </dgm:prSet>
      <dgm:spPr/>
    </dgm:pt>
    <dgm:pt modelId="{5091FAB3-D902-4BE3-854E-EB728C4DE994}" type="pres">
      <dgm:prSet presAssocID="{C62E37CC-4F46-4CDB-B501-A5EA1FFB3B36}" presName="sibTrans" presStyleLbl="sibTrans2D1" presStyleIdx="0" presStyleCnt="5"/>
      <dgm:spPr/>
    </dgm:pt>
    <dgm:pt modelId="{0167B813-3E14-4DEE-97B3-E6A1E66B3B0E}" type="pres">
      <dgm:prSet presAssocID="{C62E37CC-4F46-4CDB-B501-A5EA1FFB3B36}" presName="connectorText" presStyleLbl="sibTrans2D1" presStyleIdx="0" presStyleCnt="5"/>
      <dgm:spPr/>
    </dgm:pt>
    <dgm:pt modelId="{ECF43843-342E-4E23-A502-06732AFADC32}" type="pres">
      <dgm:prSet presAssocID="{8DACDA51-4D9D-43E9-85F1-16F3373FE7B1}" presName="node" presStyleLbl="node1" presStyleIdx="1" presStyleCnt="6">
        <dgm:presLayoutVars>
          <dgm:bulletEnabled val="1"/>
        </dgm:presLayoutVars>
      </dgm:prSet>
      <dgm:spPr/>
    </dgm:pt>
    <dgm:pt modelId="{747CBA0D-DB14-43A8-B232-0C63BB9A7124}" type="pres">
      <dgm:prSet presAssocID="{1F7D992F-E430-403A-8743-C8C89836E30A}" presName="sibTrans" presStyleLbl="sibTrans2D1" presStyleIdx="1" presStyleCnt="5"/>
      <dgm:spPr/>
    </dgm:pt>
    <dgm:pt modelId="{03797B4C-7566-4F74-BB67-38B557B0C64A}" type="pres">
      <dgm:prSet presAssocID="{1F7D992F-E430-403A-8743-C8C89836E30A}" presName="connectorText" presStyleLbl="sibTrans2D1" presStyleIdx="1" presStyleCnt="5"/>
      <dgm:spPr/>
    </dgm:pt>
    <dgm:pt modelId="{FA29786D-F0AD-46A2-9062-D8FCAED8F115}" type="pres">
      <dgm:prSet presAssocID="{53EF2346-80BD-4CA6-A971-34C8EECDDEEF}" presName="node" presStyleLbl="node1" presStyleIdx="2" presStyleCnt="6">
        <dgm:presLayoutVars>
          <dgm:bulletEnabled val="1"/>
        </dgm:presLayoutVars>
      </dgm:prSet>
      <dgm:spPr/>
    </dgm:pt>
    <dgm:pt modelId="{29C90091-5E90-41F0-9647-6E5899EC23AD}" type="pres">
      <dgm:prSet presAssocID="{4705C1F7-8BDE-4F37-B07E-D7E0D94B8C70}" presName="sibTrans" presStyleLbl="sibTrans2D1" presStyleIdx="2" presStyleCnt="5"/>
      <dgm:spPr/>
    </dgm:pt>
    <dgm:pt modelId="{C73A51C4-E1C9-4676-A4C8-14136F8D2C80}" type="pres">
      <dgm:prSet presAssocID="{4705C1F7-8BDE-4F37-B07E-D7E0D94B8C70}" presName="connectorText" presStyleLbl="sibTrans2D1" presStyleIdx="2" presStyleCnt="5"/>
      <dgm:spPr/>
    </dgm:pt>
    <dgm:pt modelId="{4C564DC7-2832-4576-A54E-F08FCD01189A}" type="pres">
      <dgm:prSet presAssocID="{75896A53-D3BE-46C3-A167-D5A92C363824}" presName="node" presStyleLbl="node1" presStyleIdx="3" presStyleCnt="6">
        <dgm:presLayoutVars>
          <dgm:bulletEnabled val="1"/>
        </dgm:presLayoutVars>
      </dgm:prSet>
      <dgm:spPr/>
    </dgm:pt>
    <dgm:pt modelId="{0259FC1A-1AD1-46ED-89D7-207A2F2AA12C}" type="pres">
      <dgm:prSet presAssocID="{31928BB1-9F4E-4B30-BB84-72EA1EB80285}" presName="sibTrans" presStyleLbl="sibTrans2D1" presStyleIdx="3" presStyleCnt="5"/>
      <dgm:spPr/>
    </dgm:pt>
    <dgm:pt modelId="{4401086C-0DB7-45AE-A6AE-E3E6162CDB2B}" type="pres">
      <dgm:prSet presAssocID="{31928BB1-9F4E-4B30-BB84-72EA1EB80285}" presName="connectorText" presStyleLbl="sibTrans2D1" presStyleIdx="3" presStyleCnt="5"/>
      <dgm:spPr/>
    </dgm:pt>
    <dgm:pt modelId="{04AC454F-A083-4798-90CC-2EFD42F280F3}" type="pres">
      <dgm:prSet presAssocID="{BF404943-DF85-423C-AE77-F079736ADE57}" presName="node" presStyleLbl="node1" presStyleIdx="4" presStyleCnt="6">
        <dgm:presLayoutVars>
          <dgm:bulletEnabled val="1"/>
        </dgm:presLayoutVars>
      </dgm:prSet>
      <dgm:spPr/>
    </dgm:pt>
    <dgm:pt modelId="{E87F1A9E-5FE4-471E-994E-B522126B19A3}" type="pres">
      <dgm:prSet presAssocID="{E71297EC-C43E-4E03-B202-75331FC5269A}" presName="sibTrans" presStyleLbl="sibTrans2D1" presStyleIdx="4" presStyleCnt="5"/>
      <dgm:spPr/>
    </dgm:pt>
    <dgm:pt modelId="{D1492E69-D20F-4F96-8805-8792C218E77E}" type="pres">
      <dgm:prSet presAssocID="{E71297EC-C43E-4E03-B202-75331FC5269A}" presName="connectorText" presStyleLbl="sibTrans2D1" presStyleIdx="4" presStyleCnt="5"/>
      <dgm:spPr/>
    </dgm:pt>
    <dgm:pt modelId="{8C845933-D270-4876-A96A-3F10C5D40B49}" type="pres">
      <dgm:prSet presAssocID="{F684C621-3D1F-4FA3-A4D9-F89ECB826BDF}" presName="node" presStyleLbl="node1" presStyleIdx="5" presStyleCnt="6">
        <dgm:presLayoutVars>
          <dgm:bulletEnabled val="1"/>
        </dgm:presLayoutVars>
      </dgm:prSet>
      <dgm:spPr/>
    </dgm:pt>
  </dgm:ptLst>
  <dgm:cxnLst>
    <dgm:cxn modelId="{20A22E13-1C76-44A5-B3B3-868F00DC37C4}" type="presOf" srcId="{FAD1B580-15A6-4F0B-BC89-C2F2F16A6C13}" destId="{DAB48039-4AF4-4D66-BAB5-A293318A203D}" srcOrd="0" destOrd="0" presId="urn:microsoft.com/office/officeart/2005/8/layout/process1"/>
    <dgm:cxn modelId="{AA5C5114-4453-4866-AB99-536352ED55CA}" type="presOf" srcId="{31928BB1-9F4E-4B30-BB84-72EA1EB80285}" destId="{4401086C-0DB7-45AE-A6AE-E3E6162CDB2B}" srcOrd="1" destOrd="0" presId="urn:microsoft.com/office/officeart/2005/8/layout/process1"/>
    <dgm:cxn modelId="{8112481F-56B2-4F7E-A833-E4F87F85F31B}" srcId="{56AB2376-18A8-4512-8EFA-99BAF89FE2A4}" destId="{BF404943-DF85-423C-AE77-F079736ADE57}" srcOrd="4" destOrd="0" parTransId="{8ECC18CA-F4E5-41ED-9B21-D215E98D1367}" sibTransId="{E71297EC-C43E-4E03-B202-75331FC5269A}"/>
    <dgm:cxn modelId="{E7407522-CF83-4F85-910F-1AB88B2A2B25}" srcId="{56AB2376-18A8-4512-8EFA-99BAF89FE2A4}" destId="{F684C621-3D1F-4FA3-A4D9-F89ECB826BDF}" srcOrd="5" destOrd="0" parTransId="{A5EB284D-C068-4C3C-84A9-ADBD39AA35F9}" sibTransId="{AA12D530-DE62-468E-88BC-DB09B3415125}"/>
    <dgm:cxn modelId="{FF8A9129-F889-4BF0-891E-5C644FAD98C8}" srcId="{56AB2376-18A8-4512-8EFA-99BAF89FE2A4}" destId="{8DACDA51-4D9D-43E9-85F1-16F3373FE7B1}" srcOrd="1" destOrd="0" parTransId="{2E8B88A7-B4C2-4DA9-9088-BD9E11B0B985}" sibTransId="{1F7D992F-E430-403A-8743-C8C89836E30A}"/>
    <dgm:cxn modelId="{D7648332-589E-4401-9EC9-D90D88707915}" type="presOf" srcId="{4705C1F7-8BDE-4F37-B07E-D7E0D94B8C70}" destId="{C73A51C4-E1C9-4676-A4C8-14136F8D2C80}" srcOrd="1" destOrd="0" presId="urn:microsoft.com/office/officeart/2005/8/layout/process1"/>
    <dgm:cxn modelId="{E9CCB33C-FFEA-4885-89CF-2422790F0EF4}" type="presOf" srcId="{1F7D992F-E430-403A-8743-C8C89836E30A}" destId="{747CBA0D-DB14-43A8-B232-0C63BB9A7124}" srcOrd="0" destOrd="0" presId="urn:microsoft.com/office/officeart/2005/8/layout/process1"/>
    <dgm:cxn modelId="{3B6CE669-7FD2-4326-9118-CDFB76A9916D}" type="presOf" srcId="{BF404943-DF85-423C-AE77-F079736ADE57}" destId="{04AC454F-A083-4798-90CC-2EFD42F280F3}" srcOrd="0" destOrd="0" presId="urn:microsoft.com/office/officeart/2005/8/layout/process1"/>
    <dgm:cxn modelId="{1F118A4A-980A-4DA7-BBD7-9C58FA7D4170}" type="presOf" srcId="{C62E37CC-4F46-4CDB-B501-A5EA1FFB3B36}" destId="{0167B813-3E14-4DEE-97B3-E6A1E66B3B0E}" srcOrd="1" destOrd="0" presId="urn:microsoft.com/office/officeart/2005/8/layout/process1"/>
    <dgm:cxn modelId="{BB119D6A-CF50-4717-BFEC-E79AD2EB6F14}" type="presOf" srcId="{8DACDA51-4D9D-43E9-85F1-16F3373FE7B1}" destId="{ECF43843-342E-4E23-A502-06732AFADC32}" srcOrd="0" destOrd="0" presId="urn:microsoft.com/office/officeart/2005/8/layout/process1"/>
    <dgm:cxn modelId="{EDC46F50-C0F9-413C-9181-4E6C4997B612}" srcId="{56AB2376-18A8-4512-8EFA-99BAF89FE2A4}" destId="{53EF2346-80BD-4CA6-A971-34C8EECDDEEF}" srcOrd="2" destOrd="0" parTransId="{029B8F13-C657-472C-836A-73E8F272C2E5}" sibTransId="{4705C1F7-8BDE-4F37-B07E-D7E0D94B8C70}"/>
    <dgm:cxn modelId="{87C22458-D4EF-4AA1-A2EB-0B5BA3D0091E}" type="presOf" srcId="{4705C1F7-8BDE-4F37-B07E-D7E0D94B8C70}" destId="{29C90091-5E90-41F0-9647-6E5899EC23AD}" srcOrd="0" destOrd="0" presId="urn:microsoft.com/office/officeart/2005/8/layout/process1"/>
    <dgm:cxn modelId="{4C57CA79-2FCC-4F2F-8DB6-5E7F79C6A0D0}" type="presOf" srcId="{E71297EC-C43E-4E03-B202-75331FC5269A}" destId="{E87F1A9E-5FE4-471E-994E-B522126B19A3}" srcOrd="0" destOrd="0" presId="urn:microsoft.com/office/officeart/2005/8/layout/process1"/>
    <dgm:cxn modelId="{B53C3095-EEA8-408A-B1FC-658597007418}" type="presOf" srcId="{C62E37CC-4F46-4CDB-B501-A5EA1FFB3B36}" destId="{5091FAB3-D902-4BE3-854E-EB728C4DE994}" srcOrd="0" destOrd="0" presId="urn:microsoft.com/office/officeart/2005/8/layout/process1"/>
    <dgm:cxn modelId="{6628CD98-51F9-4FC7-81BB-E810075D37CE}" type="presOf" srcId="{56AB2376-18A8-4512-8EFA-99BAF89FE2A4}" destId="{B86AC021-C381-4A46-8228-76737B572B67}" srcOrd="0" destOrd="0" presId="urn:microsoft.com/office/officeart/2005/8/layout/process1"/>
    <dgm:cxn modelId="{B9FE4699-352F-4D61-8718-9F1AEA91273D}" srcId="{56AB2376-18A8-4512-8EFA-99BAF89FE2A4}" destId="{FAD1B580-15A6-4F0B-BC89-C2F2F16A6C13}" srcOrd="0" destOrd="0" parTransId="{A14660D9-76E2-4687-A4E9-FD2A41DC0C3C}" sibTransId="{C62E37CC-4F46-4CDB-B501-A5EA1FFB3B36}"/>
    <dgm:cxn modelId="{1AEC6BA4-0A6B-4221-A177-BD8DBF23FB7C}" type="presOf" srcId="{75896A53-D3BE-46C3-A167-D5A92C363824}" destId="{4C564DC7-2832-4576-A54E-F08FCD01189A}" srcOrd="0" destOrd="0" presId="urn:microsoft.com/office/officeart/2005/8/layout/process1"/>
    <dgm:cxn modelId="{5F5DBCBD-1D78-407C-8423-DE3698E2E891}" type="presOf" srcId="{E71297EC-C43E-4E03-B202-75331FC5269A}" destId="{D1492E69-D20F-4F96-8805-8792C218E77E}" srcOrd="1" destOrd="0" presId="urn:microsoft.com/office/officeart/2005/8/layout/process1"/>
    <dgm:cxn modelId="{8A67C8BF-1916-4CE5-9168-261FE7ABEA7E}" type="presOf" srcId="{31928BB1-9F4E-4B30-BB84-72EA1EB80285}" destId="{0259FC1A-1AD1-46ED-89D7-207A2F2AA12C}" srcOrd="0" destOrd="0" presId="urn:microsoft.com/office/officeart/2005/8/layout/process1"/>
    <dgm:cxn modelId="{3979D5C2-102E-4654-B47B-655D08246E87}" type="presOf" srcId="{1F7D992F-E430-403A-8743-C8C89836E30A}" destId="{03797B4C-7566-4F74-BB67-38B557B0C64A}" srcOrd="1" destOrd="0" presId="urn:microsoft.com/office/officeart/2005/8/layout/process1"/>
    <dgm:cxn modelId="{41B043D0-CD2B-45C4-A77E-7A3B859F1C5B}" srcId="{56AB2376-18A8-4512-8EFA-99BAF89FE2A4}" destId="{75896A53-D3BE-46C3-A167-D5A92C363824}" srcOrd="3" destOrd="0" parTransId="{A32BAABA-4420-4665-B7F7-5718185F0C4A}" sibTransId="{31928BB1-9F4E-4B30-BB84-72EA1EB80285}"/>
    <dgm:cxn modelId="{AD6B50E9-87D4-4932-A696-28E657111AB8}" type="presOf" srcId="{53EF2346-80BD-4CA6-A971-34C8EECDDEEF}" destId="{FA29786D-F0AD-46A2-9062-D8FCAED8F115}" srcOrd="0" destOrd="0" presId="urn:microsoft.com/office/officeart/2005/8/layout/process1"/>
    <dgm:cxn modelId="{97E427F2-4ED5-46C5-A8FC-318C560AE35A}" type="presOf" srcId="{F684C621-3D1F-4FA3-A4D9-F89ECB826BDF}" destId="{8C845933-D270-4876-A96A-3F10C5D40B49}" srcOrd="0" destOrd="0" presId="urn:microsoft.com/office/officeart/2005/8/layout/process1"/>
    <dgm:cxn modelId="{37CB6DA4-17C8-4D30-B0FB-A5335AD8901F}" type="presParOf" srcId="{B86AC021-C381-4A46-8228-76737B572B67}" destId="{DAB48039-4AF4-4D66-BAB5-A293318A203D}" srcOrd="0" destOrd="0" presId="urn:microsoft.com/office/officeart/2005/8/layout/process1"/>
    <dgm:cxn modelId="{24E9445A-7072-4634-B1B0-5B07EFE71FBF}" type="presParOf" srcId="{B86AC021-C381-4A46-8228-76737B572B67}" destId="{5091FAB3-D902-4BE3-854E-EB728C4DE994}" srcOrd="1" destOrd="0" presId="urn:microsoft.com/office/officeart/2005/8/layout/process1"/>
    <dgm:cxn modelId="{94575AB4-F923-47BD-B5FE-0F3441754CCA}" type="presParOf" srcId="{5091FAB3-D902-4BE3-854E-EB728C4DE994}" destId="{0167B813-3E14-4DEE-97B3-E6A1E66B3B0E}" srcOrd="0" destOrd="0" presId="urn:microsoft.com/office/officeart/2005/8/layout/process1"/>
    <dgm:cxn modelId="{0FB7189B-A16E-4D5C-9BBA-CE1E5BB8EE42}" type="presParOf" srcId="{B86AC021-C381-4A46-8228-76737B572B67}" destId="{ECF43843-342E-4E23-A502-06732AFADC32}" srcOrd="2" destOrd="0" presId="urn:microsoft.com/office/officeart/2005/8/layout/process1"/>
    <dgm:cxn modelId="{5F5FA1AB-FDB5-4AA7-8FE2-C0FB8A5DE0D5}" type="presParOf" srcId="{B86AC021-C381-4A46-8228-76737B572B67}" destId="{747CBA0D-DB14-43A8-B232-0C63BB9A7124}" srcOrd="3" destOrd="0" presId="urn:microsoft.com/office/officeart/2005/8/layout/process1"/>
    <dgm:cxn modelId="{A5CC0465-BDA2-4EE5-840D-CFA3384B00C5}" type="presParOf" srcId="{747CBA0D-DB14-43A8-B232-0C63BB9A7124}" destId="{03797B4C-7566-4F74-BB67-38B557B0C64A}" srcOrd="0" destOrd="0" presId="urn:microsoft.com/office/officeart/2005/8/layout/process1"/>
    <dgm:cxn modelId="{6436AF41-2130-476F-8EDB-8C582472E2E5}" type="presParOf" srcId="{B86AC021-C381-4A46-8228-76737B572B67}" destId="{FA29786D-F0AD-46A2-9062-D8FCAED8F115}" srcOrd="4" destOrd="0" presId="urn:microsoft.com/office/officeart/2005/8/layout/process1"/>
    <dgm:cxn modelId="{ADEFDE86-EC83-492C-95B7-001A30964D04}" type="presParOf" srcId="{B86AC021-C381-4A46-8228-76737B572B67}" destId="{29C90091-5E90-41F0-9647-6E5899EC23AD}" srcOrd="5" destOrd="0" presId="urn:microsoft.com/office/officeart/2005/8/layout/process1"/>
    <dgm:cxn modelId="{66ADF0AB-9464-4BFA-8921-59AC3E1394AA}" type="presParOf" srcId="{29C90091-5E90-41F0-9647-6E5899EC23AD}" destId="{C73A51C4-E1C9-4676-A4C8-14136F8D2C80}" srcOrd="0" destOrd="0" presId="urn:microsoft.com/office/officeart/2005/8/layout/process1"/>
    <dgm:cxn modelId="{17BED9A8-01FA-49B4-9BCF-7B862343A89C}" type="presParOf" srcId="{B86AC021-C381-4A46-8228-76737B572B67}" destId="{4C564DC7-2832-4576-A54E-F08FCD01189A}" srcOrd="6" destOrd="0" presId="urn:microsoft.com/office/officeart/2005/8/layout/process1"/>
    <dgm:cxn modelId="{7DFAA21B-7344-4F8A-9752-06E2189AC45D}" type="presParOf" srcId="{B86AC021-C381-4A46-8228-76737B572B67}" destId="{0259FC1A-1AD1-46ED-89D7-207A2F2AA12C}" srcOrd="7" destOrd="0" presId="urn:microsoft.com/office/officeart/2005/8/layout/process1"/>
    <dgm:cxn modelId="{947BB91D-DD93-4A9D-BA7B-F83EFE1673D1}" type="presParOf" srcId="{0259FC1A-1AD1-46ED-89D7-207A2F2AA12C}" destId="{4401086C-0DB7-45AE-A6AE-E3E6162CDB2B}" srcOrd="0" destOrd="0" presId="urn:microsoft.com/office/officeart/2005/8/layout/process1"/>
    <dgm:cxn modelId="{10494C05-E663-43FB-AE6C-36AF91F091FB}" type="presParOf" srcId="{B86AC021-C381-4A46-8228-76737B572B67}" destId="{04AC454F-A083-4798-90CC-2EFD42F280F3}" srcOrd="8" destOrd="0" presId="urn:microsoft.com/office/officeart/2005/8/layout/process1"/>
    <dgm:cxn modelId="{DBD46BA4-2ED9-4FE6-AC9A-941B14F6E74B}" type="presParOf" srcId="{B86AC021-C381-4A46-8228-76737B572B67}" destId="{E87F1A9E-5FE4-471E-994E-B522126B19A3}" srcOrd="9" destOrd="0" presId="urn:microsoft.com/office/officeart/2005/8/layout/process1"/>
    <dgm:cxn modelId="{0B4DFCD1-66AB-4682-92B5-D092CB8367E0}" type="presParOf" srcId="{E87F1A9E-5FE4-471E-994E-B522126B19A3}" destId="{D1492E69-D20F-4F96-8805-8792C218E77E}" srcOrd="0" destOrd="0" presId="urn:microsoft.com/office/officeart/2005/8/layout/process1"/>
    <dgm:cxn modelId="{39E57F19-F7CB-4F0A-B678-B5A529D5ED55}" type="presParOf" srcId="{B86AC021-C381-4A46-8228-76737B572B67}" destId="{8C845933-D270-4876-A96A-3F10C5D40B49}"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48039-4AF4-4D66-BAB5-A293318A203D}">
      <dsp:nvSpPr>
        <dsp:cNvPr id="0" name=""/>
        <dsp:cNvSpPr/>
      </dsp:nvSpPr>
      <dsp:spPr>
        <a:xfrm>
          <a:off x="0"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Read job</a:t>
          </a:r>
        </a:p>
      </dsp:txBody>
      <dsp:txXfrm>
        <a:off x="17981" y="807422"/>
        <a:ext cx="899522" cy="577949"/>
      </dsp:txXfrm>
    </dsp:sp>
    <dsp:sp modelId="{5091FAB3-D902-4BE3-854E-EB728C4DE994}">
      <dsp:nvSpPr>
        <dsp:cNvPr id="0" name=""/>
        <dsp:cNvSpPr/>
      </dsp:nvSpPr>
      <dsp:spPr>
        <a:xfrm>
          <a:off x="1029032" y="980397"/>
          <a:ext cx="198322" cy="23200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029032" y="1026797"/>
        <a:ext cx="138825" cy="139200"/>
      </dsp:txXfrm>
    </dsp:sp>
    <dsp:sp modelId="{ECF43843-342E-4E23-A502-06732AFADC32}">
      <dsp:nvSpPr>
        <dsp:cNvPr id="0" name=""/>
        <dsp:cNvSpPr/>
      </dsp:nvSpPr>
      <dsp:spPr>
        <a:xfrm>
          <a:off x="1309677"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Update machine states</a:t>
          </a:r>
        </a:p>
      </dsp:txBody>
      <dsp:txXfrm>
        <a:off x="1327658" y="807422"/>
        <a:ext cx="899522" cy="577949"/>
      </dsp:txXfrm>
    </dsp:sp>
    <dsp:sp modelId="{747CBA0D-DB14-43A8-B232-0C63BB9A7124}">
      <dsp:nvSpPr>
        <dsp:cNvPr id="0" name=""/>
        <dsp:cNvSpPr/>
      </dsp:nvSpPr>
      <dsp:spPr>
        <a:xfrm>
          <a:off x="2338710" y="980397"/>
          <a:ext cx="198322" cy="23200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338710" y="1026797"/>
        <a:ext cx="138825" cy="139200"/>
      </dsp:txXfrm>
    </dsp:sp>
    <dsp:sp modelId="{FA29786D-F0AD-46A2-9062-D8FCAED8F115}">
      <dsp:nvSpPr>
        <dsp:cNvPr id="0" name=""/>
        <dsp:cNvSpPr/>
      </dsp:nvSpPr>
      <dsp:spPr>
        <a:xfrm>
          <a:off x="2619355"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Determine profitability</a:t>
          </a:r>
        </a:p>
      </dsp:txBody>
      <dsp:txXfrm>
        <a:off x="2637336" y="807422"/>
        <a:ext cx="899522" cy="577949"/>
      </dsp:txXfrm>
    </dsp:sp>
    <dsp:sp modelId="{29C90091-5E90-41F0-9647-6E5899EC23AD}">
      <dsp:nvSpPr>
        <dsp:cNvPr id="0" name=""/>
        <dsp:cNvSpPr/>
      </dsp:nvSpPr>
      <dsp:spPr>
        <a:xfrm>
          <a:off x="3648387" y="980397"/>
          <a:ext cx="198322" cy="23200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3648387" y="1026797"/>
        <a:ext cx="138825" cy="139200"/>
      </dsp:txXfrm>
    </dsp:sp>
    <dsp:sp modelId="{4C564DC7-2832-4576-A54E-F08FCD01189A}">
      <dsp:nvSpPr>
        <dsp:cNvPr id="0" name=""/>
        <dsp:cNvSpPr/>
      </dsp:nvSpPr>
      <dsp:spPr>
        <a:xfrm>
          <a:off x="3929032"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Update observation space</a:t>
          </a:r>
        </a:p>
      </dsp:txBody>
      <dsp:txXfrm>
        <a:off x="3947013" y="807422"/>
        <a:ext cx="899522" cy="577949"/>
      </dsp:txXfrm>
    </dsp:sp>
    <dsp:sp modelId="{0259FC1A-1AD1-46ED-89D7-207A2F2AA12C}">
      <dsp:nvSpPr>
        <dsp:cNvPr id="0" name=""/>
        <dsp:cNvSpPr/>
      </dsp:nvSpPr>
      <dsp:spPr>
        <a:xfrm>
          <a:off x="4958065" y="980397"/>
          <a:ext cx="198322" cy="23200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4958065" y="1026797"/>
        <a:ext cx="138825" cy="139200"/>
      </dsp:txXfrm>
    </dsp:sp>
    <dsp:sp modelId="{04AC454F-A083-4798-90CC-2EFD42F280F3}">
      <dsp:nvSpPr>
        <dsp:cNvPr id="0" name=""/>
        <dsp:cNvSpPr/>
      </dsp:nvSpPr>
      <dsp:spPr>
        <a:xfrm>
          <a:off x="5238710"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Take random action</a:t>
          </a:r>
        </a:p>
      </dsp:txBody>
      <dsp:txXfrm>
        <a:off x="5256691" y="807422"/>
        <a:ext cx="899522" cy="577949"/>
      </dsp:txXfrm>
    </dsp:sp>
    <dsp:sp modelId="{E87F1A9E-5FE4-471E-994E-B522126B19A3}">
      <dsp:nvSpPr>
        <dsp:cNvPr id="0" name=""/>
        <dsp:cNvSpPr/>
      </dsp:nvSpPr>
      <dsp:spPr>
        <a:xfrm>
          <a:off x="6267742" y="980397"/>
          <a:ext cx="198322" cy="23200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6267742" y="1026797"/>
        <a:ext cx="138825" cy="139200"/>
      </dsp:txXfrm>
    </dsp:sp>
    <dsp:sp modelId="{8C845933-D270-4876-A96A-3F10C5D40B49}">
      <dsp:nvSpPr>
        <dsp:cNvPr id="0" name=""/>
        <dsp:cNvSpPr/>
      </dsp:nvSpPr>
      <dsp:spPr>
        <a:xfrm>
          <a:off x="6548387"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Give reward</a:t>
          </a:r>
        </a:p>
      </dsp:txBody>
      <dsp:txXfrm>
        <a:off x="6566368" y="807422"/>
        <a:ext cx="899522" cy="5779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345472B-6ABE-2156-0941-4D28762E403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defRPr sz="1200" b="0" i="0"/>
            </a:lvl1pPr>
          </a:lstStyle>
          <a:p>
            <a:endParaRPr lang="en-GB" altLang="en-US"/>
          </a:p>
        </p:txBody>
      </p:sp>
      <p:sp>
        <p:nvSpPr>
          <p:cNvPr id="82947" name="Rectangle 3">
            <a:extLst>
              <a:ext uri="{FF2B5EF4-FFF2-40B4-BE49-F238E27FC236}">
                <a16:creationId xmlns:a16="http://schemas.microsoft.com/office/drawing/2014/main" id="{2E54678F-4AF3-2ED0-591E-91C1B5F47A38}"/>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b="0" i="0"/>
            </a:lvl1pPr>
          </a:lstStyle>
          <a:p>
            <a:endParaRPr lang="en-GB" altLang="en-US"/>
          </a:p>
        </p:txBody>
      </p:sp>
      <p:sp>
        <p:nvSpPr>
          <p:cNvPr id="82948" name="Rectangle 4">
            <a:extLst>
              <a:ext uri="{FF2B5EF4-FFF2-40B4-BE49-F238E27FC236}">
                <a16:creationId xmlns:a16="http://schemas.microsoft.com/office/drawing/2014/main" id="{6EA318FE-8767-B59C-A585-BC272B53974A}"/>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defRPr sz="1200" b="0" i="0"/>
            </a:lvl1pPr>
          </a:lstStyle>
          <a:p>
            <a:endParaRPr lang="en-GB" altLang="en-US"/>
          </a:p>
        </p:txBody>
      </p:sp>
      <p:sp>
        <p:nvSpPr>
          <p:cNvPr id="82949" name="Rectangle 5">
            <a:extLst>
              <a:ext uri="{FF2B5EF4-FFF2-40B4-BE49-F238E27FC236}">
                <a16:creationId xmlns:a16="http://schemas.microsoft.com/office/drawing/2014/main" id="{076EE6BA-4402-0FBB-03FE-B137DF1DF96D}"/>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defRPr sz="1200" b="0" i="0"/>
            </a:lvl1pPr>
          </a:lstStyle>
          <a:p>
            <a:fld id="{BBB7041D-AED2-4BEC-B3D4-9885424C8C38}" type="slidenum">
              <a:rPr lang="en-GB" altLang="en-US"/>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C93CAA1-2C7E-0395-3D59-6576104ACA8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defRPr sz="1200" b="0" i="0"/>
            </a:lvl1pPr>
          </a:lstStyle>
          <a:p>
            <a:endParaRPr lang="de-DE" altLang="en-US"/>
          </a:p>
        </p:txBody>
      </p:sp>
      <p:sp>
        <p:nvSpPr>
          <p:cNvPr id="7171" name="Rectangle 3">
            <a:extLst>
              <a:ext uri="{FF2B5EF4-FFF2-40B4-BE49-F238E27FC236}">
                <a16:creationId xmlns:a16="http://schemas.microsoft.com/office/drawing/2014/main" id="{B225F42A-6467-6459-1347-CA90E5B2A0D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b="0" i="0"/>
            </a:lvl1pPr>
          </a:lstStyle>
          <a:p>
            <a:endParaRPr lang="de-DE" altLang="en-US"/>
          </a:p>
        </p:txBody>
      </p:sp>
      <p:sp>
        <p:nvSpPr>
          <p:cNvPr id="7172" name="Rectangle 4">
            <a:extLst>
              <a:ext uri="{FF2B5EF4-FFF2-40B4-BE49-F238E27FC236}">
                <a16:creationId xmlns:a16="http://schemas.microsoft.com/office/drawing/2014/main" id="{DB439EB9-2188-23AF-0069-D7B99D4DB0B4}"/>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a:extLst>
              <a:ext uri="{FF2B5EF4-FFF2-40B4-BE49-F238E27FC236}">
                <a16:creationId xmlns:a16="http://schemas.microsoft.com/office/drawing/2014/main" id="{5F0A7865-52EF-5C23-04FE-5C24611EAC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7174" name="Rectangle 6">
            <a:extLst>
              <a:ext uri="{FF2B5EF4-FFF2-40B4-BE49-F238E27FC236}">
                <a16:creationId xmlns:a16="http://schemas.microsoft.com/office/drawing/2014/main" id="{6EF9036D-7904-04A2-8752-55DC23E95E70}"/>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defRPr sz="1200" b="0" i="0"/>
            </a:lvl1pPr>
          </a:lstStyle>
          <a:p>
            <a:endParaRPr lang="de-DE" altLang="en-US"/>
          </a:p>
        </p:txBody>
      </p:sp>
      <p:sp>
        <p:nvSpPr>
          <p:cNvPr id="7175" name="Rectangle 7">
            <a:extLst>
              <a:ext uri="{FF2B5EF4-FFF2-40B4-BE49-F238E27FC236}">
                <a16:creationId xmlns:a16="http://schemas.microsoft.com/office/drawing/2014/main" id="{EA9DAAF2-BDAF-1F8B-C959-E395133855F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defRPr sz="1200" b="0" i="0"/>
            </a:lvl1pPr>
          </a:lstStyle>
          <a:p>
            <a:fld id="{A0BA2BE2-3F90-4D98-B039-66D3C7A83CF0}" type="slidenum">
              <a:rPr lang="de-DE" altLang="en-US"/>
              <a:pPr/>
              <a:t>‹#›</a:t>
            </a:fld>
            <a:endParaRPr lang="de-DE"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BA2BE2-3F90-4D98-B039-66D3C7A83CF0}" type="slidenum">
              <a:rPr lang="de-DE" altLang="en-US" smtClean="0"/>
              <a:pPr/>
              <a:t>8</a:t>
            </a:fld>
            <a:endParaRPr lang="de-DE" altLang="en-US"/>
          </a:p>
        </p:txBody>
      </p:sp>
    </p:spTree>
    <p:extLst>
      <p:ext uri="{BB962C8B-B14F-4D97-AF65-F5344CB8AC3E}">
        <p14:creationId xmlns:p14="http://schemas.microsoft.com/office/powerpoint/2010/main" val="3258972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4EDAAD08-4519-235F-B2A6-E87853DD7703}"/>
              </a:ext>
            </a:extLst>
          </p:cNvPr>
          <p:cNvSpPr>
            <a:spLocks noGrp="1" noChangeArrowheads="1"/>
          </p:cNvSpPr>
          <p:nvPr>
            <p:ph type="ctrTitle"/>
          </p:nvPr>
        </p:nvSpPr>
        <p:spPr>
          <a:xfrm>
            <a:off x="495300" y="4724400"/>
            <a:ext cx="8153400" cy="1081088"/>
          </a:xfrm>
        </p:spPr>
        <p:txBody>
          <a:bodyPr/>
          <a:lstStyle>
            <a:lvl1pPr algn="ctr">
              <a:defRPr/>
            </a:lvl1pPr>
          </a:lstStyle>
          <a:p>
            <a:pPr lvl="0"/>
            <a:r>
              <a:rPr lang="en-US" altLang="en-US" noProof="0"/>
              <a:t>Click to edit Master title style</a:t>
            </a:r>
            <a:endParaRPr lang="de-DE" altLang="en-US" noProof="0"/>
          </a:p>
        </p:txBody>
      </p:sp>
      <p:sp>
        <p:nvSpPr>
          <p:cNvPr id="108548" name="Line 4">
            <a:extLst>
              <a:ext uri="{FF2B5EF4-FFF2-40B4-BE49-F238E27FC236}">
                <a16:creationId xmlns:a16="http://schemas.microsoft.com/office/drawing/2014/main" id="{5AEE49FC-56A3-3C8F-1D8A-B3612852C95C}"/>
              </a:ext>
            </a:extLst>
          </p:cNvPr>
          <p:cNvSpPr>
            <a:spLocks noChangeShapeType="1"/>
          </p:cNvSpPr>
          <p:nvPr/>
        </p:nvSpPr>
        <p:spPr bwMode="auto">
          <a:xfrm>
            <a:off x="971550" y="5805488"/>
            <a:ext cx="7200900" cy="0"/>
          </a:xfrm>
          <a:prstGeom prst="line">
            <a:avLst/>
          </a:prstGeom>
          <a:noFill/>
          <a:ln w="12700">
            <a:solidFill>
              <a:srgbClr val="84B81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549" name="Line 5">
            <a:extLst>
              <a:ext uri="{FF2B5EF4-FFF2-40B4-BE49-F238E27FC236}">
                <a16:creationId xmlns:a16="http://schemas.microsoft.com/office/drawing/2014/main" id="{6682632D-65B4-0D1D-C04D-2AEEDA83F673}"/>
              </a:ext>
            </a:extLst>
          </p:cNvPr>
          <p:cNvSpPr>
            <a:spLocks noChangeShapeType="1"/>
          </p:cNvSpPr>
          <p:nvPr/>
        </p:nvSpPr>
        <p:spPr bwMode="auto">
          <a:xfrm>
            <a:off x="971550" y="4724400"/>
            <a:ext cx="7200900" cy="0"/>
          </a:xfrm>
          <a:prstGeom prst="line">
            <a:avLst/>
          </a:prstGeom>
          <a:noFill/>
          <a:ln w="12700">
            <a:solidFill>
              <a:srgbClr val="84B81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551" name="Rectangle 7">
            <a:extLst>
              <a:ext uri="{FF2B5EF4-FFF2-40B4-BE49-F238E27FC236}">
                <a16:creationId xmlns:a16="http://schemas.microsoft.com/office/drawing/2014/main" id="{393738EA-6F7D-B9F9-BB0B-898EC1287E52}"/>
              </a:ext>
            </a:extLst>
          </p:cNvPr>
          <p:cNvSpPr>
            <a:spLocks noGrp="1" noChangeArrowheads="1"/>
          </p:cNvSpPr>
          <p:nvPr>
            <p:ph type="subTitle" sz="quarter" idx="1"/>
          </p:nvPr>
        </p:nvSpPr>
        <p:spPr>
          <a:xfrm>
            <a:off x="2955925" y="5899150"/>
            <a:ext cx="3200400" cy="338138"/>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marL="0" indent="0" algn="ctr">
              <a:buFont typeface="Wingdings" panose="05000000000000000000" pitchFamily="2" charset="2"/>
              <a:buNone/>
              <a:defRPr sz="1400" i="1">
                <a:solidFill>
                  <a:srgbClr val="84B818"/>
                </a:solidFill>
              </a:defRPr>
            </a:lvl1pPr>
          </a:lstStyle>
          <a:p>
            <a:pPr lvl="0"/>
            <a:r>
              <a:rPr lang="en-US" altLang="en-US" noProof="0"/>
              <a:t>Click to edit Master subtitle style</a:t>
            </a:r>
            <a:endParaRPr lang="de-DE" altLang="en-US" noProof="0"/>
          </a:p>
        </p:txBody>
      </p:sp>
      <p:grpSp>
        <p:nvGrpSpPr>
          <p:cNvPr id="108552" name="Group 8">
            <a:extLst>
              <a:ext uri="{FF2B5EF4-FFF2-40B4-BE49-F238E27FC236}">
                <a16:creationId xmlns:a16="http://schemas.microsoft.com/office/drawing/2014/main" id="{9A46CA49-7F7A-5DA1-0D76-8AB2622C1A84}"/>
              </a:ext>
            </a:extLst>
          </p:cNvPr>
          <p:cNvGrpSpPr>
            <a:grpSpLocks/>
          </p:cNvGrpSpPr>
          <p:nvPr/>
        </p:nvGrpSpPr>
        <p:grpSpPr bwMode="auto">
          <a:xfrm>
            <a:off x="503238" y="330200"/>
            <a:ext cx="3184525" cy="588963"/>
            <a:chOff x="317" y="208"/>
            <a:chExt cx="2006" cy="371"/>
          </a:xfrm>
        </p:grpSpPr>
        <p:pic>
          <p:nvPicPr>
            <p:cNvPr id="108553" name="Picture 9">
              <a:extLst>
                <a:ext uri="{FF2B5EF4-FFF2-40B4-BE49-F238E27FC236}">
                  <a16:creationId xmlns:a16="http://schemas.microsoft.com/office/drawing/2014/main" id="{D18DB634-F938-497E-A731-4840C0AFDF7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75551"/>
            <a:stretch>
              <a:fillRect/>
            </a:stretch>
          </p:blipFill>
          <p:spPr bwMode="auto">
            <a:xfrm>
              <a:off x="317" y="208"/>
              <a:ext cx="49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4" name="Rectangle 10">
              <a:extLst>
                <a:ext uri="{FF2B5EF4-FFF2-40B4-BE49-F238E27FC236}">
                  <a16:creationId xmlns:a16="http://schemas.microsoft.com/office/drawing/2014/main" id="{D39AAF34-EA24-B524-7A3F-F97DEAE8F034}"/>
                </a:ext>
              </a:extLst>
            </p:cNvPr>
            <p:cNvSpPr>
              <a:spLocks noChangeAspect="1" noChangeArrowheads="1"/>
            </p:cNvSpPr>
            <p:nvPr userDrawn="1"/>
          </p:nvSpPr>
          <p:spPr bwMode="auto">
            <a:xfrm>
              <a:off x="745" y="249"/>
              <a:ext cx="1578"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ts val="1700"/>
                </a:lnSpc>
                <a:spcBef>
                  <a:spcPct val="0"/>
                </a:spcBef>
              </a:pPr>
              <a:r>
                <a:rPr lang="nl-NL" altLang="en-US" sz="1600" b="0" i="0"/>
                <a:t>dortmund</a:t>
              </a:r>
            </a:p>
            <a:p>
              <a:pPr algn="l">
                <a:lnSpc>
                  <a:spcPts val="1700"/>
                </a:lnSpc>
                <a:spcBef>
                  <a:spcPct val="0"/>
                </a:spcBef>
              </a:pPr>
              <a:r>
                <a:rPr lang="nl-NL" altLang="en-US" sz="1600" b="0" i="0"/>
                <a:t>university of technology</a:t>
              </a:r>
            </a:p>
          </p:txBody>
        </p:sp>
      </p:grpSp>
      <p:sp>
        <p:nvSpPr>
          <p:cNvPr id="108555" name="Rectangle 11">
            <a:extLst>
              <a:ext uri="{FF2B5EF4-FFF2-40B4-BE49-F238E27FC236}">
                <a16:creationId xmlns:a16="http://schemas.microsoft.com/office/drawing/2014/main" id="{9461649F-AFAA-30DD-CEBF-622DCF118890}"/>
              </a:ext>
            </a:extLst>
          </p:cNvPr>
          <p:cNvSpPr>
            <a:spLocks noChangeArrowheads="1"/>
          </p:cNvSpPr>
          <p:nvPr/>
        </p:nvSpPr>
        <p:spPr bwMode="auto">
          <a:xfrm>
            <a:off x="4859338" y="404813"/>
            <a:ext cx="31162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ts val="1700"/>
              </a:lnSpc>
              <a:spcBef>
                <a:spcPct val="0"/>
              </a:spcBef>
            </a:pPr>
            <a:r>
              <a:rPr lang="nl-NL" altLang="en-US" sz="1600" b="0" i="0"/>
              <a:t>Robotics Research Institute</a:t>
            </a:r>
          </a:p>
          <a:p>
            <a:pPr algn="l">
              <a:lnSpc>
                <a:spcPts val="1700"/>
              </a:lnSpc>
              <a:spcBef>
                <a:spcPct val="0"/>
              </a:spcBef>
            </a:pPr>
            <a:r>
              <a:rPr lang="nl-NL" altLang="en-US" sz="1600" b="0" i="0"/>
              <a:t>Information Technology Section</a:t>
            </a:r>
            <a:r>
              <a:rPr lang="nl-NL" altLang="en-US" sz="1600" b="0" i="0">
                <a:latin typeface="Akkurat Light Office" pitchFamily="50" charset="0"/>
              </a:rPr>
              <a:t> </a:t>
            </a:r>
          </a:p>
        </p:txBody>
      </p:sp>
      <p:pic>
        <p:nvPicPr>
          <p:cNvPr id="108556" name="Picture 12">
            <a:extLst>
              <a:ext uri="{FF2B5EF4-FFF2-40B4-BE49-F238E27FC236}">
                <a16:creationId xmlns:a16="http://schemas.microsoft.com/office/drawing/2014/main" id="{079F756F-2B71-DB0F-6015-33C3A381C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1788" y="333375"/>
            <a:ext cx="652462" cy="595313"/>
          </a:xfrm>
          <a:prstGeom prst="rect">
            <a:avLst/>
          </a:prstGeom>
          <a:noFill/>
          <a:extLst>
            <a:ext uri="{909E8E84-426E-40DD-AFC4-6F175D3DCCD1}">
              <a14:hiddenFill xmlns:a14="http://schemas.microsoft.com/office/drawing/2010/main">
                <a:solidFill>
                  <a:srgbClr val="FFFFFF"/>
                </a:solidFill>
              </a14:hiddenFill>
            </a:ext>
          </a:extLst>
        </p:spPr>
      </p:pic>
      <p:sp>
        <p:nvSpPr>
          <p:cNvPr id="108557" name="Rectangle 13">
            <a:extLst>
              <a:ext uri="{FF2B5EF4-FFF2-40B4-BE49-F238E27FC236}">
                <a16:creationId xmlns:a16="http://schemas.microsoft.com/office/drawing/2014/main" id="{58661A86-F101-B3CE-EC68-EA175D3AD9FB}"/>
              </a:ext>
            </a:extLst>
          </p:cNvPr>
          <p:cNvSpPr>
            <a:spLocks noGrp="1" noChangeArrowheads="1"/>
          </p:cNvSpPr>
          <p:nvPr>
            <p:ph type="dt" sz="half" idx="2"/>
          </p:nvPr>
        </p:nvSpPr>
        <p:spPr>
          <a:xfrm>
            <a:off x="3814763" y="6237288"/>
            <a:ext cx="1512887" cy="344487"/>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91440"/>
          <a:lstStyle>
            <a:lvl1pPr algn="ctr">
              <a:defRPr sz="1400">
                <a:solidFill>
                  <a:srgbClr val="84B818"/>
                </a:solidFill>
              </a:defRPr>
            </a:lvl1pPr>
          </a:lstStyle>
          <a:p>
            <a:r>
              <a:rPr lang="en-US" altLang="en-US"/>
              <a:t>2</a:t>
            </a:r>
            <a:endParaRPr lang="de-DE" altLang="en-US"/>
          </a:p>
        </p:txBody>
      </p:sp>
      <p:sp>
        <p:nvSpPr>
          <p:cNvPr id="108558" name="Rectangle 14">
            <a:extLst>
              <a:ext uri="{FF2B5EF4-FFF2-40B4-BE49-F238E27FC236}">
                <a16:creationId xmlns:a16="http://schemas.microsoft.com/office/drawing/2014/main" id="{2EE234FA-DEFC-A1EA-49C6-4F6BA19B97D4}"/>
              </a:ext>
            </a:extLst>
          </p:cNvPr>
          <p:cNvSpPr>
            <a:spLocks noChangeArrowheads="1"/>
          </p:cNvSpPr>
          <p:nvPr/>
        </p:nvSpPr>
        <p:spPr bwMode="auto">
          <a:xfrm>
            <a:off x="971550" y="4724400"/>
            <a:ext cx="7200900"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pic>
        <p:nvPicPr>
          <p:cNvPr id="108560" name="Picture 16">
            <a:extLst>
              <a:ext uri="{FF2B5EF4-FFF2-40B4-BE49-F238E27FC236}">
                <a16:creationId xmlns:a16="http://schemas.microsoft.com/office/drawing/2014/main" id="{51E32F86-33DF-3D87-2CB8-2BE9AA0594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204913"/>
            <a:ext cx="7200900" cy="323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4C0A-E0B1-6B38-1FC3-EEB58EA852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608CD1-A31F-8C2E-C8F1-3A5B97EA00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A70FF0-ECC1-8263-2DE9-9418F806E4C5}"/>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5" name="Footer Placeholder 4">
            <a:extLst>
              <a:ext uri="{FF2B5EF4-FFF2-40B4-BE49-F238E27FC236}">
                <a16:creationId xmlns:a16="http://schemas.microsoft.com/office/drawing/2014/main" id="{3B6EEA1C-AA54-FF4A-C3CE-6960C3956349}"/>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407053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09B18-6E8C-D0C4-6E4D-E758532F5DF0}"/>
              </a:ext>
            </a:extLst>
          </p:cNvPr>
          <p:cNvSpPr>
            <a:spLocks noGrp="1"/>
          </p:cNvSpPr>
          <p:nvPr>
            <p:ph type="title" orient="vert"/>
          </p:nvPr>
        </p:nvSpPr>
        <p:spPr>
          <a:xfrm>
            <a:off x="6567488" y="1066800"/>
            <a:ext cx="2032000" cy="502920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0CBCA2-490D-5AF8-0BF4-3096FBBF93B5}"/>
              </a:ext>
            </a:extLst>
          </p:cNvPr>
          <p:cNvSpPr>
            <a:spLocks noGrp="1"/>
          </p:cNvSpPr>
          <p:nvPr>
            <p:ph type="body" orient="vert" idx="1"/>
          </p:nvPr>
        </p:nvSpPr>
        <p:spPr>
          <a:xfrm>
            <a:off x="466725" y="1066800"/>
            <a:ext cx="5948363"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0D761-28FE-9765-388D-2650E1275102}"/>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5" name="Footer Placeholder 4">
            <a:extLst>
              <a:ext uri="{FF2B5EF4-FFF2-40B4-BE49-F238E27FC236}">
                <a16:creationId xmlns:a16="http://schemas.microsoft.com/office/drawing/2014/main" id="{A3A54D76-134D-D6DC-5374-C7822FFFBD9D}"/>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283524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025B-6049-035C-2FCA-75A34DB38E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4BA48C-D72A-FB0E-0AEA-2A22CEB583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9769C2-33D7-7941-9F55-6F06F4D614B8}"/>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5" name="Footer Placeholder 4">
            <a:extLst>
              <a:ext uri="{FF2B5EF4-FFF2-40B4-BE49-F238E27FC236}">
                <a16:creationId xmlns:a16="http://schemas.microsoft.com/office/drawing/2014/main" id="{DC745EA6-4814-F639-AB51-1BC362A9A78E}"/>
              </a:ext>
            </a:extLst>
          </p:cNvPr>
          <p:cNvSpPr>
            <a:spLocks noGrp="1"/>
          </p:cNvSpPr>
          <p:nvPr>
            <p:ph type="ftr" sz="quarter" idx="11"/>
          </p:nvPr>
        </p:nvSpPr>
        <p:spPr/>
        <p:txBody>
          <a:bodyPr/>
          <a:lstStyle>
            <a:lvl1pPr>
              <a:defRPr/>
            </a:lvl1pPr>
          </a:lstStyle>
          <a:p>
            <a:endParaRPr lang="de-DE" altLang="en-US" dirty="0"/>
          </a:p>
        </p:txBody>
      </p:sp>
    </p:spTree>
    <p:extLst>
      <p:ext uri="{BB962C8B-B14F-4D97-AF65-F5344CB8AC3E}">
        <p14:creationId xmlns:p14="http://schemas.microsoft.com/office/powerpoint/2010/main" val="375989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3090-6DE6-9FC8-1710-C001AE498D0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05CECF-856A-E09C-45D1-1EDF596A671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2DA8C8A-BE83-6748-F602-903644F6C8F3}"/>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5" name="Footer Placeholder 4">
            <a:extLst>
              <a:ext uri="{FF2B5EF4-FFF2-40B4-BE49-F238E27FC236}">
                <a16:creationId xmlns:a16="http://schemas.microsoft.com/office/drawing/2014/main" id="{C361C4BA-F625-F38F-34AC-B5B181FAED49}"/>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306695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5905-6474-0DCB-0A79-FEAA252CAB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4FA31D-6559-36B8-1EB8-8FA01126F7B5}"/>
              </a:ext>
            </a:extLst>
          </p:cNvPr>
          <p:cNvSpPr>
            <a:spLocks noGrp="1"/>
          </p:cNvSpPr>
          <p:nvPr>
            <p:ph sz="half" idx="1"/>
          </p:nvPr>
        </p:nvSpPr>
        <p:spPr>
          <a:xfrm>
            <a:off x="466725" y="2133600"/>
            <a:ext cx="3989388"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8686E4-A4EA-50A6-D0D3-7061D012CE5D}"/>
              </a:ext>
            </a:extLst>
          </p:cNvPr>
          <p:cNvSpPr>
            <a:spLocks noGrp="1"/>
          </p:cNvSpPr>
          <p:nvPr>
            <p:ph sz="half" idx="2"/>
          </p:nvPr>
        </p:nvSpPr>
        <p:spPr>
          <a:xfrm>
            <a:off x="4608513" y="2133600"/>
            <a:ext cx="3990975"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33DAF7-D083-6900-7FA8-250BC52898D3}"/>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6" name="Footer Placeholder 5">
            <a:extLst>
              <a:ext uri="{FF2B5EF4-FFF2-40B4-BE49-F238E27FC236}">
                <a16:creationId xmlns:a16="http://schemas.microsoft.com/office/drawing/2014/main" id="{D5B6F9BC-1626-8F09-DA7D-83C1760E8B92}"/>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294047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0E9B-1844-A340-8545-BBD40CDB3885}"/>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BBF908-31D3-8727-A3BF-411FCA16C40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E4E1F-DF21-E889-1DC4-F1C4CCB44D2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BB3FA7-AD7D-AD5A-5E84-EE297F5C544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15E88-1BEE-F7F5-AF13-531BD6E657FB}"/>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787424-E386-3710-97F7-64206CA6DD8A}"/>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8" name="Footer Placeholder 7">
            <a:extLst>
              <a:ext uri="{FF2B5EF4-FFF2-40B4-BE49-F238E27FC236}">
                <a16:creationId xmlns:a16="http://schemas.microsoft.com/office/drawing/2014/main" id="{A4766F65-31B5-A34A-F694-AF570704C57F}"/>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239594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8E0C-4B11-F7CC-BEE3-8D920BA55D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521201-C5C5-6D39-16ED-C921CFA044F2}"/>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4" name="Footer Placeholder 3">
            <a:extLst>
              <a:ext uri="{FF2B5EF4-FFF2-40B4-BE49-F238E27FC236}">
                <a16:creationId xmlns:a16="http://schemas.microsoft.com/office/drawing/2014/main" id="{45F70C6A-A0B3-C9C9-CDE2-E33EEAA7AE52}"/>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334447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976EA0-1ACE-6FC0-A9B3-B28F96C517F1}"/>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3" name="Footer Placeholder 2">
            <a:extLst>
              <a:ext uri="{FF2B5EF4-FFF2-40B4-BE49-F238E27FC236}">
                <a16:creationId xmlns:a16="http://schemas.microsoft.com/office/drawing/2014/main" id="{A77786BF-C584-DC84-DD4B-EC6539FB3003}"/>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314053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B17E-995C-A819-9CB6-DE07829608F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08AF42-2C35-7C3A-7A69-62B363BDB04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69F83C-E2AF-F7F0-11FA-2506CF50EAD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C0AF9-4918-B501-A387-60FE790A1935}"/>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6" name="Footer Placeholder 5">
            <a:extLst>
              <a:ext uri="{FF2B5EF4-FFF2-40B4-BE49-F238E27FC236}">
                <a16:creationId xmlns:a16="http://schemas.microsoft.com/office/drawing/2014/main" id="{0289F3ED-7037-CA32-52F2-48CD3024B6D1}"/>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153241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069E-82AC-EA94-8654-DB019EA504A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8B3561-3550-5FBA-1D2D-058421910C2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BAF22783-B287-5E84-C9DF-8F8BE3E0046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DB30E-2F64-006E-D158-3A97B7386BDB}"/>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6" name="Footer Placeholder 5">
            <a:extLst>
              <a:ext uri="{FF2B5EF4-FFF2-40B4-BE49-F238E27FC236}">
                <a16:creationId xmlns:a16="http://schemas.microsoft.com/office/drawing/2014/main" id="{BF78951B-01C6-C843-1A9B-E646BFA8E25D}"/>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330990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FEE1F381-B119-E00D-FFE3-AD4AAC9432B4}"/>
              </a:ext>
            </a:extLst>
          </p:cNvPr>
          <p:cNvSpPr>
            <a:spLocks noGrp="1" noChangeArrowheads="1"/>
          </p:cNvSpPr>
          <p:nvPr>
            <p:ph type="title"/>
          </p:nvPr>
        </p:nvSpPr>
        <p:spPr bwMode="auto">
          <a:xfrm>
            <a:off x="466725" y="1066800"/>
            <a:ext cx="8132763"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Mastertitelformat bearbeiten</a:t>
            </a:r>
          </a:p>
        </p:txBody>
      </p:sp>
      <p:sp>
        <p:nvSpPr>
          <p:cNvPr id="107523" name="Rectangle 3">
            <a:extLst>
              <a:ext uri="{FF2B5EF4-FFF2-40B4-BE49-F238E27FC236}">
                <a16:creationId xmlns:a16="http://schemas.microsoft.com/office/drawing/2014/main" id="{7F1540DD-DE88-65EF-4ECE-E6000870DE2B}"/>
              </a:ext>
            </a:extLst>
          </p:cNvPr>
          <p:cNvSpPr>
            <a:spLocks noGrp="1" noChangeArrowheads="1"/>
          </p:cNvSpPr>
          <p:nvPr>
            <p:ph type="body" idx="1"/>
          </p:nvPr>
        </p:nvSpPr>
        <p:spPr bwMode="auto">
          <a:xfrm>
            <a:off x="466725" y="2133600"/>
            <a:ext cx="8132763"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Mastertextformat bearbeiten</a:t>
            </a:r>
          </a:p>
          <a:p>
            <a:pPr lvl="1"/>
            <a:r>
              <a:rPr lang="en-US" altLang="en-US"/>
              <a:t>Zweite Ebene</a:t>
            </a:r>
          </a:p>
          <a:p>
            <a:pPr lvl="2"/>
            <a:r>
              <a:rPr lang="en-US" altLang="en-US"/>
              <a:t>Dritte Ebene</a:t>
            </a:r>
          </a:p>
          <a:p>
            <a:pPr lvl="3"/>
            <a:r>
              <a:rPr lang="en-US" altLang="en-US"/>
              <a:t>Vierte Ebene</a:t>
            </a:r>
          </a:p>
        </p:txBody>
      </p:sp>
      <p:sp>
        <p:nvSpPr>
          <p:cNvPr id="107524" name="Rectangle 4">
            <a:extLst>
              <a:ext uri="{FF2B5EF4-FFF2-40B4-BE49-F238E27FC236}">
                <a16:creationId xmlns:a16="http://schemas.microsoft.com/office/drawing/2014/main" id="{89804157-65DC-3AC1-B9A8-EBCBD2A76857}"/>
              </a:ext>
            </a:extLst>
          </p:cNvPr>
          <p:cNvSpPr>
            <a:spLocks noGrp="1" noChangeArrowheads="1"/>
          </p:cNvSpPr>
          <p:nvPr>
            <p:ph type="dt" sz="half" idx="2"/>
          </p:nvPr>
        </p:nvSpPr>
        <p:spPr bwMode="auto">
          <a:xfrm>
            <a:off x="7467600" y="6324600"/>
            <a:ext cx="1143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0" bIns="45720" numCol="1" anchor="t" anchorCtr="0" compatLnSpc="1">
            <a:prstTxWarp prst="textNoShape">
              <a:avLst/>
            </a:prstTxWarp>
          </a:bodyPr>
          <a:lstStyle>
            <a:lvl1pPr algn="r">
              <a:spcBef>
                <a:spcPct val="0"/>
              </a:spcBef>
              <a:defRPr sz="1000" b="0" i="0">
                <a:solidFill>
                  <a:srgbClr val="83B73D"/>
                </a:solidFill>
              </a:defRPr>
            </a:lvl1pPr>
          </a:lstStyle>
          <a:p>
            <a:r>
              <a:rPr lang="en-US" altLang="en-US"/>
              <a:t>2</a:t>
            </a:r>
            <a:endParaRPr lang="de-DE" altLang="en-US">
              <a:solidFill>
                <a:srgbClr val="464847"/>
              </a:solidFill>
            </a:endParaRPr>
          </a:p>
        </p:txBody>
      </p:sp>
      <p:sp>
        <p:nvSpPr>
          <p:cNvPr id="107525" name="Line 5">
            <a:extLst>
              <a:ext uri="{FF2B5EF4-FFF2-40B4-BE49-F238E27FC236}">
                <a16:creationId xmlns:a16="http://schemas.microsoft.com/office/drawing/2014/main" id="{64068AFF-F19B-5D5E-1817-18D11B69EEF3}"/>
              </a:ext>
            </a:extLst>
          </p:cNvPr>
          <p:cNvSpPr>
            <a:spLocks noChangeShapeType="1"/>
          </p:cNvSpPr>
          <p:nvPr/>
        </p:nvSpPr>
        <p:spPr bwMode="auto">
          <a:xfrm>
            <a:off x="503238" y="1066800"/>
            <a:ext cx="813276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107526" name="Group 6">
            <a:extLst>
              <a:ext uri="{FF2B5EF4-FFF2-40B4-BE49-F238E27FC236}">
                <a16:creationId xmlns:a16="http://schemas.microsoft.com/office/drawing/2014/main" id="{A5F39A64-A245-873C-7B71-D78A5B949E2C}"/>
              </a:ext>
            </a:extLst>
          </p:cNvPr>
          <p:cNvGrpSpPr>
            <a:grpSpLocks/>
          </p:cNvGrpSpPr>
          <p:nvPr/>
        </p:nvGrpSpPr>
        <p:grpSpPr bwMode="auto">
          <a:xfrm>
            <a:off x="503238" y="330200"/>
            <a:ext cx="3184525" cy="588963"/>
            <a:chOff x="317" y="208"/>
            <a:chExt cx="2006" cy="371"/>
          </a:xfrm>
        </p:grpSpPr>
        <p:pic>
          <p:nvPicPr>
            <p:cNvPr id="107527" name="Picture 7">
              <a:extLst>
                <a:ext uri="{FF2B5EF4-FFF2-40B4-BE49-F238E27FC236}">
                  <a16:creationId xmlns:a16="http://schemas.microsoft.com/office/drawing/2014/main" id="{9F1FFE59-B4FD-7FE0-FF6F-A70BD09DB4D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r="75551"/>
            <a:stretch>
              <a:fillRect/>
            </a:stretch>
          </p:blipFill>
          <p:spPr bwMode="auto">
            <a:xfrm>
              <a:off x="317" y="208"/>
              <a:ext cx="49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8" name="Rectangle 8">
              <a:extLst>
                <a:ext uri="{FF2B5EF4-FFF2-40B4-BE49-F238E27FC236}">
                  <a16:creationId xmlns:a16="http://schemas.microsoft.com/office/drawing/2014/main" id="{24630AFD-DA7A-E2EB-6DA3-12D8D1BB92AD}"/>
                </a:ext>
              </a:extLst>
            </p:cNvPr>
            <p:cNvSpPr>
              <a:spLocks noChangeAspect="1" noChangeArrowheads="1"/>
            </p:cNvSpPr>
            <p:nvPr userDrawn="1"/>
          </p:nvSpPr>
          <p:spPr bwMode="auto">
            <a:xfrm>
              <a:off x="745" y="249"/>
              <a:ext cx="1578"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ts val="1700"/>
                </a:lnSpc>
                <a:spcBef>
                  <a:spcPct val="0"/>
                </a:spcBef>
              </a:pPr>
              <a:r>
                <a:rPr lang="nl-NL" altLang="en-US" sz="1600" b="0" i="0"/>
                <a:t>dortmund</a:t>
              </a:r>
            </a:p>
            <a:p>
              <a:pPr algn="l">
                <a:lnSpc>
                  <a:spcPts val="1700"/>
                </a:lnSpc>
                <a:spcBef>
                  <a:spcPct val="0"/>
                </a:spcBef>
              </a:pPr>
              <a:r>
                <a:rPr lang="nl-NL" altLang="en-US" sz="1600" b="0" i="0"/>
                <a:t>university of technology</a:t>
              </a:r>
            </a:p>
          </p:txBody>
        </p:sp>
      </p:grpSp>
      <p:sp>
        <p:nvSpPr>
          <p:cNvPr id="107529" name="Line 9">
            <a:extLst>
              <a:ext uri="{FF2B5EF4-FFF2-40B4-BE49-F238E27FC236}">
                <a16:creationId xmlns:a16="http://schemas.microsoft.com/office/drawing/2014/main" id="{C931FA4A-2363-419E-2AC4-28395FFFE55D}"/>
              </a:ext>
            </a:extLst>
          </p:cNvPr>
          <p:cNvSpPr>
            <a:spLocks noChangeShapeType="1"/>
          </p:cNvSpPr>
          <p:nvPr/>
        </p:nvSpPr>
        <p:spPr bwMode="auto">
          <a:xfrm>
            <a:off x="503238" y="6237288"/>
            <a:ext cx="813276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7530" name="Rectangle 10">
            <a:extLst>
              <a:ext uri="{FF2B5EF4-FFF2-40B4-BE49-F238E27FC236}">
                <a16:creationId xmlns:a16="http://schemas.microsoft.com/office/drawing/2014/main" id="{731D5DA4-7E9F-596E-5F48-36D860CDF835}"/>
              </a:ext>
            </a:extLst>
          </p:cNvPr>
          <p:cNvSpPr>
            <a:spLocks noChangeArrowheads="1"/>
          </p:cNvSpPr>
          <p:nvPr/>
        </p:nvSpPr>
        <p:spPr bwMode="auto">
          <a:xfrm>
            <a:off x="4859338" y="404813"/>
            <a:ext cx="3168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ts val="1700"/>
              </a:lnSpc>
              <a:spcBef>
                <a:spcPct val="0"/>
              </a:spcBef>
            </a:pPr>
            <a:r>
              <a:rPr lang="nl-NL" altLang="en-US" sz="1600" b="0" i="0"/>
              <a:t>Robotics Research Institute</a:t>
            </a:r>
          </a:p>
          <a:p>
            <a:pPr algn="l">
              <a:lnSpc>
                <a:spcPts val="1700"/>
              </a:lnSpc>
              <a:spcBef>
                <a:spcPct val="0"/>
              </a:spcBef>
            </a:pPr>
            <a:r>
              <a:rPr lang="nl-NL" altLang="en-US" sz="1600" b="0" i="0"/>
              <a:t>Information Technology Section</a:t>
            </a:r>
            <a:r>
              <a:rPr lang="nl-NL" altLang="en-US" sz="1600" b="0" i="0">
                <a:latin typeface="Akkurat Light Office" pitchFamily="50" charset="0"/>
              </a:rPr>
              <a:t> </a:t>
            </a:r>
          </a:p>
        </p:txBody>
      </p:sp>
      <p:sp>
        <p:nvSpPr>
          <p:cNvPr id="107531" name="Rectangle 11">
            <a:extLst>
              <a:ext uri="{FF2B5EF4-FFF2-40B4-BE49-F238E27FC236}">
                <a16:creationId xmlns:a16="http://schemas.microsoft.com/office/drawing/2014/main" id="{842202F9-BA85-DF74-973A-1A8ED1517E5C}"/>
              </a:ext>
            </a:extLst>
          </p:cNvPr>
          <p:cNvSpPr>
            <a:spLocks noChangeArrowheads="1"/>
          </p:cNvSpPr>
          <p:nvPr/>
        </p:nvSpPr>
        <p:spPr bwMode="auto">
          <a:xfrm>
            <a:off x="466725" y="6251575"/>
            <a:ext cx="1801813" cy="417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l">
              <a:lnSpc>
                <a:spcPct val="130000"/>
              </a:lnSpc>
              <a:spcBef>
                <a:spcPct val="0"/>
              </a:spcBef>
            </a:pPr>
            <a:r>
              <a:rPr lang="de-DE" altLang="en-US" sz="1000" b="0" i="0" dirty="0">
                <a:solidFill>
                  <a:srgbClr val="84B818"/>
                </a:solidFill>
              </a:rPr>
              <a:t>Philip Varghese Modayil</a:t>
            </a:r>
            <a:endParaRPr lang="de-DE" altLang="en-US" sz="400" b="0" i="0" dirty="0">
              <a:solidFill>
                <a:srgbClr val="84B818"/>
              </a:solidFill>
            </a:endParaRPr>
          </a:p>
          <a:p>
            <a:pPr algn="l">
              <a:lnSpc>
                <a:spcPct val="130000"/>
              </a:lnSpc>
              <a:spcBef>
                <a:spcPct val="0"/>
              </a:spcBef>
            </a:pPr>
            <a:fld id="{D857EE22-F324-4464-9A24-0CC33D77D152}" type="datetime1">
              <a:rPr lang="de-DE" altLang="en-US" sz="1000" b="0" i="0">
                <a:solidFill>
                  <a:srgbClr val="84B818"/>
                </a:solidFill>
              </a:rPr>
              <a:pPr algn="l">
                <a:lnSpc>
                  <a:spcPct val="130000"/>
                </a:lnSpc>
                <a:spcBef>
                  <a:spcPct val="0"/>
                </a:spcBef>
              </a:pPr>
              <a:t>30.04.2022</a:t>
            </a:fld>
            <a:endParaRPr lang="de-DE" altLang="en-US" sz="1000" b="0" i="0" dirty="0">
              <a:solidFill>
                <a:srgbClr val="84B818"/>
              </a:solidFill>
            </a:endParaRPr>
          </a:p>
        </p:txBody>
      </p:sp>
      <p:sp>
        <p:nvSpPr>
          <p:cNvPr id="107532" name="Rectangle 12">
            <a:extLst>
              <a:ext uri="{FF2B5EF4-FFF2-40B4-BE49-F238E27FC236}">
                <a16:creationId xmlns:a16="http://schemas.microsoft.com/office/drawing/2014/main" id="{70AB1EAC-9300-A1AB-BA63-A3EDEB1FA923}"/>
              </a:ext>
            </a:extLst>
          </p:cNvPr>
          <p:cNvSpPr>
            <a:spLocks noGrp="1" noChangeArrowheads="1"/>
          </p:cNvSpPr>
          <p:nvPr>
            <p:ph type="ftr" sz="quarter" idx="3"/>
          </p:nvPr>
        </p:nvSpPr>
        <p:spPr bwMode="auto">
          <a:xfrm>
            <a:off x="2700338" y="6245225"/>
            <a:ext cx="367188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b="0" i="0"/>
            </a:lvl1pPr>
          </a:lstStyle>
          <a:p>
            <a:endParaRPr lang="de-DE" altLang="en-US"/>
          </a:p>
        </p:txBody>
      </p:sp>
      <p:pic>
        <p:nvPicPr>
          <p:cNvPr id="107533" name="Picture 13">
            <a:extLst>
              <a:ext uri="{FF2B5EF4-FFF2-40B4-BE49-F238E27FC236}">
                <a16:creationId xmlns:a16="http://schemas.microsoft.com/office/drawing/2014/main" id="{31BFA86F-9DB9-4852-1A15-35E30AC4FF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51788" y="333375"/>
            <a:ext cx="652462" cy="5953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sldNum="0" hdr="0" ftr="0" dt="0"/>
  <p:txStyles>
    <p:titleStyle>
      <a:lvl1pPr algn="l" rtl="0" eaLnBrk="1" fontAlgn="base" hangingPunct="1">
        <a:spcBef>
          <a:spcPct val="0"/>
        </a:spcBef>
        <a:spcAft>
          <a:spcPct val="0"/>
        </a:spcAft>
        <a:defRPr sz="2600" b="1" kern="1200">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2pPr>
      <a:lvl3pPr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3pPr>
      <a:lvl4pPr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4pPr>
      <a:lvl5pPr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5pPr>
      <a:lvl6pPr marL="457200"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6pPr>
      <a:lvl7pPr marL="914400"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7pPr>
      <a:lvl8pPr marL="1371600"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8pPr>
      <a:lvl9pPr marL="1828800"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9pPr>
    </p:titleStyle>
    <p:bodyStyle>
      <a:lvl1pPr marL="342900" indent="-342900" algn="l" rtl="0" eaLnBrk="1" fontAlgn="base" hangingPunct="1">
        <a:spcBef>
          <a:spcPct val="20000"/>
        </a:spcBef>
        <a:spcAft>
          <a:spcPct val="0"/>
        </a:spcAft>
        <a:buClr>
          <a:srgbClr val="83B73D"/>
        </a:buClr>
        <a:buFont typeface="Wingdings" panose="05000000000000000000" pitchFamily="2" charset="2"/>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83B73D"/>
        </a:buClr>
        <a:buFont typeface="Wingdings" panose="05000000000000000000" pitchFamily="2" charset="2"/>
        <a:buChar char="Ø"/>
        <a:defRPr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83B73D"/>
        </a:buClr>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83B73D"/>
        </a:buClr>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83B73D"/>
        </a:buClr>
        <a:buFont typeface="Wingdings" panose="05000000000000000000" pitchFamily="2" charset="2"/>
        <a:buChar char=""/>
        <a:defRPr sz="1200" kern="1200">
          <a:solidFill>
            <a:schemeClr val="tx1"/>
          </a:solidFill>
          <a:latin typeface="Akkurat Light Office"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3598A04B-BC61-9D03-2923-C7A0D9262EFF}"/>
              </a:ext>
            </a:extLst>
          </p:cNvPr>
          <p:cNvSpPr>
            <a:spLocks noGrp="1" noChangeArrowheads="1"/>
          </p:cNvSpPr>
          <p:nvPr>
            <p:ph type="ctrTitle"/>
          </p:nvPr>
        </p:nvSpPr>
        <p:spPr/>
        <p:txBody>
          <a:bodyPr/>
          <a:lstStyle/>
          <a:p>
            <a:r>
              <a:rPr lang="en-US" altLang="en-US" dirty="0"/>
              <a:t>Online Immediate Commitment Job Scheduling A Machine Learning Approach</a:t>
            </a:r>
            <a:endParaRPr lang="en-GB" altLang="en-US" dirty="0"/>
          </a:p>
        </p:txBody>
      </p:sp>
      <p:sp>
        <p:nvSpPr>
          <p:cNvPr id="161795" name="Rectangle 3">
            <a:extLst>
              <a:ext uri="{FF2B5EF4-FFF2-40B4-BE49-F238E27FC236}">
                <a16:creationId xmlns:a16="http://schemas.microsoft.com/office/drawing/2014/main" id="{92C7FF5A-80C7-B7C2-C457-61E500EEAA61}"/>
              </a:ext>
            </a:extLst>
          </p:cNvPr>
          <p:cNvSpPr>
            <a:spLocks noGrp="1" noChangeArrowheads="1"/>
          </p:cNvSpPr>
          <p:nvPr>
            <p:ph type="subTitle" idx="1"/>
          </p:nvPr>
        </p:nvSpPr>
        <p:spPr>
          <a:xfrm>
            <a:off x="2971800" y="5949280"/>
            <a:ext cx="3200400" cy="648072"/>
          </a:xfrm>
        </p:spPr>
        <p:txBody>
          <a:bodyPr/>
          <a:lstStyle/>
          <a:p>
            <a:r>
              <a:rPr lang="en-GB" altLang="en-US" i="0" dirty="0"/>
              <a:t>Philip Varghese Modayil</a:t>
            </a:r>
          </a:p>
          <a:p>
            <a:r>
              <a:rPr lang="en-GB" altLang="en-US" i="0" dirty="0" err="1"/>
              <a:t>Matr</a:t>
            </a:r>
            <a:r>
              <a:rPr lang="en-GB" altLang="en-US" i="0" dirty="0"/>
              <a:t> No: 229225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115D-4318-2D79-6FA6-B44B1FE234C2}"/>
              </a:ext>
            </a:extLst>
          </p:cNvPr>
          <p:cNvSpPr>
            <a:spLocks noGrp="1"/>
          </p:cNvSpPr>
          <p:nvPr>
            <p:ph type="title"/>
          </p:nvPr>
        </p:nvSpPr>
        <p:spPr/>
        <p:txBody>
          <a:bodyPr/>
          <a:lstStyle/>
          <a:p>
            <a:r>
              <a:rPr lang="en-IN" dirty="0"/>
              <a:t>Determining Quality Of Incoming Job</a:t>
            </a:r>
          </a:p>
        </p:txBody>
      </p:sp>
      <p:sp>
        <p:nvSpPr>
          <p:cNvPr id="3" name="Content Placeholder 2">
            <a:extLst>
              <a:ext uri="{FF2B5EF4-FFF2-40B4-BE49-F238E27FC236}">
                <a16:creationId xmlns:a16="http://schemas.microsoft.com/office/drawing/2014/main" id="{EAE749B3-B2D4-57E8-103E-42522B9DBB0F}"/>
              </a:ext>
            </a:extLst>
          </p:cNvPr>
          <p:cNvSpPr>
            <a:spLocks noGrp="1"/>
          </p:cNvSpPr>
          <p:nvPr>
            <p:ph idx="1"/>
          </p:nvPr>
        </p:nvSpPr>
        <p:spPr/>
        <p:txBody>
          <a:bodyPr/>
          <a:lstStyle/>
          <a:p>
            <a:pPr algn="just"/>
            <a:r>
              <a:rPr lang="en-IN" dirty="0"/>
              <a:t>Since the aim is to maximize machine utilization, we should always try to get higher processing time jobs to be scheduled on the machine. Hence, non-profitable jobs need to be rejected to make room for higher processing time jobs.</a:t>
            </a:r>
          </a:p>
          <a:p>
            <a:pPr algn="just"/>
            <a:r>
              <a:rPr lang="en-IN" dirty="0"/>
              <a:t>Profitability: a simple logical method to determine profitability of accepting a job to a system.</a:t>
            </a:r>
          </a:p>
        </p:txBody>
      </p:sp>
    </p:spTree>
    <p:extLst>
      <p:ext uri="{BB962C8B-B14F-4D97-AF65-F5344CB8AC3E}">
        <p14:creationId xmlns:p14="http://schemas.microsoft.com/office/powerpoint/2010/main" val="257309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3EBA-C0E9-D2A7-F25D-C5431DB67126}"/>
              </a:ext>
            </a:extLst>
          </p:cNvPr>
          <p:cNvSpPr>
            <a:spLocks noGrp="1"/>
          </p:cNvSpPr>
          <p:nvPr>
            <p:ph type="title"/>
          </p:nvPr>
        </p:nvSpPr>
        <p:spPr/>
        <p:txBody>
          <a:bodyPr/>
          <a:lstStyle/>
          <a:p>
            <a:r>
              <a:rPr lang="en-IN" dirty="0"/>
              <a:t>Steps To Determine Profitability</a:t>
            </a:r>
          </a:p>
        </p:txBody>
      </p:sp>
      <p:sp>
        <p:nvSpPr>
          <p:cNvPr id="3" name="Content Placeholder 2">
            <a:extLst>
              <a:ext uri="{FF2B5EF4-FFF2-40B4-BE49-F238E27FC236}">
                <a16:creationId xmlns:a16="http://schemas.microsoft.com/office/drawing/2014/main" id="{FFF1330E-E064-AD2B-5AB2-63926C81CE31}"/>
              </a:ext>
            </a:extLst>
          </p:cNvPr>
          <p:cNvSpPr>
            <a:spLocks noGrp="1"/>
          </p:cNvSpPr>
          <p:nvPr>
            <p:ph idx="1"/>
          </p:nvPr>
        </p:nvSpPr>
        <p:spPr/>
        <p:txBody>
          <a:bodyPr/>
          <a:lstStyle/>
          <a:p>
            <a:pPr marL="457200" indent="-457200" algn="just">
              <a:buFont typeface="+mj-lt"/>
              <a:buAutoNum type="arabicPeriod"/>
            </a:pPr>
            <a:r>
              <a:rPr lang="en-IN" dirty="0"/>
              <a:t>Update machine states with current remaining load and arrange in descending order.</a:t>
            </a:r>
          </a:p>
          <a:p>
            <a:pPr marL="457200" indent="-457200" algn="just">
              <a:buFont typeface="+mj-lt"/>
              <a:buAutoNum type="arabicPeriod"/>
            </a:pPr>
            <a:r>
              <a:rPr lang="en-IN" dirty="0"/>
              <a:t>Calculate mean of the current remaining load (</a:t>
            </a:r>
            <a:r>
              <a:rPr lang="en-IN" i="1" dirty="0" err="1"/>
              <a:t>mean_load</a:t>
            </a:r>
            <a:r>
              <a:rPr lang="en-IN" dirty="0"/>
              <a:t>)</a:t>
            </a:r>
          </a:p>
          <a:p>
            <a:pPr marL="457200" indent="-457200" algn="just">
              <a:buFont typeface="+mj-lt"/>
              <a:buAutoNum type="arabicPeriod"/>
            </a:pPr>
            <a:r>
              <a:rPr lang="en-IN" i="1" dirty="0" err="1"/>
              <a:t>pos_mean</a:t>
            </a:r>
            <a:r>
              <a:rPr lang="en-IN" i="1" dirty="0"/>
              <a:t> </a:t>
            </a:r>
            <a:r>
              <a:rPr lang="en-IN" dirty="0"/>
              <a:t>= position of first machine with current remaining load less than </a:t>
            </a:r>
            <a:r>
              <a:rPr lang="en-IN" i="1" dirty="0" err="1"/>
              <a:t>mean_load</a:t>
            </a:r>
            <a:r>
              <a:rPr lang="en-IN" dirty="0"/>
              <a:t>.</a:t>
            </a:r>
          </a:p>
          <a:p>
            <a:pPr marL="457200" indent="-457200" algn="just">
              <a:buFont typeface="+mj-lt"/>
              <a:buAutoNum type="arabicPeriod"/>
            </a:pPr>
            <a:r>
              <a:rPr lang="en-IN" dirty="0"/>
              <a:t>Consider least loaded machine </a:t>
            </a:r>
            <a:r>
              <a:rPr lang="en-IN" i="1" dirty="0"/>
              <a:t>m’ </a:t>
            </a:r>
            <a:r>
              <a:rPr lang="en-IN" dirty="0"/>
              <a:t>to accept the incoming job </a:t>
            </a:r>
            <a:r>
              <a:rPr lang="en-IN" i="1" dirty="0"/>
              <a:t>J.</a:t>
            </a:r>
          </a:p>
          <a:p>
            <a:pPr marL="457200" indent="-457200" algn="just">
              <a:buFont typeface="+mj-lt"/>
              <a:buAutoNum type="arabicPeriod"/>
            </a:pPr>
            <a:r>
              <a:rPr lang="en-IN" dirty="0"/>
              <a:t>Rearrange the machine states list in descending order.</a:t>
            </a:r>
          </a:p>
          <a:p>
            <a:pPr marL="457200" indent="-457200" algn="just">
              <a:buFont typeface="+mj-lt"/>
              <a:buAutoNum type="arabicPeriod"/>
            </a:pPr>
            <a:r>
              <a:rPr lang="en-IN" i="1" dirty="0" err="1"/>
              <a:t>leap_pos</a:t>
            </a:r>
            <a:r>
              <a:rPr lang="en-IN" i="1" dirty="0"/>
              <a:t> </a:t>
            </a:r>
            <a:r>
              <a:rPr lang="en-IN" dirty="0"/>
              <a:t>= new position of the machine </a:t>
            </a:r>
            <a:r>
              <a:rPr lang="en-IN" i="1" dirty="0"/>
              <a:t>m’</a:t>
            </a:r>
            <a:r>
              <a:rPr lang="en-IN" dirty="0"/>
              <a:t> in the machine states list.</a:t>
            </a:r>
          </a:p>
          <a:p>
            <a:pPr marL="457200" indent="-457200" algn="just">
              <a:buFont typeface="+mj-lt"/>
              <a:buAutoNum type="arabicPeriod"/>
            </a:pPr>
            <a:r>
              <a:rPr lang="en-IN" i="1" dirty="0"/>
              <a:t>threshold </a:t>
            </a:r>
            <a:r>
              <a:rPr lang="en-IN" dirty="0"/>
              <a:t>= </a:t>
            </a:r>
            <a:r>
              <a:rPr lang="en-IN" i="1" dirty="0"/>
              <a:t>number of machines </a:t>
            </a:r>
            <a:r>
              <a:rPr lang="en-IN" dirty="0"/>
              <a:t>– </a:t>
            </a:r>
            <a:r>
              <a:rPr lang="en-IN" i="1" dirty="0" err="1"/>
              <a:t>pos_mean</a:t>
            </a:r>
            <a:r>
              <a:rPr lang="en-IN" i="1" dirty="0"/>
              <a:t>. </a:t>
            </a:r>
            <a:r>
              <a:rPr lang="en-IN" dirty="0"/>
              <a:t>(from rear end)</a:t>
            </a:r>
            <a:endParaRPr lang="en-IN" i="1" dirty="0"/>
          </a:p>
          <a:p>
            <a:pPr marL="457200" indent="-457200" algn="just">
              <a:buFont typeface="+mj-lt"/>
              <a:buAutoNum type="arabicPeriod"/>
            </a:pPr>
            <a:r>
              <a:rPr lang="en-IN" i="1" dirty="0"/>
              <a:t>Profitable </a:t>
            </a:r>
            <a:r>
              <a:rPr lang="en-IN" dirty="0"/>
              <a:t>= If</a:t>
            </a:r>
            <a:r>
              <a:rPr lang="en-IN" i="1" dirty="0"/>
              <a:t> </a:t>
            </a:r>
            <a:r>
              <a:rPr lang="en-IN" i="1" dirty="0" err="1"/>
              <a:t>leap_pos</a:t>
            </a:r>
            <a:r>
              <a:rPr lang="en-IN" i="1" dirty="0"/>
              <a:t> &lt; threshold: </a:t>
            </a:r>
            <a:r>
              <a:rPr lang="en-IN" dirty="0"/>
              <a:t>TRUE else: FALSE</a:t>
            </a:r>
          </a:p>
        </p:txBody>
      </p:sp>
    </p:spTree>
    <p:extLst>
      <p:ext uri="{BB962C8B-B14F-4D97-AF65-F5344CB8AC3E}">
        <p14:creationId xmlns:p14="http://schemas.microsoft.com/office/powerpoint/2010/main" val="2589291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AC1238-A5F8-B59D-44D3-CD95DAB209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1660" y="1134554"/>
            <a:ext cx="6120680" cy="4588891"/>
          </a:xfrm>
        </p:spPr>
      </p:pic>
    </p:spTree>
    <p:extLst>
      <p:ext uri="{BB962C8B-B14F-4D97-AF65-F5344CB8AC3E}">
        <p14:creationId xmlns:p14="http://schemas.microsoft.com/office/powerpoint/2010/main" val="192980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F711-D081-4DE2-2B62-703EA5442B07}"/>
              </a:ext>
            </a:extLst>
          </p:cNvPr>
          <p:cNvSpPr>
            <a:spLocks noGrp="1"/>
          </p:cNvSpPr>
          <p:nvPr>
            <p:ph type="title"/>
          </p:nvPr>
        </p:nvSpPr>
        <p:spPr/>
        <p:txBody>
          <a:bodyPr/>
          <a:lstStyle/>
          <a:p>
            <a:r>
              <a:rPr lang="en-IN" dirty="0"/>
              <a:t>Reinforcement Learning Algorithm</a:t>
            </a:r>
          </a:p>
        </p:txBody>
      </p:sp>
      <p:sp>
        <p:nvSpPr>
          <p:cNvPr id="3" name="Content Placeholder 2">
            <a:extLst>
              <a:ext uri="{FF2B5EF4-FFF2-40B4-BE49-F238E27FC236}">
                <a16:creationId xmlns:a16="http://schemas.microsoft.com/office/drawing/2014/main" id="{5B6BCF38-357C-27E9-C523-B4AF75AFD739}"/>
              </a:ext>
            </a:extLst>
          </p:cNvPr>
          <p:cNvSpPr>
            <a:spLocks noGrp="1"/>
          </p:cNvSpPr>
          <p:nvPr>
            <p:ph idx="1"/>
          </p:nvPr>
        </p:nvSpPr>
        <p:spPr>
          <a:xfrm>
            <a:off x="466725" y="2133600"/>
            <a:ext cx="8132763" cy="2015480"/>
          </a:xfrm>
        </p:spPr>
        <p:txBody>
          <a:bodyPr/>
          <a:lstStyle/>
          <a:p>
            <a:pPr algn="just"/>
            <a:r>
              <a:rPr lang="en-US" dirty="0"/>
              <a:t>The reinforcement learning algorithm used here is the DQN algorithm.</a:t>
            </a:r>
          </a:p>
          <a:p>
            <a:pPr algn="just"/>
            <a:r>
              <a:rPr lang="en-US" dirty="0"/>
              <a:t>The usage of DQN is mostly for</a:t>
            </a:r>
          </a:p>
          <a:p>
            <a:pPr lvl="1" algn="just"/>
            <a:r>
              <a:rPr lang="en-US" dirty="0"/>
              <a:t>Deterministic environments where, if we had a function Q:StateXAction-&gt;R that tells us what the reward we shall get then it is possible to create a policy that maximizes our rewards.</a:t>
            </a:r>
          </a:p>
        </p:txBody>
      </p:sp>
      <p:pic>
        <p:nvPicPr>
          <p:cNvPr id="5" name="Picture 4">
            <a:extLst>
              <a:ext uri="{FF2B5EF4-FFF2-40B4-BE49-F238E27FC236}">
                <a16:creationId xmlns:a16="http://schemas.microsoft.com/office/drawing/2014/main" id="{B49DF07F-AB85-1A47-3A59-B236FB406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768" y="4149080"/>
            <a:ext cx="4234675" cy="1915376"/>
          </a:xfrm>
          <a:prstGeom prst="rect">
            <a:avLst/>
          </a:prstGeom>
        </p:spPr>
      </p:pic>
    </p:spTree>
    <p:extLst>
      <p:ext uri="{BB962C8B-B14F-4D97-AF65-F5344CB8AC3E}">
        <p14:creationId xmlns:p14="http://schemas.microsoft.com/office/powerpoint/2010/main" val="404809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B8D83-C19F-52B9-213F-3E2FF9015937}"/>
              </a:ext>
            </a:extLst>
          </p:cNvPr>
          <p:cNvSpPr>
            <a:spLocks noGrp="1"/>
          </p:cNvSpPr>
          <p:nvPr>
            <p:ph idx="1"/>
          </p:nvPr>
        </p:nvSpPr>
        <p:spPr>
          <a:xfrm>
            <a:off x="505618" y="1447800"/>
            <a:ext cx="8132763" cy="973088"/>
          </a:xfrm>
        </p:spPr>
        <p:txBody>
          <a:bodyPr/>
          <a:lstStyle/>
          <a:p>
            <a:r>
              <a:rPr lang="en-US" dirty="0"/>
              <a:t>This is parallel with our problem and hence we have chosen to use DQN algorithm even though our environment is highly random.</a:t>
            </a:r>
            <a:endParaRPr lang="en-IN" dirty="0"/>
          </a:p>
          <a:p>
            <a:endParaRPr lang="en-IN" dirty="0"/>
          </a:p>
        </p:txBody>
      </p:sp>
      <p:pic>
        <p:nvPicPr>
          <p:cNvPr id="5" name="Picture 4">
            <a:extLst>
              <a:ext uri="{FF2B5EF4-FFF2-40B4-BE49-F238E27FC236}">
                <a16:creationId xmlns:a16="http://schemas.microsoft.com/office/drawing/2014/main" id="{DF36E5E2-0774-BAB8-3642-D3ADB6819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290" y="2564904"/>
            <a:ext cx="5883417" cy="2971787"/>
          </a:xfrm>
          <a:prstGeom prst="rect">
            <a:avLst/>
          </a:prstGeom>
        </p:spPr>
      </p:pic>
    </p:spTree>
    <p:extLst>
      <p:ext uri="{BB962C8B-B14F-4D97-AF65-F5344CB8AC3E}">
        <p14:creationId xmlns:p14="http://schemas.microsoft.com/office/powerpoint/2010/main" val="2441008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1B82-9144-82B5-DFD4-130E5551C5CA}"/>
              </a:ext>
            </a:extLst>
          </p:cNvPr>
          <p:cNvSpPr>
            <a:spLocks noGrp="1"/>
          </p:cNvSpPr>
          <p:nvPr>
            <p:ph type="title"/>
          </p:nvPr>
        </p:nvSpPr>
        <p:spPr/>
        <p:txBody>
          <a:bodyPr/>
          <a:lstStyle/>
          <a:p>
            <a:r>
              <a:rPr lang="en-IN" dirty="0" err="1"/>
              <a:t>OpenAI</a:t>
            </a:r>
            <a:r>
              <a:rPr lang="en-IN" dirty="0"/>
              <a:t> GYM </a:t>
            </a:r>
          </a:p>
        </p:txBody>
      </p:sp>
      <p:sp>
        <p:nvSpPr>
          <p:cNvPr id="3" name="Content Placeholder 2">
            <a:extLst>
              <a:ext uri="{FF2B5EF4-FFF2-40B4-BE49-F238E27FC236}">
                <a16:creationId xmlns:a16="http://schemas.microsoft.com/office/drawing/2014/main" id="{BCDC2F66-4092-A987-B92D-3FA7F4E5CADC}"/>
              </a:ext>
            </a:extLst>
          </p:cNvPr>
          <p:cNvSpPr>
            <a:spLocks noGrp="1"/>
          </p:cNvSpPr>
          <p:nvPr>
            <p:ph idx="1"/>
          </p:nvPr>
        </p:nvSpPr>
        <p:spPr>
          <a:xfrm>
            <a:off x="466725" y="2133600"/>
            <a:ext cx="8132763" cy="1367408"/>
          </a:xfrm>
        </p:spPr>
        <p:txBody>
          <a:bodyPr/>
          <a:lstStyle/>
          <a:p>
            <a:pPr algn="just"/>
            <a:r>
              <a:rPr lang="en-US" dirty="0"/>
              <a:t>Open source interface to reinforcement learning tasks. The gym library provides an easy-to-use suite of reinforcement learning tasks.</a:t>
            </a:r>
          </a:p>
          <a:p>
            <a:pPr algn="just"/>
            <a:r>
              <a:rPr lang="en-IN" dirty="0"/>
              <a:t>CartPole-v1 environment : maximize number of stable instances.</a:t>
            </a:r>
          </a:p>
        </p:txBody>
      </p:sp>
      <p:pic>
        <p:nvPicPr>
          <p:cNvPr id="4" name="cartpole">
            <a:hlinkClick r:id="" action="ppaction://media"/>
            <a:extLst>
              <a:ext uri="{FF2B5EF4-FFF2-40B4-BE49-F238E27FC236}">
                <a16:creationId xmlns:a16="http://schemas.microsoft.com/office/drawing/2014/main" id="{C07BFFFD-945A-5637-DC10-3E0251EB19D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699792" y="3577208"/>
            <a:ext cx="3061152" cy="2040768"/>
          </a:xfrm>
          <a:prstGeom prst="rect">
            <a:avLst/>
          </a:prstGeom>
        </p:spPr>
      </p:pic>
    </p:spTree>
    <p:extLst>
      <p:ext uri="{BB962C8B-B14F-4D97-AF65-F5344CB8AC3E}">
        <p14:creationId xmlns:p14="http://schemas.microsoft.com/office/powerpoint/2010/main" val="108992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1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F8DC-A715-D860-FBB4-82F1D45EE614}"/>
              </a:ext>
            </a:extLst>
          </p:cNvPr>
          <p:cNvSpPr>
            <a:spLocks noGrp="1"/>
          </p:cNvSpPr>
          <p:nvPr>
            <p:ph type="title"/>
          </p:nvPr>
        </p:nvSpPr>
        <p:spPr/>
        <p:txBody>
          <a:bodyPr/>
          <a:lstStyle/>
          <a:p>
            <a:r>
              <a:rPr lang="en-IN" dirty="0"/>
              <a:t>Personalizing CartPole-v1 Environment</a:t>
            </a:r>
          </a:p>
        </p:txBody>
      </p:sp>
      <p:sp>
        <p:nvSpPr>
          <p:cNvPr id="3" name="Content Placeholder 2">
            <a:extLst>
              <a:ext uri="{FF2B5EF4-FFF2-40B4-BE49-F238E27FC236}">
                <a16:creationId xmlns:a16="http://schemas.microsoft.com/office/drawing/2014/main" id="{476A639E-566F-7863-D5A1-A10C34C8459A}"/>
              </a:ext>
            </a:extLst>
          </p:cNvPr>
          <p:cNvSpPr>
            <a:spLocks noGrp="1"/>
          </p:cNvSpPr>
          <p:nvPr>
            <p:ph idx="1"/>
          </p:nvPr>
        </p:nvSpPr>
        <p:spPr>
          <a:xfrm>
            <a:off x="466725" y="2133600"/>
            <a:ext cx="8132763" cy="1439416"/>
          </a:xfrm>
        </p:spPr>
        <p:txBody>
          <a:bodyPr/>
          <a:lstStyle/>
          <a:p>
            <a:pPr algn="just"/>
            <a:r>
              <a:rPr lang="en-IN" dirty="0"/>
              <a:t>We can draw parallels between CartPole-v1 and our scenario. </a:t>
            </a:r>
          </a:p>
          <a:p>
            <a:pPr algn="just"/>
            <a:r>
              <a:rPr lang="en-IN" dirty="0"/>
              <a:t>We need to maximize the number of profitable actions taken in one whole run of the job file.</a:t>
            </a:r>
          </a:p>
          <a:p>
            <a:pPr algn="just"/>
            <a:r>
              <a:rPr lang="en-IN" dirty="0"/>
              <a:t>Step function:</a:t>
            </a:r>
          </a:p>
          <a:p>
            <a:pPr marL="0" indent="0" algn="just">
              <a:buNone/>
            </a:pPr>
            <a:endParaRPr lang="en-IN" dirty="0"/>
          </a:p>
        </p:txBody>
      </p:sp>
      <p:graphicFrame>
        <p:nvGraphicFramePr>
          <p:cNvPr id="4" name="Diagram 3">
            <a:extLst>
              <a:ext uri="{FF2B5EF4-FFF2-40B4-BE49-F238E27FC236}">
                <a16:creationId xmlns:a16="http://schemas.microsoft.com/office/drawing/2014/main" id="{22C34185-EE50-B167-34EF-3B62D42722BC}"/>
              </a:ext>
            </a:extLst>
          </p:cNvPr>
          <p:cNvGraphicFramePr/>
          <p:nvPr>
            <p:extLst>
              <p:ext uri="{D42A27DB-BD31-4B8C-83A1-F6EECF244321}">
                <p14:modId xmlns:p14="http://schemas.microsoft.com/office/powerpoint/2010/main" val="4109574365"/>
              </p:ext>
            </p:extLst>
          </p:nvPr>
        </p:nvGraphicFramePr>
        <p:xfrm>
          <a:off x="830064" y="3459155"/>
          <a:ext cx="7483872" cy="2192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7849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4679-3E7D-B5DC-3611-3945D8094A2C}"/>
              </a:ext>
            </a:extLst>
          </p:cNvPr>
          <p:cNvSpPr>
            <a:spLocks noGrp="1"/>
          </p:cNvSpPr>
          <p:nvPr>
            <p:ph type="title"/>
          </p:nvPr>
        </p:nvSpPr>
        <p:spPr/>
        <p:txBody>
          <a:bodyPr/>
          <a:lstStyle/>
          <a:p>
            <a:r>
              <a:rPr lang="en-US" dirty="0"/>
              <a:t>LEARNING ENVIRONMENT AND SET UP</a:t>
            </a:r>
            <a:endParaRPr lang="en-IN" dirty="0"/>
          </a:p>
        </p:txBody>
      </p:sp>
      <p:sp>
        <p:nvSpPr>
          <p:cNvPr id="3" name="Content Placeholder 2">
            <a:extLst>
              <a:ext uri="{FF2B5EF4-FFF2-40B4-BE49-F238E27FC236}">
                <a16:creationId xmlns:a16="http://schemas.microsoft.com/office/drawing/2014/main" id="{2275C4E4-93A8-B89D-12AC-75E417924FE8}"/>
              </a:ext>
            </a:extLst>
          </p:cNvPr>
          <p:cNvSpPr>
            <a:spLocks noGrp="1"/>
          </p:cNvSpPr>
          <p:nvPr>
            <p:ph idx="1"/>
          </p:nvPr>
        </p:nvSpPr>
        <p:spPr/>
        <p:txBody>
          <a:bodyPr/>
          <a:lstStyle/>
          <a:p>
            <a:r>
              <a:rPr lang="en-IN" dirty="0"/>
              <a:t>Action Space: </a:t>
            </a:r>
          </a:p>
        </p:txBody>
      </p:sp>
      <p:pic>
        <p:nvPicPr>
          <p:cNvPr id="12" name="Picture 11">
            <a:extLst>
              <a:ext uri="{FF2B5EF4-FFF2-40B4-BE49-F238E27FC236}">
                <a16:creationId xmlns:a16="http://schemas.microsoft.com/office/drawing/2014/main" id="{3A71FD34-74C4-2DAA-DB3F-80B4D8D82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322" y="2987001"/>
            <a:ext cx="6401355" cy="883997"/>
          </a:xfrm>
          <a:prstGeom prst="rect">
            <a:avLst/>
          </a:prstGeom>
        </p:spPr>
      </p:pic>
    </p:spTree>
    <p:extLst>
      <p:ext uri="{BB962C8B-B14F-4D97-AF65-F5344CB8AC3E}">
        <p14:creationId xmlns:p14="http://schemas.microsoft.com/office/powerpoint/2010/main" val="3447456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93698-0DCB-6FC8-5855-8D8250638F3C}"/>
              </a:ext>
            </a:extLst>
          </p:cNvPr>
          <p:cNvSpPr>
            <a:spLocks noGrp="1"/>
          </p:cNvSpPr>
          <p:nvPr>
            <p:ph idx="1"/>
          </p:nvPr>
        </p:nvSpPr>
        <p:spPr>
          <a:xfrm>
            <a:off x="505618" y="1447800"/>
            <a:ext cx="8132763" cy="1981200"/>
          </a:xfrm>
        </p:spPr>
        <p:txBody>
          <a:bodyPr/>
          <a:lstStyle/>
          <a:p>
            <a:r>
              <a:rPr lang="en-IN" dirty="0"/>
              <a:t>Observation Space: The current load on the machines and the incoming job properties need to be considered.</a:t>
            </a:r>
          </a:p>
          <a:p>
            <a:r>
              <a:rPr lang="en-IN" b="1" i="1" dirty="0"/>
              <a:t>Problem</a:t>
            </a:r>
            <a:r>
              <a:rPr lang="en-IN" dirty="0"/>
              <a:t>: As the number of machines vary the observation space varies. </a:t>
            </a:r>
            <a:r>
              <a:rPr lang="en-IN" b="1" dirty="0"/>
              <a:t>No boundedness</a:t>
            </a:r>
            <a:r>
              <a:rPr lang="en-IN" dirty="0"/>
              <a:t>.</a:t>
            </a:r>
          </a:p>
          <a:p>
            <a:r>
              <a:rPr lang="en-IN" b="1" dirty="0"/>
              <a:t>Solution</a:t>
            </a:r>
            <a:r>
              <a:rPr lang="en-IN" dirty="0"/>
              <a:t>: Five number summary / box plot representation.</a:t>
            </a:r>
            <a:endParaRPr lang="en-IN" b="1" dirty="0"/>
          </a:p>
        </p:txBody>
      </p:sp>
      <p:pic>
        <p:nvPicPr>
          <p:cNvPr id="7" name="Picture 6">
            <a:extLst>
              <a:ext uri="{FF2B5EF4-FFF2-40B4-BE49-F238E27FC236}">
                <a16:creationId xmlns:a16="http://schemas.microsoft.com/office/drawing/2014/main" id="{E57FAEA9-A43A-08C8-A7A6-6662C038C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172" y="3284984"/>
            <a:ext cx="3615655" cy="2790343"/>
          </a:xfrm>
          <a:prstGeom prst="rect">
            <a:avLst/>
          </a:prstGeom>
        </p:spPr>
      </p:pic>
    </p:spTree>
    <p:extLst>
      <p:ext uri="{BB962C8B-B14F-4D97-AF65-F5344CB8AC3E}">
        <p14:creationId xmlns:p14="http://schemas.microsoft.com/office/powerpoint/2010/main" val="2533934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27B101-ACE7-BF3E-932D-A96FC4A328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449" y="1447800"/>
            <a:ext cx="6515101" cy="3962400"/>
          </a:xfrm>
        </p:spPr>
      </p:pic>
    </p:spTree>
    <p:extLst>
      <p:ext uri="{BB962C8B-B14F-4D97-AF65-F5344CB8AC3E}">
        <p14:creationId xmlns:p14="http://schemas.microsoft.com/office/powerpoint/2010/main" val="99861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053667D3-1EC9-566C-4A0E-2C7F2907139A}"/>
              </a:ext>
            </a:extLst>
          </p:cNvPr>
          <p:cNvSpPr>
            <a:spLocks noGrp="1" noChangeArrowheads="1"/>
          </p:cNvSpPr>
          <p:nvPr>
            <p:ph type="title"/>
          </p:nvPr>
        </p:nvSpPr>
        <p:spPr/>
        <p:txBody>
          <a:bodyPr/>
          <a:lstStyle/>
          <a:p>
            <a:r>
              <a:rPr lang="en-GB" altLang="en-US" dirty="0"/>
              <a:t>Cloud Computing: An Introduction</a:t>
            </a:r>
          </a:p>
        </p:txBody>
      </p:sp>
      <p:sp>
        <p:nvSpPr>
          <p:cNvPr id="162819" name="Rectangle 3">
            <a:extLst>
              <a:ext uri="{FF2B5EF4-FFF2-40B4-BE49-F238E27FC236}">
                <a16:creationId xmlns:a16="http://schemas.microsoft.com/office/drawing/2014/main" id="{5A69068E-E572-ABCC-3D3C-BDFD9723A534}"/>
              </a:ext>
            </a:extLst>
          </p:cNvPr>
          <p:cNvSpPr>
            <a:spLocks noGrp="1" noChangeArrowheads="1"/>
          </p:cNvSpPr>
          <p:nvPr>
            <p:ph type="body" idx="1"/>
          </p:nvPr>
        </p:nvSpPr>
        <p:spPr>
          <a:xfrm>
            <a:off x="466725" y="2056656"/>
            <a:ext cx="4681339" cy="3959696"/>
          </a:xfrm>
        </p:spPr>
        <p:txBody>
          <a:bodyPr/>
          <a:lstStyle/>
          <a:p>
            <a:pPr algn="just"/>
            <a:r>
              <a:rPr lang="en-US" altLang="en-US" dirty="0"/>
              <a:t>Simply put, cloud computing is the delivery of computing services—including servers, storage, databases, networking, software, analytics, and intelligence—over the Internet (“the cloud”) to offer faster innovation, flexible resources, and economies of scale.</a:t>
            </a:r>
          </a:p>
          <a:p>
            <a:pPr algn="just"/>
            <a:r>
              <a:rPr lang="en-US" altLang="en-US" dirty="0"/>
              <a:t>Infrastructure as a service (IaaS) is a type of cloud computing service that offers essential compute, storage, and networking resources on demand, on a pay-as-you-go basis.</a:t>
            </a:r>
            <a:endParaRPr lang="en-GB" altLang="en-US" dirty="0"/>
          </a:p>
        </p:txBody>
      </p:sp>
      <p:pic>
        <p:nvPicPr>
          <p:cNvPr id="3" name="Picture 2">
            <a:extLst>
              <a:ext uri="{FF2B5EF4-FFF2-40B4-BE49-F238E27FC236}">
                <a16:creationId xmlns:a16="http://schemas.microsoft.com/office/drawing/2014/main" id="{8F52E607-2E6E-C83D-38D4-FBBA45174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509" y="2240868"/>
            <a:ext cx="3613902" cy="237626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28001-AC31-F00C-7E8F-63C5B732BC9A}"/>
              </a:ext>
            </a:extLst>
          </p:cNvPr>
          <p:cNvSpPr>
            <a:spLocks noGrp="1"/>
          </p:cNvSpPr>
          <p:nvPr>
            <p:ph idx="1"/>
          </p:nvPr>
        </p:nvSpPr>
        <p:spPr>
          <a:xfrm>
            <a:off x="505618" y="1412776"/>
            <a:ext cx="8132763" cy="432048"/>
          </a:xfrm>
        </p:spPr>
        <p:txBody>
          <a:bodyPr/>
          <a:lstStyle/>
          <a:p>
            <a:pPr algn="just"/>
            <a:r>
              <a:rPr lang="en-IN" dirty="0"/>
              <a:t>Reward Scheme: Maximize profitable actions.</a:t>
            </a:r>
          </a:p>
        </p:txBody>
      </p:sp>
      <p:pic>
        <p:nvPicPr>
          <p:cNvPr id="5" name="Picture 4">
            <a:extLst>
              <a:ext uri="{FF2B5EF4-FFF2-40B4-BE49-F238E27FC236}">
                <a16:creationId xmlns:a16="http://schemas.microsoft.com/office/drawing/2014/main" id="{AA39E534-D374-2538-F21F-FE172828B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166" y="2685985"/>
            <a:ext cx="6515665" cy="1486029"/>
          </a:xfrm>
          <a:prstGeom prst="rect">
            <a:avLst/>
          </a:prstGeom>
        </p:spPr>
      </p:pic>
    </p:spTree>
    <p:extLst>
      <p:ext uri="{BB962C8B-B14F-4D97-AF65-F5344CB8AC3E}">
        <p14:creationId xmlns:p14="http://schemas.microsoft.com/office/powerpoint/2010/main" val="2601082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C72F-B872-0A5A-2FEE-74A60FDF3E60}"/>
              </a:ext>
            </a:extLst>
          </p:cNvPr>
          <p:cNvSpPr>
            <a:spLocks noGrp="1"/>
          </p:cNvSpPr>
          <p:nvPr>
            <p:ph type="title"/>
          </p:nvPr>
        </p:nvSpPr>
        <p:spPr/>
        <p:txBody>
          <a:bodyPr/>
          <a:lstStyle/>
          <a:p>
            <a:pPr algn="just"/>
            <a:r>
              <a:rPr lang="en-IN" dirty="0"/>
              <a:t>Training</a:t>
            </a:r>
          </a:p>
        </p:txBody>
      </p:sp>
      <p:sp>
        <p:nvSpPr>
          <p:cNvPr id="3" name="Content Placeholder 2">
            <a:extLst>
              <a:ext uri="{FF2B5EF4-FFF2-40B4-BE49-F238E27FC236}">
                <a16:creationId xmlns:a16="http://schemas.microsoft.com/office/drawing/2014/main" id="{CD685767-63FD-57BE-6343-552C763C1032}"/>
              </a:ext>
            </a:extLst>
          </p:cNvPr>
          <p:cNvSpPr>
            <a:spLocks noGrp="1"/>
          </p:cNvSpPr>
          <p:nvPr>
            <p:ph idx="1"/>
          </p:nvPr>
        </p:nvSpPr>
        <p:spPr/>
        <p:txBody>
          <a:bodyPr/>
          <a:lstStyle/>
          <a:p>
            <a:pPr algn="just"/>
            <a:r>
              <a:rPr lang="en-US" dirty="0"/>
              <a:t>Used stable baselines 3 libraries for Reinforcement Learning implementation.</a:t>
            </a:r>
          </a:p>
          <a:p>
            <a:pPr algn="just"/>
            <a:r>
              <a:rPr lang="en-US" dirty="0"/>
              <a:t>Trained on 10 days’ of data.</a:t>
            </a:r>
          </a:p>
          <a:p>
            <a:pPr algn="just"/>
            <a:r>
              <a:rPr lang="en-US" dirty="0"/>
              <a:t>Each day’s data contains 990 text files with over 10378 job details in each of them. Hence a total of 9900 different scenarios were considered while training.</a:t>
            </a:r>
          </a:p>
          <a:p>
            <a:pPr algn="just"/>
            <a:r>
              <a:rPr lang="en-US" dirty="0"/>
              <a:t>The environment was trained for 130 million timesteps (120 hours) and a model generated at each 1 millionth timestep.</a:t>
            </a:r>
            <a:endParaRPr lang="en-IN" dirty="0"/>
          </a:p>
        </p:txBody>
      </p:sp>
    </p:spTree>
    <p:extLst>
      <p:ext uri="{BB962C8B-B14F-4D97-AF65-F5344CB8AC3E}">
        <p14:creationId xmlns:p14="http://schemas.microsoft.com/office/powerpoint/2010/main" val="950469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7B989-6FBF-9A42-F57F-735F63EC6CFE}"/>
              </a:ext>
            </a:extLst>
          </p:cNvPr>
          <p:cNvSpPr>
            <a:spLocks noGrp="1"/>
          </p:cNvSpPr>
          <p:nvPr>
            <p:ph idx="1"/>
          </p:nvPr>
        </p:nvSpPr>
        <p:spPr>
          <a:xfrm>
            <a:off x="505617" y="1447800"/>
            <a:ext cx="8132763" cy="1117104"/>
          </a:xfrm>
        </p:spPr>
        <p:txBody>
          <a:bodyPr/>
          <a:lstStyle/>
          <a:p>
            <a:pPr algn="just"/>
            <a:r>
              <a:rPr lang="en-IN" dirty="0"/>
              <a:t> </a:t>
            </a:r>
            <a:r>
              <a:rPr lang="en-US" dirty="0"/>
              <a:t>The peak reward was obtained at the 13.53 millionth timestep and hence we shall regard the model generated at 14 millionth timestep to be the optimal model obtained from the training.</a:t>
            </a:r>
            <a:endParaRPr lang="en-IN" dirty="0"/>
          </a:p>
        </p:txBody>
      </p:sp>
      <p:pic>
        <p:nvPicPr>
          <p:cNvPr id="7" name="Picture 6">
            <a:extLst>
              <a:ext uri="{FF2B5EF4-FFF2-40B4-BE49-F238E27FC236}">
                <a16:creationId xmlns:a16="http://schemas.microsoft.com/office/drawing/2014/main" id="{FFF98070-91BE-0E9E-05E8-D33C9D84B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42" y="2850165"/>
            <a:ext cx="8556116" cy="2516174"/>
          </a:xfrm>
          <a:prstGeom prst="rect">
            <a:avLst/>
          </a:prstGeom>
        </p:spPr>
      </p:pic>
      <p:sp>
        <p:nvSpPr>
          <p:cNvPr id="8" name="TextBox 7">
            <a:extLst>
              <a:ext uri="{FF2B5EF4-FFF2-40B4-BE49-F238E27FC236}">
                <a16:creationId xmlns:a16="http://schemas.microsoft.com/office/drawing/2014/main" id="{BF5BCAF4-37D1-222A-41F1-6958A06B9EA0}"/>
              </a:ext>
            </a:extLst>
          </p:cNvPr>
          <p:cNvSpPr txBox="1"/>
          <p:nvPr/>
        </p:nvSpPr>
        <p:spPr>
          <a:xfrm>
            <a:off x="1907702" y="5661248"/>
            <a:ext cx="5328592" cy="307777"/>
          </a:xfrm>
          <a:prstGeom prst="rect">
            <a:avLst/>
          </a:prstGeom>
          <a:noFill/>
        </p:spPr>
        <p:txBody>
          <a:bodyPr wrap="square" rtlCol="0">
            <a:spAutoFit/>
          </a:bodyPr>
          <a:lstStyle/>
          <a:p>
            <a:r>
              <a:rPr lang="en-IN" b="0" i="0" dirty="0"/>
              <a:t>Training reward mean </a:t>
            </a:r>
          </a:p>
        </p:txBody>
      </p:sp>
    </p:spTree>
    <p:extLst>
      <p:ext uri="{BB962C8B-B14F-4D97-AF65-F5344CB8AC3E}">
        <p14:creationId xmlns:p14="http://schemas.microsoft.com/office/powerpoint/2010/main" val="1887572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37AE-1DA2-D780-1DF3-F3FAE251957B}"/>
              </a:ext>
            </a:extLst>
          </p:cNvPr>
          <p:cNvSpPr>
            <a:spLocks noGrp="1"/>
          </p:cNvSpPr>
          <p:nvPr>
            <p:ph type="title"/>
          </p:nvPr>
        </p:nvSpPr>
        <p:spPr/>
        <p:txBody>
          <a:bodyPr/>
          <a:lstStyle/>
          <a:p>
            <a:r>
              <a:rPr lang="en-IN" dirty="0"/>
              <a:t>Testing And Results</a:t>
            </a:r>
          </a:p>
        </p:txBody>
      </p:sp>
      <p:sp>
        <p:nvSpPr>
          <p:cNvPr id="3" name="Content Placeholder 2">
            <a:extLst>
              <a:ext uri="{FF2B5EF4-FFF2-40B4-BE49-F238E27FC236}">
                <a16:creationId xmlns:a16="http://schemas.microsoft.com/office/drawing/2014/main" id="{31A58514-2D3A-99AB-4A86-ADD6E9A2B1ED}"/>
              </a:ext>
            </a:extLst>
          </p:cNvPr>
          <p:cNvSpPr>
            <a:spLocks noGrp="1"/>
          </p:cNvSpPr>
          <p:nvPr>
            <p:ph idx="1"/>
          </p:nvPr>
        </p:nvSpPr>
        <p:spPr/>
        <p:txBody>
          <a:bodyPr/>
          <a:lstStyle/>
          <a:p>
            <a:pPr algn="just"/>
            <a:r>
              <a:rPr lang="en-US" dirty="0"/>
              <a:t>With the saved model in “14000000” zip folder we have run the testing on the files of Day 11 for number of machines (10,20,30,..,200).</a:t>
            </a:r>
          </a:p>
          <a:p>
            <a:pPr algn="just"/>
            <a:r>
              <a:rPr lang="en-US" dirty="0"/>
              <a:t>Parameters included in the test results are:</a:t>
            </a:r>
          </a:p>
          <a:p>
            <a:pPr lvl="1" algn="just"/>
            <a:r>
              <a:rPr lang="en-US" dirty="0"/>
              <a:t>Accepted Load: It is the total sum of job processing times accepted by the system of machines.</a:t>
            </a:r>
          </a:p>
          <a:p>
            <a:pPr lvl="1" algn="just"/>
            <a:r>
              <a:rPr lang="en-US" dirty="0"/>
              <a:t>Rejected Load: It is the total sum of job processing times rejected by the system of machines.</a:t>
            </a:r>
          </a:p>
          <a:p>
            <a:pPr lvl="1" algn="just"/>
            <a:r>
              <a:rPr lang="en-US" dirty="0"/>
              <a:t>Available Resources: min(total submitted load (accepted load + rejected load) ,number-of-machines x latest-completion-time-of-a-job-in-any-of-the-machines)</a:t>
            </a:r>
          </a:p>
          <a:p>
            <a:pPr lvl="1" algn="just"/>
            <a:endParaRPr lang="en-IN" dirty="0"/>
          </a:p>
        </p:txBody>
      </p:sp>
    </p:spTree>
    <p:extLst>
      <p:ext uri="{BB962C8B-B14F-4D97-AF65-F5344CB8AC3E}">
        <p14:creationId xmlns:p14="http://schemas.microsoft.com/office/powerpoint/2010/main" val="3070576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69E02-6C88-D07A-A703-B17AD9810E14}"/>
              </a:ext>
            </a:extLst>
          </p:cNvPr>
          <p:cNvSpPr>
            <a:spLocks noGrp="1"/>
          </p:cNvSpPr>
          <p:nvPr>
            <p:ph idx="1"/>
          </p:nvPr>
        </p:nvSpPr>
        <p:spPr>
          <a:xfrm>
            <a:off x="505618" y="1447800"/>
            <a:ext cx="8132763" cy="1981200"/>
          </a:xfrm>
        </p:spPr>
        <p:txBody>
          <a:bodyPr/>
          <a:lstStyle/>
          <a:p>
            <a:pPr lvl="1" algn="just"/>
            <a:r>
              <a:rPr lang="en-US" dirty="0"/>
              <a:t>Performance Ratio: Load processed in an optimal scenario / Load processed by our algorithm(Accepted load)</a:t>
            </a:r>
          </a:p>
          <a:p>
            <a:pPr lvl="1" algn="just"/>
            <a:r>
              <a:rPr lang="en-US" dirty="0"/>
              <a:t>Load Processed in an optimal scenario: max(Available Resources Greedy, Available Resources ML)</a:t>
            </a:r>
          </a:p>
          <a:p>
            <a:pPr algn="just"/>
            <a:r>
              <a:rPr lang="en-US" dirty="0"/>
              <a:t>We should note that higher the Performance Ratio worse the performance of our algorithm.</a:t>
            </a:r>
          </a:p>
        </p:txBody>
      </p:sp>
    </p:spTree>
    <p:extLst>
      <p:ext uri="{BB962C8B-B14F-4D97-AF65-F5344CB8AC3E}">
        <p14:creationId xmlns:p14="http://schemas.microsoft.com/office/powerpoint/2010/main" val="4034474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28A5BD-ECAE-31CF-BDD6-29D7A62AC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9751" y="1196752"/>
            <a:ext cx="4784498" cy="2375520"/>
          </a:xfrm>
        </p:spPr>
      </p:pic>
      <p:pic>
        <p:nvPicPr>
          <p:cNvPr id="7" name="Picture 6">
            <a:extLst>
              <a:ext uri="{FF2B5EF4-FFF2-40B4-BE49-F238E27FC236}">
                <a16:creationId xmlns:a16="http://schemas.microsoft.com/office/drawing/2014/main" id="{BA41CCB6-5E8E-E913-9456-1B1954DB0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751" y="3789040"/>
            <a:ext cx="4784498" cy="2271100"/>
          </a:xfrm>
          <a:prstGeom prst="rect">
            <a:avLst/>
          </a:prstGeom>
        </p:spPr>
      </p:pic>
    </p:spTree>
    <p:extLst>
      <p:ext uri="{BB962C8B-B14F-4D97-AF65-F5344CB8AC3E}">
        <p14:creationId xmlns:p14="http://schemas.microsoft.com/office/powerpoint/2010/main" val="3536284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DEA078-31B2-24CE-1EFB-5360CC91DA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873" y="1270148"/>
            <a:ext cx="4590254" cy="2193199"/>
          </a:xfrm>
        </p:spPr>
      </p:pic>
      <p:pic>
        <p:nvPicPr>
          <p:cNvPr id="7" name="Picture 6">
            <a:extLst>
              <a:ext uri="{FF2B5EF4-FFF2-40B4-BE49-F238E27FC236}">
                <a16:creationId xmlns:a16="http://schemas.microsoft.com/office/drawing/2014/main" id="{FDB7EAE2-BF22-F439-EE1E-7439282C1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873" y="3667400"/>
            <a:ext cx="4590254" cy="2163183"/>
          </a:xfrm>
          <a:prstGeom prst="rect">
            <a:avLst/>
          </a:prstGeom>
        </p:spPr>
      </p:pic>
    </p:spTree>
    <p:extLst>
      <p:ext uri="{BB962C8B-B14F-4D97-AF65-F5344CB8AC3E}">
        <p14:creationId xmlns:p14="http://schemas.microsoft.com/office/powerpoint/2010/main" val="2115921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846B-6B04-B6F8-BBC2-10AE980CA28F}"/>
              </a:ext>
            </a:extLst>
          </p:cNvPr>
          <p:cNvSpPr>
            <a:spLocks noGrp="1"/>
          </p:cNvSpPr>
          <p:nvPr>
            <p:ph type="title"/>
          </p:nvPr>
        </p:nvSpPr>
        <p:spPr/>
        <p:txBody>
          <a:bodyPr/>
          <a:lstStyle/>
          <a:p>
            <a:r>
              <a:rPr lang="en-IN" dirty="0"/>
              <a:t>Observations</a:t>
            </a:r>
          </a:p>
        </p:txBody>
      </p:sp>
      <p:sp>
        <p:nvSpPr>
          <p:cNvPr id="3" name="Content Placeholder 2">
            <a:extLst>
              <a:ext uri="{FF2B5EF4-FFF2-40B4-BE49-F238E27FC236}">
                <a16:creationId xmlns:a16="http://schemas.microsoft.com/office/drawing/2014/main" id="{51B3FB97-36F3-872C-81A1-852DA878E3C9}"/>
              </a:ext>
            </a:extLst>
          </p:cNvPr>
          <p:cNvSpPr>
            <a:spLocks noGrp="1"/>
          </p:cNvSpPr>
          <p:nvPr>
            <p:ph idx="1"/>
          </p:nvPr>
        </p:nvSpPr>
        <p:spPr>
          <a:xfrm>
            <a:off x="466725" y="2133600"/>
            <a:ext cx="8132763" cy="990600"/>
          </a:xfrm>
        </p:spPr>
        <p:txBody>
          <a:bodyPr/>
          <a:lstStyle/>
          <a:p>
            <a:pPr algn="just"/>
            <a:r>
              <a:rPr lang="en-US" dirty="0"/>
              <a:t>We can observe that, as the available resources increases, greedy best fit algorithm out performs our machine learning approach by large (Red </a:t>
            </a:r>
            <a:r>
              <a:rPr lang="en-US" dirty="0" err="1"/>
              <a:t>Colour</a:t>
            </a:r>
            <a:r>
              <a:rPr lang="en-US" dirty="0"/>
              <a:t>: lowest, Green </a:t>
            </a:r>
            <a:r>
              <a:rPr lang="en-US" dirty="0" err="1"/>
              <a:t>Colour</a:t>
            </a:r>
            <a:r>
              <a:rPr lang="en-US" dirty="0"/>
              <a:t>: Highest).</a:t>
            </a:r>
            <a:endParaRPr lang="en-IN" dirty="0"/>
          </a:p>
        </p:txBody>
      </p:sp>
      <p:pic>
        <p:nvPicPr>
          <p:cNvPr id="5" name="Picture 4">
            <a:extLst>
              <a:ext uri="{FF2B5EF4-FFF2-40B4-BE49-F238E27FC236}">
                <a16:creationId xmlns:a16="http://schemas.microsoft.com/office/drawing/2014/main" id="{2BCB7C29-B1A0-7887-BC6C-E7F9374CC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043" y="3284984"/>
            <a:ext cx="5985914" cy="2820888"/>
          </a:xfrm>
          <a:prstGeom prst="rect">
            <a:avLst/>
          </a:prstGeom>
        </p:spPr>
      </p:pic>
    </p:spTree>
    <p:extLst>
      <p:ext uri="{BB962C8B-B14F-4D97-AF65-F5344CB8AC3E}">
        <p14:creationId xmlns:p14="http://schemas.microsoft.com/office/powerpoint/2010/main" val="2121519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D0FAE9-67A4-8996-73E9-8EB3D15A211D}"/>
              </a:ext>
            </a:extLst>
          </p:cNvPr>
          <p:cNvSpPr>
            <a:spLocks noGrp="1"/>
          </p:cNvSpPr>
          <p:nvPr>
            <p:ph idx="1"/>
          </p:nvPr>
        </p:nvSpPr>
        <p:spPr>
          <a:xfrm>
            <a:off x="505618" y="1447800"/>
            <a:ext cx="8132763" cy="3853408"/>
          </a:xfrm>
        </p:spPr>
        <p:txBody>
          <a:bodyPr/>
          <a:lstStyle/>
          <a:p>
            <a:r>
              <a:rPr lang="en-US" dirty="0"/>
              <a:t>However, for less resources the ML approach is comparable to the greedy best fit algorithm.</a:t>
            </a:r>
          </a:p>
          <a:p>
            <a:r>
              <a:rPr lang="en-US" dirty="0"/>
              <a:t>We can make the observation that the performance ratio of the ML approach for number of machines 30-140 is quite bad. Whereas, the performance ratio of the ML approach is in the satisfactory range for number of machines 10,150,160,170,180.</a:t>
            </a:r>
            <a:endParaRPr lang="en-IN" dirty="0"/>
          </a:p>
        </p:txBody>
      </p:sp>
    </p:spTree>
    <p:extLst>
      <p:ext uri="{BB962C8B-B14F-4D97-AF65-F5344CB8AC3E}">
        <p14:creationId xmlns:p14="http://schemas.microsoft.com/office/powerpoint/2010/main" val="2959713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45FC2F-248A-1BA7-3FA4-692BFD0F8D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3415" y="1912582"/>
            <a:ext cx="4248473" cy="3186355"/>
          </a:xfrm>
        </p:spPr>
      </p:pic>
      <p:pic>
        <p:nvPicPr>
          <p:cNvPr id="6" name="Picture 5">
            <a:extLst>
              <a:ext uri="{FF2B5EF4-FFF2-40B4-BE49-F238E27FC236}">
                <a16:creationId xmlns:a16="http://schemas.microsoft.com/office/drawing/2014/main" id="{5A994104-ECE2-4B37-9706-CDFE33F921B4}"/>
              </a:ext>
            </a:extLst>
          </p:cNvPr>
          <p:cNvPicPr>
            <a:picLocks noChangeAspect="1"/>
          </p:cNvPicPr>
          <p:nvPr/>
        </p:nvPicPr>
        <p:blipFill>
          <a:blip r:embed="rId3"/>
          <a:stretch>
            <a:fillRect/>
          </a:stretch>
        </p:blipFill>
        <p:spPr>
          <a:xfrm>
            <a:off x="323528" y="1912582"/>
            <a:ext cx="4248472" cy="3186355"/>
          </a:xfrm>
          <a:prstGeom prst="rect">
            <a:avLst/>
          </a:prstGeom>
        </p:spPr>
      </p:pic>
      <p:sp>
        <p:nvSpPr>
          <p:cNvPr id="9" name="TextBox 8">
            <a:extLst>
              <a:ext uri="{FF2B5EF4-FFF2-40B4-BE49-F238E27FC236}">
                <a16:creationId xmlns:a16="http://schemas.microsoft.com/office/drawing/2014/main" id="{3D91EC9A-9253-0770-F6A7-350224CBC8E0}"/>
              </a:ext>
            </a:extLst>
          </p:cNvPr>
          <p:cNvSpPr txBox="1"/>
          <p:nvPr/>
        </p:nvSpPr>
        <p:spPr>
          <a:xfrm>
            <a:off x="1115616" y="5449996"/>
            <a:ext cx="7200800" cy="523220"/>
          </a:xfrm>
          <a:prstGeom prst="rect">
            <a:avLst/>
          </a:prstGeom>
          <a:noFill/>
        </p:spPr>
        <p:txBody>
          <a:bodyPr wrap="square" rtlCol="0">
            <a:spAutoFit/>
          </a:bodyPr>
          <a:lstStyle/>
          <a:p>
            <a:r>
              <a:rPr lang="en-US" b="0" i="0" dirty="0"/>
              <a:t>Heat Map Difference In Performance Ratio between ML algorithm and Greedy best fit : Day 11, Slack:0.1, 0.3</a:t>
            </a:r>
          </a:p>
        </p:txBody>
      </p:sp>
    </p:spTree>
    <p:extLst>
      <p:ext uri="{BB962C8B-B14F-4D97-AF65-F5344CB8AC3E}">
        <p14:creationId xmlns:p14="http://schemas.microsoft.com/office/powerpoint/2010/main" val="44534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AE9988-4437-0587-108D-B7B293ACDE70}"/>
              </a:ext>
            </a:extLst>
          </p:cNvPr>
          <p:cNvSpPr>
            <a:spLocks noGrp="1"/>
          </p:cNvSpPr>
          <p:nvPr>
            <p:ph idx="1"/>
          </p:nvPr>
        </p:nvSpPr>
        <p:spPr>
          <a:xfrm>
            <a:off x="505618" y="1340768"/>
            <a:ext cx="8132763" cy="1224136"/>
          </a:xfrm>
        </p:spPr>
        <p:txBody>
          <a:bodyPr/>
          <a:lstStyle/>
          <a:p>
            <a:pPr algn="just"/>
            <a:r>
              <a:rPr lang="en-US" dirty="0"/>
              <a:t>System providers rent out infrastructure (usually but not exclusively computing power) to clients in the Infrastructure-as-a-Service business model of cloud computing.</a:t>
            </a:r>
          </a:p>
          <a:p>
            <a:pPr algn="just"/>
            <a:endParaRPr lang="en-IN" dirty="0"/>
          </a:p>
        </p:txBody>
      </p:sp>
      <p:pic>
        <p:nvPicPr>
          <p:cNvPr id="7" name="Picture 6">
            <a:extLst>
              <a:ext uri="{FF2B5EF4-FFF2-40B4-BE49-F238E27FC236}">
                <a16:creationId xmlns:a16="http://schemas.microsoft.com/office/drawing/2014/main" id="{3E7ABB8F-B72C-07B3-9B82-1EEEB3BF9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888" y="2559901"/>
            <a:ext cx="4250222" cy="3054847"/>
          </a:xfrm>
          <a:prstGeom prst="rect">
            <a:avLst/>
          </a:prstGeom>
        </p:spPr>
      </p:pic>
    </p:spTree>
    <p:extLst>
      <p:ext uri="{BB962C8B-B14F-4D97-AF65-F5344CB8AC3E}">
        <p14:creationId xmlns:p14="http://schemas.microsoft.com/office/powerpoint/2010/main" val="409006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BBE6E9-315C-3448-FD03-8218F461DD97}"/>
              </a:ext>
            </a:extLst>
          </p:cNvPr>
          <p:cNvSpPr>
            <a:spLocks noGrp="1"/>
          </p:cNvSpPr>
          <p:nvPr>
            <p:ph idx="1"/>
          </p:nvPr>
        </p:nvSpPr>
        <p:spPr>
          <a:xfrm>
            <a:off x="505618" y="1447800"/>
            <a:ext cx="8132763" cy="1477144"/>
          </a:xfrm>
        </p:spPr>
        <p:txBody>
          <a:bodyPr/>
          <a:lstStyle/>
          <a:p>
            <a:r>
              <a:rPr lang="en-US" dirty="0"/>
              <a:t>We observe that the exploration rate while training was constant. We have trained for more than 130 million timesteps and we understand that the reward mean converges to an almost constant range.</a:t>
            </a:r>
            <a:endParaRPr lang="en-IN" dirty="0"/>
          </a:p>
        </p:txBody>
      </p:sp>
      <p:pic>
        <p:nvPicPr>
          <p:cNvPr id="5" name="Picture 4">
            <a:extLst>
              <a:ext uri="{FF2B5EF4-FFF2-40B4-BE49-F238E27FC236}">
                <a16:creationId xmlns:a16="http://schemas.microsoft.com/office/drawing/2014/main" id="{26E7C10F-A5D9-9182-92ED-CDB59BBD8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13" y="2982991"/>
            <a:ext cx="8253572" cy="2421480"/>
          </a:xfrm>
          <a:prstGeom prst="rect">
            <a:avLst/>
          </a:prstGeom>
        </p:spPr>
      </p:pic>
    </p:spTree>
    <p:extLst>
      <p:ext uri="{BB962C8B-B14F-4D97-AF65-F5344CB8AC3E}">
        <p14:creationId xmlns:p14="http://schemas.microsoft.com/office/powerpoint/2010/main" val="131011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C2DB-070E-C309-C83E-F9AF92050AF3}"/>
              </a:ext>
            </a:extLst>
          </p:cNvPr>
          <p:cNvSpPr>
            <a:spLocks noGrp="1"/>
          </p:cNvSpPr>
          <p:nvPr>
            <p:ph type="title"/>
          </p:nvPr>
        </p:nvSpPr>
        <p:spPr/>
        <p:txBody>
          <a:bodyPr/>
          <a:lstStyle/>
          <a:p>
            <a:r>
              <a:rPr lang="en-IN" dirty="0"/>
              <a:t>Conclusion And Future Scope</a:t>
            </a:r>
          </a:p>
        </p:txBody>
      </p:sp>
      <p:sp>
        <p:nvSpPr>
          <p:cNvPr id="3" name="Content Placeholder 2">
            <a:extLst>
              <a:ext uri="{FF2B5EF4-FFF2-40B4-BE49-F238E27FC236}">
                <a16:creationId xmlns:a16="http://schemas.microsoft.com/office/drawing/2014/main" id="{2BC773BE-8273-6D99-CA8B-980C44097215}"/>
              </a:ext>
            </a:extLst>
          </p:cNvPr>
          <p:cNvSpPr>
            <a:spLocks noGrp="1"/>
          </p:cNvSpPr>
          <p:nvPr>
            <p:ph idx="1"/>
          </p:nvPr>
        </p:nvSpPr>
        <p:spPr/>
        <p:txBody>
          <a:bodyPr/>
          <a:lstStyle/>
          <a:p>
            <a:r>
              <a:rPr lang="en-US" dirty="0"/>
              <a:t>The results show that our ML approach is not effectively competitive against an offline optimal algorithm in the average case in terms of maximizing machine utilization.</a:t>
            </a:r>
          </a:p>
          <a:p>
            <a:r>
              <a:rPr lang="en-US" dirty="0"/>
              <a:t>The results of the lower number of machines (resources) gives a slight hope that the algorithm may work better in worst case scenarios. Further testing in tailor made worst case scenarios required.</a:t>
            </a:r>
          </a:p>
          <a:p>
            <a:r>
              <a:rPr lang="en-US" dirty="0"/>
              <a:t>Whenever a new job is provided, the scheduling decision will be heavily influenced by the current state of the schedule/machine as well as the nature of the new job (which may not follow a historical pattern). </a:t>
            </a:r>
          </a:p>
          <a:p>
            <a:endParaRPr lang="en-IN" dirty="0"/>
          </a:p>
        </p:txBody>
      </p:sp>
    </p:spTree>
    <p:extLst>
      <p:ext uri="{BB962C8B-B14F-4D97-AF65-F5344CB8AC3E}">
        <p14:creationId xmlns:p14="http://schemas.microsoft.com/office/powerpoint/2010/main" val="911862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52712D-E458-F72A-7BA9-1F72222D7819}"/>
              </a:ext>
            </a:extLst>
          </p:cNvPr>
          <p:cNvSpPr>
            <a:spLocks noGrp="1"/>
          </p:cNvSpPr>
          <p:nvPr>
            <p:ph idx="1"/>
          </p:nvPr>
        </p:nvSpPr>
        <p:spPr>
          <a:xfrm>
            <a:off x="505618" y="1447800"/>
            <a:ext cx="8132763" cy="3962400"/>
          </a:xfrm>
        </p:spPr>
        <p:txBody>
          <a:bodyPr/>
          <a:lstStyle/>
          <a:p>
            <a:r>
              <a:rPr lang="en-US" dirty="0"/>
              <a:t>The proposed method employs a dense reward strategy, it attempts to map the current machine state and job locally, make a decision, and issue a reward at each step, without considering the larger picture. </a:t>
            </a:r>
          </a:p>
          <a:p>
            <a:r>
              <a:rPr lang="en-US" dirty="0"/>
              <a:t>A sparse reward strategy, in which the full timeline is examined as a whole and incentives awarded proportionally at the end, is an alternative for the future.</a:t>
            </a:r>
            <a:endParaRPr lang="en-IN" dirty="0"/>
          </a:p>
        </p:txBody>
      </p:sp>
      <p:pic>
        <p:nvPicPr>
          <p:cNvPr id="5" name="Picture 4">
            <a:extLst>
              <a:ext uri="{FF2B5EF4-FFF2-40B4-BE49-F238E27FC236}">
                <a16:creationId xmlns:a16="http://schemas.microsoft.com/office/drawing/2014/main" id="{8AAC4EFC-8A94-2D54-A52C-09B1C70CB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3861048"/>
            <a:ext cx="6192688" cy="2109712"/>
          </a:xfrm>
          <a:prstGeom prst="rect">
            <a:avLst/>
          </a:prstGeom>
        </p:spPr>
      </p:pic>
    </p:spTree>
    <p:extLst>
      <p:ext uri="{BB962C8B-B14F-4D97-AF65-F5344CB8AC3E}">
        <p14:creationId xmlns:p14="http://schemas.microsoft.com/office/powerpoint/2010/main" val="3511995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DFE2-BCC5-18C1-5D1D-2D4286B2101E}"/>
              </a:ext>
            </a:extLst>
          </p:cNvPr>
          <p:cNvSpPr>
            <a:spLocks noGrp="1"/>
          </p:cNvSpPr>
          <p:nvPr>
            <p:ph type="title"/>
          </p:nvPr>
        </p:nvSpPr>
        <p:spPr/>
        <p:txBody>
          <a:bodyPr/>
          <a:lstStyle/>
          <a:p>
            <a:r>
              <a:rPr lang="en-IN" dirty="0"/>
              <a:t>Contributions</a:t>
            </a:r>
          </a:p>
        </p:txBody>
      </p:sp>
      <p:sp>
        <p:nvSpPr>
          <p:cNvPr id="3" name="Content Placeholder 2">
            <a:extLst>
              <a:ext uri="{FF2B5EF4-FFF2-40B4-BE49-F238E27FC236}">
                <a16:creationId xmlns:a16="http://schemas.microsoft.com/office/drawing/2014/main" id="{165024E7-6F64-F36F-4483-2FEF2947C192}"/>
              </a:ext>
            </a:extLst>
          </p:cNvPr>
          <p:cNvSpPr>
            <a:spLocks noGrp="1"/>
          </p:cNvSpPr>
          <p:nvPr>
            <p:ph idx="1"/>
          </p:nvPr>
        </p:nvSpPr>
        <p:spPr>
          <a:xfrm>
            <a:off x="466725" y="2057400"/>
            <a:ext cx="8132763" cy="3962400"/>
          </a:xfrm>
        </p:spPr>
        <p:txBody>
          <a:bodyPr/>
          <a:lstStyle/>
          <a:p>
            <a:r>
              <a:rPr lang="en-IN" dirty="0"/>
              <a:t>Implementation of required python functions by: </a:t>
            </a:r>
            <a:r>
              <a:rPr lang="en-IN" i="1" dirty="0"/>
              <a:t>Philip Varghese Modayil and </a:t>
            </a:r>
            <a:r>
              <a:rPr lang="en-IN" i="1" dirty="0" err="1"/>
              <a:t>Abdulkader</a:t>
            </a:r>
            <a:r>
              <a:rPr lang="en-IN" i="1" dirty="0"/>
              <a:t> </a:t>
            </a:r>
            <a:r>
              <a:rPr lang="en-IN" i="1" dirty="0" err="1"/>
              <a:t>Motorwala</a:t>
            </a:r>
            <a:r>
              <a:rPr lang="en-IN" i="1" dirty="0"/>
              <a:t>.</a:t>
            </a:r>
          </a:p>
          <a:p>
            <a:r>
              <a:rPr lang="en-IN" dirty="0"/>
              <a:t>Adaption of CartPole-v1 environment by: </a:t>
            </a:r>
            <a:r>
              <a:rPr lang="en-IN" i="1" dirty="0"/>
              <a:t>Philip Varghese Modayil and </a:t>
            </a:r>
            <a:r>
              <a:rPr lang="en-IN" i="1" dirty="0" err="1"/>
              <a:t>Abdulkader</a:t>
            </a:r>
            <a:r>
              <a:rPr lang="en-IN" i="1" dirty="0"/>
              <a:t> </a:t>
            </a:r>
            <a:r>
              <a:rPr lang="en-IN" i="1" dirty="0" err="1"/>
              <a:t>Motorwala</a:t>
            </a:r>
            <a:r>
              <a:rPr lang="en-IN" i="1" dirty="0"/>
              <a:t>.</a:t>
            </a:r>
          </a:p>
          <a:p>
            <a:r>
              <a:rPr lang="en-IN" dirty="0"/>
              <a:t>Conception and implementation of observation space with machine states: </a:t>
            </a:r>
            <a:r>
              <a:rPr lang="en-IN" i="1" dirty="0"/>
              <a:t>Philip Varghese Modayil and </a:t>
            </a:r>
            <a:r>
              <a:rPr lang="en-IN" i="1" dirty="0" err="1"/>
              <a:t>Abdulkader</a:t>
            </a:r>
            <a:r>
              <a:rPr lang="en-IN" i="1" dirty="0"/>
              <a:t> </a:t>
            </a:r>
            <a:r>
              <a:rPr lang="en-IN" i="1" dirty="0" err="1"/>
              <a:t>Motorwala</a:t>
            </a:r>
            <a:r>
              <a:rPr lang="en-IN" dirty="0"/>
              <a:t>.</a:t>
            </a:r>
          </a:p>
          <a:p>
            <a:r>
              <a:rPr lang="en-IN" dirty="0"/>
              <a:t>Conception and implementation of five number summary / box plot for observation space by: </a:t>
            </a:r>
            <a:r>
              <a:rPr lang="en-IN" i="1" dirty="0"/>
              <a:t>Philip Varghese Modayil</a:t>
            </a:r>
            <a:r>
              <a:rPr lang="en-IN" dirty="0"/>
              <a:t>.</a:t>
            </a:r>
          </a:p>
          <a:p>
            <a:r>
              <a:rPr lang="en-IN" dirty="0"/>
              <a:t>Conception and implementation of profitability criterion for reward scheme by: </a:t>
            </a:r>
            <a:r>
              <a:rPr lang="en-IN" i="1" dirty="0"/>
              <a:t>Philip Varghese Modayil</a:t>
            </a:r>
            <a:r>
              <a:rPr lang="en-IN" dirty="0"/>
              <a:t>.</a:t>
            </a:r>
          </a:p>
          <a:p>
            <a:r>
              <a:rPr lang="en-IN" dirty="0"/>
              <a:t>Running training and testing cycles by: </a:t>
            </a:r>
            <a:r>
              <a:rPr lang="en-IN" i="1" dirty="0"/>
              <a:t>Philip Varghese Modayil</a:t>
            </a:r>
            <a:r>
              <a:rPr lang="en-IN" dirty="0"/>
              <a:t>.</a:t>
            </a:r>
          </a:p>
          <a:p>
            <a:r>
              <a:rPr lang="en-IN" dirty="0"/>
              <a:t>Result and report by: </a:t>
            </a:r>
            <a:r>
              <a:rPr lang="en-IN" i="1" dirty="0"/>
              <a:t>Philip Varghese Modayil</a:t>
            </a:r>
            <a:r>
              <a:rPr lang="en-IN" dirty="0"/>
              <a:t>.</a:t>
            </a:r>
          </a:p>
          <a:p>
            <a:endParaRPr lang="en-IN" dirty="0"/>
          </a:p>
          <a:p>
            <a:pPr marL="0" indent="0">
              <a:buNone/>
            </a:pPr>
            <a:endParaRPr lang="en-IN" dirty="0"/>
          </a:p>
        </p:txBody>
      </p:sp>
    </p:spTree>
    <p:extLst>
      <p:ext uri="{BB962C8B-B14F-4D97-AF65-F5344CB8AC3E}">
        <p14:creationId xmlns:p14="http://schemas.microsoft.com/office/powerpoint/2010/main" val="226723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D9DAD-C6E5-65A1-A74D-8F0F14829677}"/>
              </a:ext>
            </a:extLst>
          </p:cNvPr>
          <p:cNvSpPr>
            <a:spLocks noGrp="1"/>
          </p:cNvSpPr>
          <p:nvPr>
            <p:ph idx="1"/>
          </p:nvPr>
        </p:nvSpPr>
        <p:spPr>
          <a:xfrm>
            <a:off x="466725" y="1340768"/>
            <a:ext cx="8132763" cy="1909856"/>
          </a:xfrm>
        </p:spPr>
        <p:txBody>
          <a:bodyPr/>
          <a:lstStyle/>
          <a:p>
            <a:pPr algn="just"/>
            <a:r>
              <a:rPr lang="en-US" dirty="0"/>
              <a:t>In order to achieve a range of scheduling goals, cloud computing requires a scheduler (broker) to work out how to best assign a limited number of resources to incoming activities and applications (e.g., monetary cost, computational cost, </a:t>
            </a:r>
            <a:r>
              <a:rPr lang="en-US" dirty="0" err="1"/>
              <a:t>makespan</a:t>
            </a:r>
            <a:r>
              <a:rPr lang="en-US" dirty="0"/>
              <a:t>, availability, reliability, response time, resource utilization, energy consumption, etc.).</a:t>
            </a:r>
            <a:endParaRPr lang="en-IN" dirty="0"/>
          </a:p>
        </p:txBody>
      </p:sp>
      <p:pic>
        <p:nvPicPr>
          <p:cNvPr id="5" name="Picture 4">
            <a:extLst>
              <a:ext uri="{FF2B5EF4-FFF2-40B4-BE49-F238E27FC236}">
                <a16:creationId xmlns:a16="http://schemas.microsoft.com/office/drawing/2014/main" id="{943E0431-494A-8949-1123-796FEDCAB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700" y="3717032"/>
            <a:ext cx="5400600" cy="1909856"/>
          </a:xfrm>
          <a:prstGeom prst="rect">
            <a:avLst/>
          </a:prstGeom>
        </p:spPr>
      </p:pic>
      <p:sp>
        <p:nvSpPr>
          <p:cNvPr id="7" name="TextBox 6">
            <a:extLst>
              <a:ext uri="{FF2B5EF4-FFF2-40B4-BE49-F238E27FC236}">
                <a16:creationId xmlns:a16="http://schemas.microsoft.com/office/drawing/2014/main" id="{780BC197-7A00-1707-FB08-9B5F1F2E3CA1}"/>
              </a:ext>
            </a:extLst>
          </p:cNvPr>
          <p:cNvSpPr txBox="1"/>
          <p:nvPr/>
        </p:nvSpPr>
        <p:spPr>
          <a:xfrm>
            <a:off x="1865463" y="5785519"/>
            <a:ext cx="5256584" cy="307777"/>
          </a:xfrm>
          <a:prstGeom prst="rect">
            <a:avLst/>
          </a:prstGeom>
          <a:noFill/>
        </p:spPr>
        <p:txBody>
          <a:bodyPr wrap="square" rtlCol="0">
            <a:spAutoFit/>
          </a:bodyPr>
          <a:lstStyle/>
          <a:p>
            <a:r>
              <a:rPr lang="en-IN" b="0" i="0" dirty="0">
                <a:solidFill>
                  <a:srgbClr val="000000"/>
                </a:solidFill>
                <a:effectLst/>
                <a:latin typeface="Relative Book"/>
              </a:rPr>
              <a:t>DOI: 10.5772/intechopen.86873</a:t>
            </a:r>
            <a:endParaRPr lang="en-IN" dirty="0"/>
          </a:p>
        </p:txBody>
      </p:sp>
    </p:spTree>
    <p:extLst>
      <p:ext uri="{BB962C8B-B14F-4D97-AF65-F5344CB8AC3E}">
        <p14:creationId xmlns:p14="http://schemas.microsoft.com/office/powerpoint/2010/main" val="194319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FE7D-128B-7392-B8C5-3D4CF3921E60}"/>
              </a:ext>
            </a:extLst>
          </p:cNvPr>
          <p:cNvSpPr>
            <a:spLocks noGrp="1"/>
          </p:cNvSpPr>
          <p:nvPr>
            <p:ph type="title"/>
          </p:nvPr>
        </p:nvSpPr>
        <p:spPr/>
        <p:txBody>
          <a:bodyPr/>
          <a:lstStyle/>
          <a:p>
            <a:r>
              <a:rPr lang="en-IN" dirty="0"/>
              <a:t>Terminologies</a:t>
            </a:r>
          </a:p>
        </p:txBody>
      </p:sp>
      <p:sp>
        <p:nvSpPr>
          <p:cNvPr id="3" name="Content Placeholder 2">
            <a:extLst>
              <a:ext uri="{FF2B5EF4-FFF2-40B4-BE49-F238E27FC236}">
                <a16:creationId xmlns:a16="http://schemas.microsoft.com/office/drawing/2014/main" id="{299326FB-450A-1D07-F770-0DA334E9F249}"/>
              </a:ext>
            </a:extLst>
          </p:cNvPr>
          <p:cNvSpPr>
            <a:spLocks noGrp="1"/>
          </p:cNvSpPr>
          <p:nvPr>
            <p:ph idx="1"/>
          </p:nvPr>
        </p:nvSpPr>
        <p:spPr/>
        <p:txBody>
          <a:bodyPr/>
          <a:lstStyle/>
          <a:p>
            <a:pPr algn="just"/>
            <a:r>
              <a:rPr lang="en-IN" b="1" dirty="0"/>
              <a:t>Immediate Commitment</a:t>
            </a:r>
            <a:r>
              <a:rPr lang="en-IN" dirty="0"/>
              <a:t>: </a:t>
            </a:r>
            <a:r>
              <a:rPr lang="en-US" dirty="0"/>
              <a:t>also known as commitment on arrival, is the most powerful and ideal type of commitment: we must determine whether or not to execute a job soon after it is submitted.</a:t>
            </a:r>
          </a:p>
          <a:p>
            <a:pPr lvl="1" algn="just"/>
            <a:r>
              <a:rPr lang="en-US" dirty="0"/>
              <a:t>The agreement is binding once a customer has rented infrastructure from the service provider.</a:t>
            </a:r>
          </a:p>
          <a:p>
            <a:pPr algn="just"/>
            <a:r>
              <a:rPr lang="en-IN" b="1" dirty="0"/>
              <a:t>Legality</a:t>
            </a:r>
            <a:r>
              <a:rPr lang="en-IN" dirty="0"/>
              <a:t>: a job scheduling is legal if completion time of job ≤ deadline of job.</a:t>
            </a:r>
          </a:p>
          <a:p>
            <a:pPr algn="just"/>
            <a:r>
              <a:rPr lang="en-IN" b="1" dirty="0"/>
              <a:t>Slack</a:t>
            </a:r>
            <a:r>
              <a:rPr lang="en-IN" dirty="0"/>
              <a:t>: is the difference between completion time of the job if it is started on arrival and its deadline.</a:t>
            </a:r>
          </a:p>
        </p:txBody>
      </p:sp>
    </p:spTree>
    <p:extLst>
      <p:ext uri="{BB962C8B-B14F-4D97-AF65-F5344CB8AC3E}">
        <p14:creationId xmlns:p14="http://schemas.microsoft.com/office/powerpoint/2010/main" val="316926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3917-F217-D7F4-E048-2BF3C6F45F40}"/>
              </a:ext>
            </a:extLst>
          </p:cNvPr>
          <p:cNvSpPr>
            <a:spLocks noGrp="1"/>
          </p:cNvSpPr>
          <p:nvPr>
            <p:ph type="title"/>
          </p:nvPr>
        </p:nvSpPr>
        <p:spPr/>
        <p:txBody>
          <a:bodyPr/>
          <a:lstStyle/>
          <a:p>
            <a:r>
              <a:rPr lang="en-IN" dirty="0"/>
              <a:t>Problem Scenario</a:t>
            </a:r>
          </a:p>
        </p:txBody>
      </p:sp>
      <p:sp>
        <p:nvSpPr>
          <p:cNvPr id="3" name="Content Placeholder 2">
            <a:extLst>
              <a:ext uri="{FF2B5EF4-FFF2-40B4-BE49-F238E27FC236}">
                <a16:creationId xmlns:a16="http://schemas.microsoft.com/office/drawing/2014/main" id="{E2C756CD-5D88-8551-E9A1-774C94F24CF3}"/>
              </a:ext>
            </a:extLst>
          </p:cNvPr>
          <p:cNvSpPr>
            <a:spLocks noGrp="1"/>
          </p:cNvSpPr>
          <p:nvPr>
            <p:ph idx="1"/>
          </p:nvPr>
        </p:nvSpPr>
        <p:spPr>
          <a:xfrm>
            <a:off x="466725" y="2133600"/>
            <a:ext cx="4105275" cy="3962400"/>
          </a:xfrm>
        </p:spPr>
        <p:txBody>
          <a:bodyPr/>
          <a:lstStyle/>
          <a:p>
            <a:pPr algn="just"/>
            <a:r>
              <a:rPr lang="en-US" dirty="0"/>
              <a:t>This project aims at:</a:t>
            </a:r>
          </a:p>
          <a:p>
            <a:pPr lvl="1" algn="just"/>
            <a:r>
              <a:rPr lang="en-US" dirty="0"/>
              <a:t> studying the possibilities for the machine to learn something from the job scheduling environment to maximize machine utilization.</a:t>
            </a:r>
          </a:p>
          <a:p>
            <a:pPr lvl="1" algn="just"/>
            <a:r>
              <a:rPr lang="en-US" dirty="0"/>
              <a:t>The machine should then be able to accept or reject the incoming job with immediate commitment, based on its judgement of the current states of the machines and the properties of the incoming job.</a:t>
            </a:r>
          </a:p>
          <a:p>
            <a:pPr algn="just"/>
            <a:endParaRPr lang="en-IN" dirty="0"/>
          </a:p>
        </p:txBody>
      </p:sp>
      <p:pic>
        <p:nvPicPr>
          <p:cNvPr id="5" name="Picture 4">
            <a:extLst>
              <a:ext uri="{FF2B5EF4-FFF2-40B4-BE49-F238E27FC236}">
                <a16:creationId xmlns:a16="http://schemas.microsoft.com/office/drawing/2014/main" id="{94983502-F26E-AA89-70A4-4EF6366CA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616894"/>
            <a:ext cx="3615343" cy="3624211"/>
          </a:xfrm>
          <a:prstGeom prst="rect">
            <a:avLst/>
          </a:prstGeom>
        </p:spPr>
      </p:pic>
    </p:spTree>
    <p:extLst>
      <p:ext uri="{BB962C8B-B14F-4D97-AF65-F5344CB8AC3E}">
        <p14:creationId xmlns:p14="http://schemas.microsoft.com/office/powerpoint/2010/main" val="200102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ABE2B-744B-911C-4BD2-5AE0033DEE0B}"/>
              </a:ext>
            </a:extLst>
          </p:cNvPr>
          <p:cNvSpPr>
            <a:spLocks noGrp="1"/>
          </p:cNvSpPr>
          <p:nvPr>
            <p:ph idx="1"/>
          </p:nvPr>
        </p:nvSpPr>
        <p:spPr>
          <a:xfrm>
            <a:off x="505618" y="1340768"/>
            <a:ext cx="8132763" cy="3962400"/>
          </a:xfrm>
        </p:spPr>
        <p:txBody>
          <a:bodyPr/>
          <a:lstStyle/>
          <a:p>
            <a:pPr algn="just"/>
            <a:r>
              <a:rPr lang="en-US" b="0" i="0" u="none" strike="noStrike" baseline="0" dirty="0"/>
              <a:t>Since the Immediate commitment job scheduling problem is an extremely random process it is not feasible to identify any pattern from it. Hence, conventional machine learning approaches cannot be deployed. Since the job scheduling problem can be considered as a game between an adversary and online player, it makes sense for the machine to consider multiple scenarios of the game and learn a strategy to predict the next action based on the current states. </a:t>
            </a:r>
            <a:r>
              <a:rPr lang="en-US" b="1" i="0" u="none" strike="noStrike" baseline="0" dirty="0"/>
              <a:t>Hence, reinforcement learning is the best fit for this approach.</a:t>
            </a:r>
            <a:endParaRPr lang="en-IN" b="1" dirty="0"/>
          </a:p>
        </p:txBody>
      </p:sp>
    </p:spTree>
    <p:extLst>
      <p:ext uri="{BB962C8B-B14F-4D97-AF65-F5344CB8AC3E}">
        <p14:creationId xmlns:p14="http://schemas.microsoft.com/office/powerpoint/2010/main" val="179103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8D6A-150C-9563-8349-340742CB436F}"/>
              </a:ext>
            </a:extLst>
          </p:cNvPr>
          <p:cNvSpPr>
            <a:spLocks noGrp="1"/>
          </p:cNvSpPr>
          <p:nvPr>
            <p:ph type="title"/>
          </p:nvPr>
        </p:nvSpPr>
        <p:spPr/>
        <p:txBody>
          <a:bodyPr/>
          <a:lstStyle/>
          <a:p>
            <a:r>
              <a:rPr lang="en-IN" dirty="0"/>
              <a:t>Prior Knowledge</a:t>
            </a:r>
          </a:p>
        </p:txBody>
      </p:sp>
      <p:sp>
        <p:nvSpPr>
          <p:cNvPr id="3" name="Content Placeholder 2">
            <a:extLst>
              <a:ext uri="{FF2B5EF4-FFF2-40B4-BE49-F238E27FC236}">
                <a16:creationId xmlns:a16="http://schemas.microsoft.com/office/drawing/2014/main" id="{E85EB35E-E2A7-94C8-59C9-D6491A6F31FA}"/>
              </a:ext>
            </a:extLst>
          </p:cNvPr>
          <p:cNvSpPr>
            <a:spLocks noGrp="1"/>
          </p:cNvSpPr>
          <p:nvPr>
            <p:ph idx="1"/>
          </p:nvPr>
        </p:nvSpPr>
        <p:spPr/>
        <p:txBody>
          <a:bodyPr/>
          <a:lstStyle/>
          <a:p>
            <a:pPr algn="just"/>
            <a:r>
              <a:rPr lang="en-US" dirty="0"/>
              <a:t>This paper teaches us that the jobs need to be judged based on a rejection criterion even if it is legal to accept it. </a:t>
            </a:r>
            <a:r>
              <a:rPr lang="en-IN" sz="1400" i="1" dirty="0"/>
              <a:t>S. </a:t>
            </a:r>
            <a:r>
              <a:rPr lang="en-IN" sz="1400" i="1" dirty="0" err="1"/>
              <a:t>Jamalabadi</a:t>
            </a:r>
            <a:r>
              <a:rPr lang="en-IN" sz="1400" i="1" dirty="0"/>
              <a:t>, C. </a:t>
            </a:r>
            <a:r>
              <a:rPr lang="en-IN" sz="1400" i="1" dirty="0" err="1"/>
              <a:t>Schwiegelshohn</a:t>
            </a:r>
            <a:r>
              <a:rPr lang="en-IN" sz="1400" i="1" dirty="0"/>
              <a:t>, and U. </a:t>
            </a:r>
            <a:r>
              <a:rPr lang="en-IN" sz="1400" i="1" dirty="0" err="1"/>
              <a:t>Schwiegelshohn</a:t>
            </a:r>
            <a:r>
              <a:rPr lang="en-IN" sz="1400" i="1" dirty="0"/>
              <a:t>, “Commitment and slack for online load maximization,” in Proceedings of the 32nd ACM Symposium on Parallelism in Algorithms and Architectures, 2020, pp. 339–348.</a:t>
            </a:r>
          </a:p>
          <a:p>
            <a:pPr algn="just"/>
            <a:r>
              <a:rPr lang="en-US" dirty="0"/>
              <a:t>The majority of methods in  Reinforcement Learning rely on well-known benchmarks from the </a:t>
            </a:r>
            <a:r>
              <a:rPr lang="en-US" dirty="0" err="1"/>
              <a:t>OpenAI</a:t>
            </a:r>
            <a:r>
              <a:rPr lang="en-US" dirty="0"/>
              <a:t> gym library.</a:t>
            </a:r>
            <a:endParaRPr lang="en-IN" dirty="0"/>
          </a:p>
          <a:p>
            <a:pPr algn="just"/>
            <a:endParaRPr lang="en-IN" dirty="0"/>
          </a:p>
        </p:txBody>
      </p:sp>
    </p:spTree>
    <p:extLst>
      <p:ext uri="{BB962C8B-B14F-4D97-AF65-F5344CB8AC3E}">
        <p14:creationId xmlns:p14="http://schemas.microsoft.com/office/powerpoint/2010/main" val="245993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AC9A-430D-9179-DC2B-2BD8B6694CA1}"/>
              </a:ext>
            </a:extLst>
          </p:cNvPr>
          <p:cNvSpPr>
            <a:spLocks noGrp="1"/>
          </p:cNvSpPr>
          <p:nvPr>
            <p:ph type="title"/>
          </p:nvPr>
        </p:nvSpPr>
        <p:spPr/>
        <p:txBody>
          <a:bodyPr/>
          <a:lstStyle/>
          <a:p>
            <a:r>
              <a:rPr lang="en-IN" dirty="0"/>
              <a:t>Reinforcement Learning Approach</a:t>
            </a:r>
          </a:p>
        </p:txBody>
      </p:sp>
      <p:sp>
        <p:nvSpPr>
          <p:cNvPr id="3" name="Content Placeholder 2">
            <a:extLst>
              <a:ext uri="{FF2B5EF4-FFF2-40B4-BE49-F238E27FC236}">
                <a16:creationId xmlns:a16="http://schemas.microsoft.com/office/drawing/2014/main" id="{A941A5B5-9FEE-6922-FCDE-5A433F2212D4}"/>
              </a:ext>
            </a:extLst>
          </p:cNvPr>
          <p:cNvSpPr>
            <a:spLocks noGrp="1"/>
          </p:cNvSpPr>
          <p:nvPr>
            <p:ph idx="1"/>
          </p:nvPr>
        </p:nvSpPr>
        <p:spPr>
          <a:xfrm>
            <a:off x="466725" y="2133600"/>
            <a:ext cx="8132763" cy="1511424"/>
          </a:xfrm>
        </p:spPr>
        <p:txBody>
          <a:bodyPr/>
          <a:lstStyle/>
          <a:p>
            <a:pPr algn="just"/>
            <a:r>
              <a:rPr lang="en-US" dirty="0"/>
              <a:t>As we are expecting the machine to decide on the action taken, there is no hard rejection rule given.</a:t>
            </a:r>
          </a:p>
          <a:p>
            <a:pPr algn="just"/>
            <a:r>
              <a:rPr lang="en-US" dirty="0"/>
              <a:t>The reward choice in this project was a dense reward approach where we give reward for the action taken at each step.</a:t>
            </a:r>
            <a:endParaRPr lang="en-IN" dirty="0"/>
          </a:p>
        </p:txBody>
      </p:sp>
      <p:pic>
        <p:nvPicPr>
          <p:cNvPr id="5" name="Picture 4">
            <a:extLst>
              <a:ext uri="{FF2B5EF4-FFF2-40B4-BE49-F238E27FC236}">
                <a16:creationId xmlns:a16="http://schemas.microsoft.com/office/drawing/2014/main" id="{3A13BA7F-69E4-3781-6E0E-E992624B2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3645024"/>
            <a:ext cx="2592288" cy="2509335"/>
          </a:xfrm>
          <a:prstGeom prst="rect">
            <a:avLst/>
          </a:prstGeom>
        </p:spPr>
      </p:pic>
    </p:spTree>
    <p:extLst>
      <p:ext uri="{BB962C8B-B14F-4D97-AF65-F5344CB8AC3E}">
        <p14:creationId xmlns:p14="http://schemas.microsoft.com/office/powerpoint/2010/main" val="3584579957"/>
      </p:ext>
    </p:extLst>
  </p:cSld>
  <p:clrMapOvr>
    <a:masterClrMapping/>
  </p:clrMapOvr>
</p:sld>
</file>

<file path=ppt/theme/theme1.xml><?xml version="1.0" encoding="utf-8"?>
<a:theme xmlns:a="http://schemas.openxmlformats.org/drawingml/2006/main" name="irf_ppt_en">
  <a:themeElements>
    <a:clrScheme name="irf_pp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rf_ppt_e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de-DE" altLang="en-US" sz="1400" b="1" i="1" u="none" strike="noStrike" cap="none" normalizeH="0" baseline="0" smtClean="0">
            <a:ln>
              <a:noFill/>
            </a:ln>
            <a:solidFill>
              <a:schemeClr val="tx1"/>
            </a:solidFill>
            <a:effectLst/>
            <a:latin typeface="Arial" panose="020B0604020202020204" pitchFamily="34" charset="0"/>
            <a:ea typeface="ヒラギノ角ゴ Pro W3" pitchFamily="96"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de-DE" altLang="en-US" sz="1400" b="1" i="1" u="none" strike="noStrike" cap="none" normalizeH="0" baseline="0" smtClean="0">
            <a:ln>
              <a:noFill/>
            </a:ln>
            <a:solidFill>
              <a:schemeClr val="tx1"/>
            </a:solidFill>
            <a:effectLst/>
            <a:latin typeface="Arial" panose="020B0604020202020204" pitchFamily="34" charset="0"/>
            <a:ea typeface="ヒラギノ角ゴ Pro W3" pitchFamily="96" charset="-128"/>
          </a:defRPr>
        </a:defPPr>
      </a:lstStyle>
    </a:lnDef>
  </a:objectDefaults>
  <a:extraClrSchemeLst>
    <a:extraClrScheme>
      <a:clrScheme name="irf_pp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rf_ppt_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rf_ppt_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rf_ppt_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rf_ppt_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rf_ppt_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rf_ppt_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rf_ppt_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rf_ppt_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rf_ppt_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rf_ppt_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rf_ppt_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irf_ppt_en_arial</Template>
  <TotalTime>1534</TotalTime>
  <Words>1655</Words>
  <Application>Microsoft Office PowerPoint</Application>
  <PresentationFormat>On-screen Show (4:3)</PresentationFormat>
  <Paragraphs>98</Paragraphs>
  <Slides>33</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ヒラギノ角ゴ Pro W3</vt:lpstr>
      <vt:lpstr>Wingdings</vt:lpstr>
      <vt:lpstr>Akkurat Light Office</vt:lpstr>
      <vt:lpstr>irf_ppt_en</vt:lpstr>
      <vt:lpstr>Online Immediate Commitment Job Scheduling A Machine Learning Approach</vt:lpstr>
      <vt:lpstr>Cloud Computing: An Introduction</vt:lpstr>
      <vt:lpstr>PowerPoint Presentation</vt:lpstr>
      <vt:lpstr>PowerPoint Presentation</vt:lpstr>
      <vt:lpstr>Terminologies</vt:lpstr>
      <vt:lpstr>Problem Scenario</vt:lpstr>
      <vt:lpstr>PowerPoint Presentation</vt:lpstr>
      <vt:lpstr>Prior Knowledge</vt:lpstr>
      <vt:lpstr>Reinforcement Learning Approach</vt:lpstr>
      <vt:lpstr>Determining Quality Of Incoming Job</vt:lpstr>
      <vt:lpstr>Steps To Determine Profitability</vt:lpstr>
      <vt:lpstr>PowerPoint Presentation</vt:lpstr>
      <vt:lpstr>Reinforcement Learning Algorithm</vt:lpstr>
      <vt:lpstr>PowerPoint Presentation</vt:lpstr>
      <vt:lpstr>OpenAI GYM </vt:lpstr>
      <vt:lpstr>Personalizing CartPole-v1 Environment</vt:lpstr>
      <vt:lpstr>LEARNING ENVIRONMENT AND SET UP</vt:lpstr>
      <vt:lpstr>PowerPoint Presentation</vt:lpstr>
      <vt:lpstr>PowerPoint Presentation</vt:lpstr>
      <vt:lpstr>PowerPoint Presentation</vt:lpstr>
      <vt:lpstr>Training</vt:lpstr>
      <vt:lpstr>PowerPoint Presentation</vt:lpstr>
      <vt:lpstr>Testing And Results</vt:lpstr>
      <vt:lpstr>PowerPoint Presentation</vt:lpstr>
      <vt:lpstr>PowerPoint Presentation</vt:lpstr>
      <vt:lpstr>PowerPoint Presentation</vt:lpstr>
      <vt:lpstr>Observations</vt:lpstr>
      <vt:lpstr>PowerPoint Presentation</vt:lpstr>
      <vt:lpstr>PowerPoint Presentation</vt:lpstr>
      <vt:lpstr>PowerPoint Presentation</vt:lpstr>
      <vt:lpstr>Conclusion And Future Scope</vt:lpstr>
      <vt:lpstr>PowerPoint Presentation</vt:lpstr>
      <vt:lpstr>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Varghese Modayil</dc:creator>
  <cp:lastModifiedBy>Philip Varghese Modayil</cp:lastModifiedBy>
  <cp:revision>6</cp:revision>
  <dcterms:created xsi:type="dcterms:W3CDTF">2022-04-30T10:04:06Z</dcterms:created>
  <dcterms:modified xsi:type="dcterms:W3CDTF">2022-05-01T11:38:38Z</dcterms:modified>
</cp:coreProperties>
</file>