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1" r:id="rId7"/>
    <p:sldId id="279" r:id="rId8"/>
    <p:sldId id="280" r:id="rId9"/>
    <p:sldId id="257" r:id="rId10"/>
    <p:sldId id="275" r:id="rId11"/>
    <p:sldId id="276" r:id="rId12"/>
    <p:sldId id="283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1"/>
            <p14:sldId id="279"/>
            <p14:sldId id="280"/>
            <p14:sldId id="257"/>
            <p14:sldId id="275"/>
            <p14:sldId id="276"/>
            <p14:sldId id="283"/>
          </p14:sldIdLst>
        </p14:section>
        <p14:section name="Learn More" id="{2CC34DB2-6590-42C0-AD4B-A04C6060184E}">
          <p14:sldIdLst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2F2F2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81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18-May-24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18-May-24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18-May-24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Amazon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Using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2050" name="Picture 2" descr="BOOKS — GINNY PRIEM">
            <a:extLst>
              <a:ext uri="{FF2B5EF4-FFF2-40B4-BE49-F238E27FC236}">
                <a16:creationId xmlns:a16="http://schemas.microsoft.com/office/drawing/2014/main" id="{B24EDE3D-A9A1-1C4C-BA05-AAC405DB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61" y="16682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BB8-CC6F-4090-0BAB-86C309A5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based on Branch and Cities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7310-C92F-A8BE-05DC-5D62E5B1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42" y="1903074"/>
            <a:ext cx="6227432" cy="382250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0B03E1-E173-6AEF-3C5E-3E1D04DCB9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44226" y="1893135"/>
            <a:ext cx="5109091" cy="3822501"/>
          </a:xfrm>
        </p:spPr>
      </p:pic>
    </p:spTree>
    <p:extLst>
      <p:ext uri="{BB962C8B-B14F-4D97-AF65-F5344CB8AC3E}">
        <p14:creationId xmlns:p14="http://schemas.microsoft.com/office/powerpoint/2010/main" val="363719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EEBE-1E1C-9501-442E-ED6BFA45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E205706-EEA7-BF42-81AC-94C28C480C85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628240" y="1283134"/>
            <a:ext cx="11249127" cy="75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Customer type along payment method are playing curial role on Sales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B2D37-B161-544B-C926-9E6C8DAD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0" y="1962956"/>
            <a:ext cx="6213890" cy="4092295"/>
          </a:xfrm>
          <a:prstGeom prst="rect">
            <a:avLst/>
          </a:prstGeom>
        </p:spPr>
      </p:pic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6D4ABFB7-BEEA-4797-4B0C-53CEEA2E7C2A}"/>
              </a:ext>
            </a:extLst>
          </p:cNvPr>
          <p:cNvSpPr txBox="1">
            <a:spLocks/>
          </p:cNvSpPr>
          <p:nvPr/>
        </p:nvSpPr>
        <p:spPr>
          <a:xfrm>
            <a:off x="7000006" y="1962955"/>
            <a:ext cx="4719484" cy="409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Member customer type are buying most frequently </a:t>
            </a:r>
          </a:p>
          <a:p>
            <a:pPr marL="0" indent="0">
              <a:spcAft>
                <a:spcPts val="20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Member Use credit card for payment than </a:t>
            </a:r>
            <a:r>
              <a:rPr lang="en-US" sz="1800" b="1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ewallet</a:t>
            </a:r>
            <a:endParaRPr lang="en-US" sz="1800" b="1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Font typeface="Arial" panose="020B0604020202020204" pitchFamily="34" charset="0"/>
              <a:buNone/>
            </a:pPr>
            <a:r>
              <a:rPr lang="en-US" sz="1800" b="1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Ewallet</a:t>
            </a: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-payment type is mostly used by Normal Customer</a:t>
            </a:r>
          </a:p>
          <a:p>
            <a:pPr marL="0" indent="0">
              <a:spcAft>
                <a:spcPts val="20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Member	---1,64,223.44</a:t>
            </a:r>
          </a:p>
          <a:p>
            <a:pPr marL="0" indent="0">
              <a:spcAft>
                <a:spcPts val="2000"/>
              </a:spcAft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 Normal	---1,58,743.30</a:t>
            </a:r>
          </a:p>
        </p:txBody>
      </p:sp>
    </p:spTree>
    <p:extLst>
      <p:ext uri="{BB962C8B-B14F-4D97-AF65-F5344CB8AC3E}">
        <p14:creationId xmlns:p14="http://schemas.microsoft.com/office/powerpoint/2010/main" val="79675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335A-7FC9-9557-7FE6-08128DEC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195460-F03C-275C-9F6A-AB8939EEA10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23681235"/>
              </p:ext>
            </p:extLst>
          </p:nvPr>
        </p:nvGraphicFramePr>
        <p:xfrm>
          <a:off x="521206" y="1528577"/>
          <a:ext cx="2536626" cy="1097280"/>
        </p:xfrm>
        <a:graphic>
          <a:graphicData uri="http://schemas.openxmlformats.org/drawingml/2006/table">
            <a:tbl>
              <a:tblPr/>
              <a:tblGrid>
                <a:gridCol w="1268313">
                  <a:extLst>
                    <a:ext uri="{9D8B030D-6E8A-4147-A177-3AD203B41FA5}">
                      <a16:colId xmlns:a16="http://schemas.microsoft.com/office/drawing/2014/main" val="4156158229"/>
                    </a:ext>
                  </a:extLst>
                </a:gridCol>
                <a:gridCol w="1268313">
                  <a:extLst>
                    <a:ext uri="{9D8B030D-6E8A-4147-A177-3AD203B41FA5}">
                      <a16:colId xmlns:a16="http://schemas.microsoft.com/office/drawing/2014/main" val="70762228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Afternoon  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213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Morning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007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Evening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85848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01B623D-1D13-238A-AE6C-F12245B56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838681"/>
              </p:ext>
            </p:extLst>
          </p:nvPr>
        </p:nvGraphicFramePr>
        <p:xfrm>
          <a:off x="2320413" y="1518406"/>
          <a:ext cx="9350382" cy="1097280"/>
        </p:xfrm>
        <a:graphic>
          <a:graphicData uri="http://schemas.openxmlformats.org/drawingml/2006/table">
            <a:tbl>
              <a:tblPr/>
              <a:tblGrid>
                <a:gridCol w="4675191">
                  <a:extLst>
                    <a:ext uri="{9D8B030D-6E8A-4147-A177-3AD203B41FA5}">
                      <a16:colId xmlns:a16="http://schemas.microsoft.com/office/drawing/2014/main" val="4156158229"/>
                    </a:ext>
                  </a:extLst>
                </a:gridCol>
                <a:gridCol w="4675191">
                  <a:extLst>
                    <a:ext uri="{9D8B030D-6E8A-4147-A177-3AD203B41FA5}">
                      <a16:colId xmlns:a16="http://schemas.microsoft.com/office/drawing/2014/main" val="70762228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Sales are made in the evening than Morning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213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007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85848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6BD592E-F257-1739-1AC0-E0E7A047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2743200"/>
            <a:ext cx="5405870" cy="398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84D259-7F4C-B52C-8053-5CD84F44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93" y="2743200"/>
            <a:ext cx="5884882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6484-708F-E1C7-AE89-51B953F1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979C-8D8C-DE85-2D9D-CD1FB8136C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13407" cy="497433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Month Analysis , Jan and March have increased in sales , as its an festival season.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Quantity is been raising based on the rating provide for the individual product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Sports and travel , Home and lifestyle rating are less , so we can sales rate trending low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Gender analysis , Female purchase rate is high on Product lines  and Branch C has performed well , so need to focus on A and B branch to increase sales . Male purchase on Health and Beauty product where female sales are less.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Majority of the customer pay through E Wallet and mostly commonly used by normal customer type.</a:t>
            </a:r>
          </a:p>
          <a:p>
            <a:r>
              <a:rPr lang="en-US" sz="1400" dirty="0"/>
              <a:t>Naypyitaw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the city with most female customers than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yangon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male customers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time of day Analysis, sales are increased in Evening than morning irrespective of the gender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5672377" cy="420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are analyzing Amazon sales data to identify high-performing branches and products, analyze the sales patterns of various products, and understand customer behavior.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primary objective is to enhance and optimize sales strategies.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3200" dirty="0">
                <a:solidFill>
                  <a:schemeClr val="tx1"/>
                </a:solidFill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1F2328"/>
                </a:solidFill>
                <a:effectLst/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main goal of this project is to gain understanding from amazon sales data, exploring the various factors that influence sales across different branches.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3200" dirty="0">
              <a:solidFill>
                <a:schemeClr val="tx1"/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Build a Sales Process That Rocks the 7 Stages of the Sales Cycle">
            <a:extLst>
              <a:ext uri="{FF2B5EF4-FFF2-40B4-BE49-F238E27FC236}">
                <a16:creationId xmlns:a16="http://schemas.microsoft.com/office/drawing/2014/main" id="{33D427D7-2704-FCC7-7682-74A11BAB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90" y="1524708"/>
            <a:ext cx="4321704" cy="43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836577" y="1619058"/>
            <a:ext cx="10765488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Collection and Understanding</a:t>
            </a:r>
          </a:p>
          <a:p>
            <a:pPr marL="857250" lvl="2" indent="-171450"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Exploring the shape ,structure of the data , Feature and relationship within it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Data Preprocessing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1.Data Cleaning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 Removing duplicates ,checking for missing values or any incomplete data 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600" b="1" i="0" dirty="0">
                <a:solidFill>
                  <a:srgbClr val="273239"/>
                </a:solidFill>
                <a:effectLst/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Fea</a:t>
            </a: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ture Engineering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273239"/>
                </a:solidFill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Analysis the Data columns and generate new columns out of existing one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highlight>
                  <a:srgbClr val="F2F2F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2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1600" b="1" dirty="0">
              <a:solidFill>
                <a:srgbClr val="273239"/>
              </a:solidFill>
              <a:highlight>
                <a:srgbClr val="F2F2F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1552" y="1580179"/>
            <a:ext cx="9988964" cy="2215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contains about transaction of amazon customer with three branches among cities like</a:t>
            </a:r>
            <a:r>
              <a:rPr lang="en-US" sz="1600" dirty="0"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Mandalay, Yangon, and Naypyitaw, respectively</a:t>
            </a:r>
          </a:p>
          <a:p>
            <a:pPr>
              <a:spcAft>
                <a:spcPts val="2000"/>
              </a:spcAft>
            </a:pPr>
            <a:r>
              <a:rPr lang="en-US" sz="1600" dirty="0">
                <a:solidFill>
                  <a:srgbClr val="1F2328"/>
                </a:solidFill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consists of 1000 rows and 17 columns</a:t>
            </a:r>
          </a:p>
          <a:p>
            <a:pPr>
              <a:spcAft>
                <a:spcPts val="2000"/>
              </a:spcAft>
            </a:pPr>
            <a:endParaRPr lang="en-US" sz="1600" dirty="0">
              <a:solidFill>
                <a:srgbClr val="1F2328"/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endParaRPr lang="en-US" sz="1600" dirty="0">
              <a:solidFill>
                <a:srgbClr val="1F2328"/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600" b="0" i="0" dirty="0">
              <a:solidFill>
                <a:srgbClr val="1F2328"/>
              </a:solidFill>
              <a:effectLst/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92184-D1A1-480B-17A2-931C42E1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98" y="3328539"/>
            <a:ext cx="8391871" cy="22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Insights from Data Exploration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808858" y="4389833"/>
            <a:ext cx="5110161" cy="74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39" y="1958189"/>
            <a:ext cx="4322037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values are not found in the given data.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9768" y="2767382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818776"/>
            <a:ext cx="4852981" cy="5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Renaming column Names 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8723" y="3465967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40204" y="3512295"/>
            <a:ext cx="4347872" cy="213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more 3 columns </a:t>
            </a:r>
          </a:p>
          <a:p>
            <a:pPr>
              <a:spcAft>
                <a:spcPts val="2000"/>
              </a:spcAft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spcAft>
                <a:spcPts val="2000"/>
              </a:spcAft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DayName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timeofday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What Is Data Wrangling? : Step-By-Step Process | Required Skills ...">
            <a:extLst>
              <a:ext uri="{FF2B5EF4-FFF2-40B4-BE49-F238E27FC236}">
                <a16:creationId xmlns:a16="http://schemas.microsoft.com/office/drawing/2014/main" id="{2C379EAC-58C7-85D9-41ED-43CA2DF8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61" y="1917997"/>
            <a:ext cx="5771535" cy="373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39103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Branches with corresponding cities and Product lines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9CD9FD0-C617-7C3F-F864-A4DB3C49E97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7906381"/>
              </p:ext>
            </p:extLst>
          </p:nvPr>
        </p:nvGraphicFramePr>
        <p:xfrm>
          <a:off x="1040203" y="1404391"/>
          <a:ext cx="2379408" cy="1179870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3629796076"/>
                    </a:ext>
                  </a:extLst>
                </a:gridCol>
                <a:gridCol w="1189704">
                  <a:extLst>
                    <a:ext uri="{9D8B030D-6E8A-4147-A177-3AD203B41FA5}">
                      <a16:colId xmlns:a16="http://schemas.microsoft.com/office/drawing/2014/main" val="2673623380"/>
                    </a:ext>
                  </a:extLst>
                </a:gridCol>
              </a:tblGrid>
              <a:tr h="393290">
                <a:tc>
                  <a:txBody>
                    <a:bodyPr/>
                    <a:lstStyle/>
                    <a:p>
                      <a:r>
                        <a:rPr lang="en-US" sz="16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Yangon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084178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Mandalay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06304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r>
                        <a:rPr lang="en-US" sz="16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Naypyitaw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84608"/>
                  </a:ext>
                </a:extLst>
              </a:tr>
            </a:tbl>
          </a:graphicData>
        </a:graphic>
      </p:graphicFrame>
      <p:sp>
        <p:nvSpPr>
          <p:cNvPr id="43" name="Content Placeholder 17"/>
          <p:cNvSpPr txBox="1">
            <a:spLocks/>
          </p:cNvSpPr>
          <p:nvPr/>
        </p:nvSpPr>
        <p:spPr>
          <a:xfrm>
            <a:off x="971376" y="2603925"/>
            <a:ext cx="7317217" cy="413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Distinct Product Lines </a:t>
            </a:r>
          </a:p>
          <a:p>
            <a:pPr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BAF24D-772E-7E41-1F3C-F10509B4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53" y="1540042"/>
            <a:ext cx="7399661" cy="46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Analysis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625248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716028" y="1320136"/>
            <a:ext cx="10934363" cy="1807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5F5F5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Most selling product line is ‘</a:t>
            </a:r>
            <a:r>
              <a:rPr lang="en-US" sz="1800" b="0" i="0" dirty="0">
                <a:effectLst/>
                <a:highlight>
                  <a:srgbClr val="F5F5F5"/>
                </a:highlight>
                <a:latin typeface="system-ui"/>
              </a:rPr>
              <a:t>Fashion </a:t>
            </a:r>
            <a:r>
              <a:rPr lang="en-US" sz="1800" dirty="0">
                <a:highlight>
                  <a:srgbClr val="F5F5F5"/>
                </a:highlight>
                <a:latin typeface="system-ui"/>
              </a:rPr>
              <a:t>A</a:t>
            </a:r>
            <a:r>
              <a:rPr lang="en-US" sz="1800" b="0" i="0" dirty="0">
                <a:effectLst/>
                <a:highlight>
                  <a:srgbClr val="F5F5F5"/>
                </a:highlight>
                <a:latin typeface="system-ui"/>
              </a:rPr>
              <a:t>ccessories’,  </a:t>
            </a:r>
            <a:r>
              <a:rPr lang="en-US" sz="1800" dirty="0">
                <a:highlight>
                  <a:srgbClr val="F5F5F5"/>
                </a:highlight>
                <a:latin typeface="system-ui"/>
              </a:rPr>
              <a:t>’Foods and Beverages’ and ’Electronic Accessories’.</a:t>
            </a:r>
            <a:endParaRPr lang="en-US" sz="1800" b="0" i="0" dirty="0">
              <a:effectLst/>
              <a:highlight>
                <a:srgbClr val="F5F5F5"/>
              </a:highlight>
              <a:latin typeface="system-ui"/>
            </a:endParaRPr>
          </a:p>
          <a:p>
            <a:pPr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5F5F5"/>
                </a:highlight>
                <a:latin typeface="system-ui"/>
                <a:cs typeface="Segoe UI" panose="020B0502040204020203" pitchFamily="34" charset="0"/>
              </a:rPr>
              <a:t>Least Selling Product line is ‘Health and Beauty’, ’Home and Lifestyle’ and ‘Sports and travel’</a:t>
            </a:r>
          </a:p>
          <a:p>
            <a:pPr mar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1600" i="1" dirty="0">
                <a:solidFill>
                  <a:srgbClr val="1F2328"/>
                </a:solidFill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i="1" dirty="0">
                <a:solidFill>
                  <a:srgbClr val="1F2328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verage rating of each product line                        				Based on Gender , Frequently sold Product Lines</a:t>
            </a:r>
            <a:endParaRPr lang="en-US" sz="1600" i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5F5F5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5F5F5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A9C91-19D8-92C3-0442-08E97634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9" y="2935009"/>
            <a:ext cx="3839930" cy="325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C4C64A-DAB9-6911-D503-9CAF9557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39" y="2959046"/>
            <a:ext cx="2422357" cy="3234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D1CA0-A564-06F7-BA3D-C9F9E9D17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03" y="2959046"/>
            <a:ext cx="5390980" cy="32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Revenue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8" y="1296100"/>
            <a:ext cx="11129281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dirty="0">
                <a:latin typeface="Palatino Linotype" panose="02040502050505030304" pitchFamily="18" charset="0"/>
                <a:cs typeface="Segoe UI" panose="020B0502040204020203" pitchFamily="34" charset="0"/>
              </a:rPr>
              <a:t>Month Wise analysis on Revenue				Impact of Quantity based on Rating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AEEBB-CEEE-367C-7300-FD4E1DF2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7" y="2040014"/>
            <a:ext cx="5685013" cy="4115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21F48-5400-7569-D621-586F8C92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477" y="2097168"/>
            <a:ext cx="5349704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CE65-A3E0-9B58-82D6-55F54B5A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1552-70B0-DA56-04CA-C2C914A4210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3776" y="2064774"/>
            <a:ext cx="5457927" cy="38247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3884E-60EA-B361-69E7-6F040709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3" y="1679519"/>
            <a:ext cx="6431321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24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{17CCAFA6-EDC1-4237-BAA8-308235D27BC0}tf10001108_win32</Template>
  <TotalTime>649</TotalTime>
  <Words>492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Palatino Linotype</vt:lpstr>
      <vt:lpstr>Segoe UI</vt:lpstr>
      <vt:lpstr>Segoe UI Light</vt:lpstr>
      <vt:lpstr>Segoe UI Semibold</vt:lpstr>
      <vt:lpstr>system-ui</vt:lpstr>
      <vt:lpstr>Custom</vt:lpstr>
      <vt:lpstr>Amazon Sales Analysis</vt:lpstr>
      <vt:lpstr>Objective</vt:lpstr>
      <vt:lpstr>Data Exploration</vt:lpstr>
      <vt:lpstr>About Data</vt:lpstr>
      <vt:lpstr>Insights from Data Exploration</vt:lpstr>
      <vt:lpstr>Branches with corresponding cities and Product lines</vt:lpstr>
      <vt:lpstr>Product Analysis</vt:lpstr>
      <vt:lpstr>Product Revenue</vt:lpstr>
      <vt:lpstr>Sales Analysis</vt:lpstr>
      <vt:lpstr>Sales based on Branch and Cities</vt:lpstr>
      <vt:lpstr>Customer Analysis</vt:lpstr>
      <vt:lpstr>Customer Analysis 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Monika Pabbu</dc:creator>
  <cp:keywords/>
  <cp:lastModifiedBy>Monika Pabbu</cp:lastModifiedBy>
  <cp:revision>4</cp:revision>
  <dcterms:created xsi:type="dcterms:W3CDTF">2024-05-16T14:23:47Z</dcterms:created>
  <dcterms:modified xsi:type="dcterms:W3CDTF">2024-05-18T07:33:53Z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