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9" r:id="rId11"/>
    <p:sldId id="270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12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BBE9C4-F76A-4A04-B57C-D9B9B74B7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6245AF-CB78-4848-8FC1-98C878038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F45E-57F4-4F8F-9612-5CFD0FFC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3F4-1704-42E1-92A5-5AF163C79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3A9F-F8D2-4149-9AD0-0BDE62A818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E60B0C-BF3E-4673-8C58-704B0CA0A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4D6-EF0B-4BEA-B597-998339F467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DEF5-7361-4786-8B0B-4F0AFF199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77D-B237-4828-B01B-50417035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4383-6B1F-4E6D-A53D-7ADE3E953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2BF4-2175-403A-9AA0-71942FE5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E1F79A-93EA-4CD1-BAE2-FB1D15281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1CE448-5B52-4681-9407-9C23FC65C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Dr. Michael </a:t>
            </a:r>
            <a:r>
              <a:rPr lang="en-US" sz="2800" dirty="0" err="1"/>
              <a:t>Scherger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Department of </a:t>
            </a:r>
            <a:r>
              <a:rPr lang="en-US" sz="2800" dirty="0" smtClean="0"/>
              <a:t>Computer Science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Texas </a:t>
            </a:r>
            <a:r>
              <a:rPr lang="en-US" sz="2800" dirty="0" smtClean="0"/>
              <a:t>Christian University</a:t>
            </a:r>
            <a:endParaRPr 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Enough Already…Show Me An Example!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F32-2B3B-49B8-BB5F-EAADCB4F1C17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752600"/>
            <a:ext cx="6248400" cy="4119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simpager: main.o fifo.o lru.o opt.o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main.o fifo.o lru.o opt.o rand.o -o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main.o: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main.cpp -o main.o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fifo.o: fifo.cpp fifo.h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fifo.cpp -o fifo.o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lru.o: lru.cpp lru.h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lru.cpp -o lru.o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opt.o: opt.cpp opt.h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opt.cpp -o opt.o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rand.o: rand.cpp rand.h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rand.cpp -o rand.o</a:t>
            </a:r>
          </a:p>
          <a:p>
            <a:pPr>
              <a:lnSpc>
                <a:spcPct val="8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086600" y="33528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Dependencies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6019800" y="19050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3276600" y="2514600"/>
            <a:ext cx="3733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4038600" y="3200400"/>
            <a:ext cx="2971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3733800" y="3505200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657600" y="3505200"/>
            <a:ext cx="3352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038600" y="3505200"/>
            <a:ext cx="2971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Enough Already…Show Me An Example!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CEEC-A5DF-4432-8092-B373A930EF56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752600"/>
            <a:ext cx="6248400" cy="4119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simpager: main.o fifo.o lru.o opt.o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main.o fifo.o lru.o opt.o rand.o -o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main.o: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main.cpp -o main.o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fifo.o: fifo.cpp fifo.h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fifo.cpp -o fifo.o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lru.o: lru.cpp lru.h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lru.cpp -o lru.o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opt.o: opt.cpp opt.h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opt.cpp -o opt.o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rand.o: rand.cpp rand.h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rand.cpp -o rand.o</a:t>
            </a:r>
          </a:p>
          <a:p>
            <a:pPr>
              <a:lnSpc>
                <a:spcPct val="8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Commands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762000" y="160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762000" y="1600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62000" y="1600200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62000" y="1600200"/>
            <a:ext cx="1143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22325" y="5751513"/>
            <a:ext cx="682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Put a “tab” character between column 1 and the first command!!!!!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990600" y="5334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Example…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0270-A4AA-4211-917B-4269A3BD5D1D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.SUFFIXES: .h .c .cpp .l 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CC=gcc -I.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CPP=g++ -I. -Wno-deprecated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all: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simpager: main.o fifo.o lru.o opt.o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main.o fifo.o lru.o opt.o rand.o -o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main.o: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-c main.cpp -o main.o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fifo.o: fifo.cpp fifo.h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-c fifo.cpp -o fifo.o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lru.o: lru.cpp lru.h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-c lru.cpp -o lru.o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opt.o: opt.cpp opt.h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-c opt.cpp -o opt.o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rand.o: rand.cpp rand.h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$(CPP) -c rand.cpp -o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clean: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Courier New" pitchFamily="49" charset="0"/>
              </a:rPr>
              <a:t>        /bin/rm -f *.o *~ core* simpager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Multi-target Example…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9761-8173-47A4-B2F5-C072165402FD}" type="slidenum">
              <a:rPr lang="en-US"/>
              <a:pPr/>
              <a:t>13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# This is a comment line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.SUFFIXES: .h .c .</a:t>
            </a:r>
            <a:r>
              <a:rPr lang="en-US" sz="900" dirty="0" err="1">
                <a:latin typeface="Courier New" pitchFamily="49" charset="0"/>
              </a:rPr>
              <a:t>cpp</a:t>
            </a:r>
            <a:r>
              <a:rPr lang="en-US" sz="900" dirty="0">
                <a:latin typeface="Courier New" pitchFamily="49" charset="0"/>
              </a:rPr>
              <a:t> .l 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CC=</a:t>
            </a:r>
            <a:r>
              <a:rPr lang="en-US" sz="900" dirty="0" err="1">
                <a:latin typeface="Courier New" pitchFamily="49" charset="0"/>
              </a:rPr>
              <a:t>gcc</a:t>
            </a:r>
            <a:r>
              <a:rPr lang="en-US" sz="900" dirty="0">
                <a:latin typeface="Courier New" pitchFamily="49" charset="0"/>
              </a:rPr>
              <a:t> -I.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CPP=g++ -I. -</a:t>
            </a:r>
            <a:r>
              <a:rPr lang="en-US" sz="900" dirty="0" err="1">
                <a:latin typeface="Courier New" pitchFamily="49" charset="0"/>
              </a:rPr>
              <a:t>Wno</a:t>
            </a:r>
            <a:r>
              <a:rPr lang="en-US" sz="900" dirty="0">
                <a:latin typeface="Courier New" pitchFamily="49" charset="0"/>
              </a:rPr>
              <a:t>-deprecated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all: </a:t>
            </a:r>
            <a:r>
              <a:rPr lang="en-US" sz="900" dirty="0" err="1">
                <a:latin typeface="Courier New" pitchFamily="49" charset="0"/>
              </a:rPr>
              <a:t>simpager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fifotester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simpager</a:t>
            </a:r>
            <a:r>
              <a:rPr lang="en-US" sz="900" dirty="0">
                <a:latin typeface="Courier New" pitchFamily="49" charset="0"/>
              </a:rPr>
              <a:t>: </a:t>
            </a:r>
            <a:r>
              <a:rPr lang="en-US" sz="900" dirty="0" err="1">
                <a:latin typeface="Courier New" pitchFamily="49" charset="0"/>
              </a:rPr>
              <a:t>main.o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fifo.o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lru.o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opt.o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rand.o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</a:t>
            </a:r>
            <a:r>
              <a:rPr lang="en-US" sz="900" dirty="0" err="1">
                <a:latin typeface="Courier New" pitchFamily="49" charset="0"/>
              </a:rPr>
              <a:t>main.o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fifo.o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lru.o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opt.o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rand.o</a:t>
            </a:r>
            <a:r>
              <a:rPr lang="en-US" sz="900" dirty="0">
                <a:latin typeface="Courier New" pitchFamily="49" charset="0"/>
              </a:rPr>
              <a:t> -o </a:t>
            </a:r>
            <a:r>
              <a:rPr lang="en-US" sz="900" dirty="0" err="1">
                <a:latin typeface="Courier New" pitchFamily="49" charset="0"/>
              </a:rPr>
              <a:t>simpager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fifotester</a:t>
            </a:r>
            <a:r>
              <a:rPr lang="en-US" sz="900" dirty="0">
                <a:latin typeface="Courier New" pitchFamily="49" charset="0"/>
              </a:rPr>
              <a:t>: </a:t>
            </a:r>
            <a:r>
              <a:rPr lang="en-US" sz="900" dirty="0" err="1">
                <a:latin typeface="Courier New" pitchFamily="49" charset="0"/>
              </a:rPr>
              <a:t>fifotester.o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fifo.o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</a:t>
            </a:r>
            <a:r>
              <a:rPr lang="en-US" sz="900" dirty="0" err="1">
                <a:latin typeface="Courier New" pitchFamily="49" charset="0"/>
              </a:rPr>
              <a:t>fifotester.o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fifo.o</a:t>
            </a:r>
            <a:r>
              <a:rPr lang="en-US" sz="900" dirty="0">
                <a:latin typeface="Courier New" pitchFamily="49" charset="0"/>
              </a:rPr>
              <a:t> –o </a:t>
            </a:r>
            <a:r>
              <a:rPr lang="en-US" sz="900" dirty="0" err="1">
                <a:latin typeface="Courier New" pitchFamily="49" charset="0"/>
              </a:rPr>
              <a:t>fifotester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main.o</a:t>
            </a:r>
            <a:r>
              <a:rPr lang="en-US" sz="900" dirty="0">
                <a:latin typeface="Courier New" pitchFamily="49" charset="0"/>
              </a:rPr>
              <a:t>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-c main.cpp -o </a:t>
            </a:r>
            <a:r>
              <a:rPr lang="en-US" sz="900" dirty="0" err="1">
                <a:latin typeface="Courier New" pitchFamily="49" charset="0"/>
              </a:rPr>
              <a:t>main.o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fifo.o</a:t>
            </a:r>
            <a:r>
              <a:rPr lang="en-US" sz="900" dirty="0">
                <a:latin typeface="Courier New" pitchFamily="49" charset="0"/>
              </a:rPr>
              <a:t>: fifo.cpp </a:t>
            </a:r>
            <a:r>
              <a:rPr lang="en-US" sz="900" dirty="0" err="1">
                <a:latin typeface="Courier New" pitchFamily="49" charset="0"/>
              </a:rPr>
              <a:t>fifo.h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-c fifo.cpp -o </a:t>
            </a:r>
            <a:r>
              <a:rPr lang="en-US" sz="900" dirty="0" err="1">
                <a:latin typeface="Courier New" pitchFamily="49" charset="0"/>
              </a:rPr>
              <a:t>fifo.o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lru.o</a:t>
            </a:r>
            <a:r>
              <a:rPr lang="en-US" sz="900" dirty="0">
                <a:latin typeface="Courier New" pitchFamily="49" charset="0"/>
              </a:rPr>
              <a:t>: lru.cpp </a:t>
            </a:r>
            <a:r>
              <a:rPr lang="en-US" sz="900" dirty="0" err="1">
                <a:latin typeface="Courier New" pitchFamily="49" charset="0"/>
              </a:rPr>
              <a:t>lru.h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-c lru.cpp -o </a:t>
            </a:r>
            <a:r>
              <a:rPr lang="en-US" sz="900" dirty="0" err="1">
                <a:latin typeface="Courier New" pitchFamily="49" charset="0"/>
              </a:rPr>
              <a:t>lru.o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opt.o</a:t>
            </a:r>
            <a:r>
              <a:rPr lang="en-US" sz="900" dirty="0">
                <a:latin typeface="Courier New" pitchFamily="49" charset="0"/>
              </a:rPr>
              <a:t>: opt.cpp </a:t>
            </a:r>
            <a:r>
              <a:rPr lang="en-US" sz="900" dirty="0" err="1">
                <a:latin typeface="Courier New" pitchFamily="49" charset="0"/>
              </a:rPr>
              <a:t>opt.h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-c opt.cpp -o </a:t>
            </a:r>
            <a:r>
              <a:rPr lang="en-US" sz="900" dirty="0" err="1">
                <a:latin typeface="Courier New" pitchFamily="49" charset="0"/>
              </a:rPr>
              <a:t>opt.o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>
                <a:latin typeface="Courier New" pitchFamily="49" charset="0"/>
              </a:rPr>
              <a:t>rand.o</a:t>
            </a:r>
            <a:r>
              <a:rPr lang="en-US" sz="900" dirty="0">
                <a:latin typeface="Courier New" pitchFamily="49" charset="0"/>
              </a:rPr>
              <a:t>: rand.cpp </a:t>
            </a:r>
            <a:r>
              <a:rPr lang="en-US" sz="900" dirty="0" err="1">
                <a:latin typeface="Courier New" pitchFamily="49" charset="0"/>
              </a:rPr>
              <a:t>rand.h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$(CPP) -c rand.cpp -o </a:t>
            </a:r>
            <a:r>
              <a:rPr lang="en-US" sz="900" dirty="0" err="1">
                <a:latin typeface="Courier New" pitchFamily="49" charset="0"/>
              </a:rPr>
              <a:t>rand.o</a:t>
            </a: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clean: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/bin/</a:t>
            </a:r>
            <a:r>
              <a:rPr lang="en-US" sz="900" dirty="0" err="1">
                <a:latin typeface="Courier New" pitchFamily="49" charset="0"/>
              </a:rPr>
              <a:t>rm</a:t>
            </a:r>
            <a:r>
              <a:rPr lang="en-US" sz="900" dirty="0">
                <a:latin typeface="Courier New" pitchFamily="49" charset="0"/>
              </a:rPr>
              <a:t> -f *.o *~ core* </a:t>
            </a:r>
            <a:r>
              <a:rPr lang="en-US" sz="900" dirty="0" err="1">
                <a:latin typeface="Courier New" pitchFamily="49" charset="0"/>
              </a:rPr>
              <a:t>simpager</a:t>
            </a:r>
            <a:endParaRPr lang="en-US" sz="9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“make”?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27, 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Makefiles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FBE-2C85-46BC-8792-54AD867B68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“make” is a utility program that is used to maintain groups programs</a:t>
            </a:r>
          </a:p>
          <a:p>
            <a:endParaRPr lang="en-US" dirty="0" smtClean="0"/>
          </a:p>
          <a:p>
            <a:r>
              <a:rPr lang="en-US" dirty="0" smtClean="0"/>
              <a:t>From the UNIX man page on make…</a:t>
            </a:r>
          </a:p>
          <a:p>
            <a:pPr lvl="1"/>
            <a:r>
              <a:rPr lang="en-US" dirty="0" smtClean="0"/>
              <a:t>“The purpose of the make utility is to determine automatically which pieces of a large program need to be recompiled, and issue the commands to recompile them.”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“make”?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52CA-BC11-43A0-AAE4-A1DB026BD402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prepare to use make, you must write a file called the makefile that describes the relationships among files in your program, and  the states the commands for updating each file. 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 a program, typically the executable file is updated from object files, which are in turn made by compiling source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“make”?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E007-9E92-4B78-A97F-98D35F3BEA62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 a suitable </a:t>
            </a:r>
            <a:r>
              <a:rPr lang="en-US" sz="2400" dirty="0" err="1"/>
              <a:t>makefile</a:t>
            </a:r>
            <a:r>
              <a:rPr lang="en-US" sz="2400" dirty="0"/>
              <a:t> exists, each time you change some source files, this simple shell command: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/>
                <a:cs typeface="Courier New"/>
              </a:rPr>
              <a:t>make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suffices to perform all necessary recompilations.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make program uses the </a:t>
            </a:r>
            <a:r>
              <a:rPr lang="en-US" sz="2400" dirty="0" err="1"/>
              <a:t>makefile</a:t>
            </a:r>
            <a:r>
              <a:rPr lang="en-US" sz="2400" dirty="0"/>
              <a:t> data base and the  last-modification times of the files to decide which of the files need to be updated.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each of those files, it issues the commands recorded in the data 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“make”?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F928-1B92-4D03-B8B8-6ECA9B83D5B7}" type="slidenum">
              <a:rPr lang="en-US"/>
              <a:pPr/>
              <a:t>5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make  executes  commands  in  the </a:t>
            </a:r>
            <a:r>
              <a:rPr lang="en-US" sz="2800" dirty="0" err="1"/>
              <a:t>makefile</a:t>
            </a:r>
            <a:r>
              <a:rPr lang="en-US" sz="2800" dirty="0"/>
              <a:t> to update one or more target names, where name is typically a program. 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If no -f option is present, make will </a:t>
            </a:r>
            <a:r>
              <a:rPr lang="en-US" sz="2800" dirty="0" smtClean="0"/>
              <a:t>look for </a:t>
            </a:r>
            <a:r>
              <a:rPr lang="en-US" sz="2800" dirty="0"/>
              <a:t>the </a:t>
            </a:r>
            <a:r>
              <a:rPr lang="en-US" sz="2800" dirty="0" err="1"/>
              <a:t>makefiles</a:t>
            </a:r>
            <a:r>
              <a:rPr lang="en-US" sz="2800" dirty="0"/>
              <a:t> “</a:t>
            </a:r>
            <a:r>
              <a:rPr lang="en-US" sz="2800" dirty="0" err="1"/>
              <a:t>GNUmakefile</a:t>
            </a:r>
            <a:r>
              <a:rPr lang="en-US" sz="2800" dirty="0"/>
              <a:t>”, “</a:t>
            </a:r>
            <a:r>
              <a:rPr lang="en-US" sz="2800" dirty="0" err="1"/>
              <a:t>makefile</a:t>
            </a:r>
            <a:r>
              <a:rPr lang="en-US" sz="2800" dirty="0"/>
              <a:t>”, and “</a:t>
            </a:r>
            <a:r>
              <a:rPr lang="en-US" sz="2800" dirty="0" err="1"/>
              <a:t>Makefile</a:t>
            </a:r>
            <a:r>
              <a:rPr lang="en-US" sz="2800" dirty="0"/>
              <a:t>”, in that order.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By tradition, “</a:t>
            </a:r>
            <a:r>
              <a:rPr lang="en-US" sz="2800" dirty="0" err="1"/>
              <a:t>Makefile</a:t>
            </a:r>
            <a:r>
              <a:rPr lang="en-US" sz="2800" dirty="0"/>
              <a:t>” is the most common name for a </a:t>
            </a:r>
            <a:r>
              <a:rPr lang="en-US" sz="2800" dirty="0" err="1"/>
              <a:t>makefile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Enough Already…Show Me An Example!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9F53-52AB-40D5-88C0-671F62A4C253}" type="slidenum">
              <a:rPr lang="en-US"/>
              <a:pPr/>
              <a:t>6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Let’s say you have a “multi-module” C++ program.</a:t>
            </a:r>
          </a:p>
          <a:p>
            <a:pPr lvl="1"/>
            <a:r>
              <a:rPr lang="en-US"/>
              <a:t>Classes in separate files with .h and .cpp files</a:t>
            </a:r>
          </a:p>
          <a:p>
            <a:pPr lvl="2"/>
            <a:r>
              <a:rPr lang="en-US"/>
              <a:t>Each pair of files (.h and .cpp) is called a module.</a:t>
            </a:r>
          </a:p>
          <a:p>
            <a:pPr lvl="1"/>
            <a:r>
              <a:rPr lang="en-US"/>
              <a:t>If you make a change or add a new feature to a module, make will only compile those modules that have changed and re-link the object files together to create the executable.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Enough Already…Show Me An Example!</a:t>
            </a: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15B3-BBC4-4057-A46E-CAF243B257CA}" type="slidenum">
              <a:rPr lang="en-US"/>
              <a:pPr/>
              <a:t>7</a:t>
            </a:fld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10000" y="20574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simpager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62000" y="34290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main.o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58000" y="34290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rand.o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334000" y="34290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opt.o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810000" y="34290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lru.o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86000" y="34290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fifo.o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62000" y="4648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main.cpp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858000" y="4648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rand.cpp /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rand.h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334000" y="4648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opt.cpp /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opt.h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810000" y="4648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lru.cpp /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lru.h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286000" y="4648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fifo.cpp /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fifo.h</a:t>
            </a:r>
          </a:p>
        </p:txBody>
      </p:sp>
      <p:cxnSp>
        <p:nvCxnSpPr>
          <p:cNvPr id="13328" name="AutoShape 16"/>
          <p:cNvCxnSpPr>
            <a:cxnSpLocks noChangeShapeType="1"/>
            <a:stCxn id="13323" idx="0"/>
            <a:endCxn id="13317" idx="2"/>
          </p:cNvCxnSpPr>
          <p:nvPr/>
        </p:nvCxnSpPr>
        <p:spPr bwMode="auto">
          <a:xfrm flipV="1">
            <a:off x="1485900" y="4114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9" name="AutoShape 17"/>
          <p:cNvCxnSpPr>
            <a:cxnSpLocks noChangeShapeType="1"/>
            <a:stCxn id="13327" idx="0"/>
            <a:endCxn id="13322" idx="2"/>
          </p:cNvCxnSpPr>
          <p:nvPr/>
        </p:nvCxnSpPr>
        <p:spPr bwMode="auto">
          <a:xfrm flipV="1">
            <a:off x="3009900" y="4114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0" name="AutoShape 18"/>
          <p:cNvCxnSpPr>
            <a:cxnSpLocks noChangeShapeType="1"/>
            <a:stCxn id="13326" idx="0"/>
            <a:endCxn id="13321" idx="2"/>
          </p:cNvCxnSpPr>
          <p:nvPr/>
        </p:nvCxnSpPr>
        <p:spPr bwMode="auto">
          <a:xfrm flipV="1">
            <a:off x="4533900" y="4114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1" name="AutoShape 19"/>
          <p:cNvCxnSpPr>
            <a:cxnSpLocks noChangeShapeType="1"/>
            <a:stCxn id="13325" idx="0"/>
            <a:endCxn id="13320" idx="2"/>
          </p:cNvCxnSpPr>
          <p:nvPr/>
        </p:nvCxnSpPr>
        <p:spPr bwMode="auto">
          <a:xfrm flipV="1">
            <a:off x="6057900" y="4114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4" idx="0"/>
            <a:endCxn id="13319" idx="2"/>
          </p:cNvCxnSpPr>
          <p:nvPr/>
        </p:nvCxnSpPr>
        <p:spPr bwMode="auto">
          <a:xfrm flipV="1">
            <a:off x="7581900" y="4114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17" idx="0"/>
            <a:endCxn id="13316" idx="2"/>
          </p:cNvCxnSpPr>
          <p:nvPr/>
        </p:nvCxnSpPr>
        <p:spPr bwMode="auto">
          <a:xfrm flipV="1">
            <a:off x="1485900" y="2743200"/>
            <a:ext cx="3048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0"/>
            <a:endCxn id="13316" idx="2"/>
          </p:cNvCxnSpPr>
          <p:nvPr/>
        </p:nvCxnSpPr>
        <p:spPr bwMode="auto">
          <a:xfrm flipV="1">
            <a:off x="3009900" y="27432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5" name="AutoShape 23"/>
          <p:cNvCxnSpPr>
            <a:cxnSpLocks noChangeShapeType="1"/>
            <a:stCxn id="13321" idx="0"/>
            <a:endCxn id="13316" idx="2"/>
          </p:cNvCxnSpPr>
          <p:nvPr/>
        </p:nvCxnSpPr>
        <p:spPr bwMode="auto">
          <a:xfrm flipV="1">
            <a:off x="4533900" y="2743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6" name="AutoShape 24"/>
          <p:cNvCxnSpPr>
            <a:cxnSpLocks noChangeShapeType="1"/>
            <a:stCxn id="13320" idx="0"/>
            <a:endCxn id="13316" idx="2"/>
          </p:cNvCxnSpPr>
          <p:nvPr/>
        </p:nvCxnSpPr>
        <p:spPr bwMode="auto">
          <a:xfrm flipH="1" flipV="1">
            <a:off x="4533900" y="27432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7" name="AutoShape 25"/>
          <p:cNvCxnSpPr>
            <a:cxnSpLocks noChangeShapeType="1"/>
            <a:stCxn id="13319" idx="0"/>
            <a:endCxn id="13316" idx="2"/>
          </p:cNvCxnSpPr>
          <p:nvPr/>
        </p:nvCxnSpPr>
        <p:spPr bwMode="auto">
          <a:xfrm flipH="1" flipV="1">
            <a:off x="4533900" y="2743200"/>
            <a:ext cx="3048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Enough Already…Show Me An Example!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0403-A442-4E3B-8BFB-8E5F9E0F3AFA}" type="slidenum">
              <a:rPr lang="en-US"/>
              <a:pPr/>
              <a:t>8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752600"/>
            <a:ext cx="6248400" cy="4119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simpager: main.o fifo.o lru.o opt.o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main.o fifo.o lru.o opt.o rand.o -o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main.o: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main.cpp -o main.o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fifo.o: fifo.cpp fifo.h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fifo.cpp -o fifo.o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lru.o: lru.cpp lru.h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lru.cpp -o lru.o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opt.o: opt.cpp opt.h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opt.cpp -o opt.o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rand.o: rand.cpp rand.h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rand.cpp -o rand.o</a:t>
            </a:r>
          </a:p>
          <a:p>
            <a:pPr>
              <a:lnSpc>
                <a:spcPct val="80000"/>
              </a:lnSpc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Enough Already…Show Me An Example!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27, 2007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Makefiles 101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01DD-F48E-4F55-951D-2F0E98BC950A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752600"/>
            <a:ext cx="6248400" cy="4119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simpager: main.o fifo.o lru.o opt.o rand.o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main.o fifo.o lru.o opt.o rand.o -o simpager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main.o: main.cpp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main.cpp -o main.o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fifo.o: fifo.cpp fifo.h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fifo.cpp -o fifo.o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lru.o: lru.cpp lru.h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lru.cpp -o lru.o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opt.o: opt.cpp opt.h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opt.cpp -o opt.o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rand.o: rand.cpp rand.h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g++ -c rand.cpp -o rand.o</a:t>
            </a:r>
          </a:p>
          <a:p>
            <a:pPr>
              <a:lnSpc>
                <a:spcPct val="8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32766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Targets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143000" y="19812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1143000" y="2514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11430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143000" y="3429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143000" y="3429000"/>
            <a:ext cx="381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713</Words>
  <Application>Microsoft Macintosh PowerPoint</Application>
  <PresentationFormat>On-screen Show 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Makefiles 101</vt:lpstr>
      <vt:lpstr>What is “make”?</vt:lpstr>
      <vt:lpstr>What is “make”?</vt:lpstr>
      <vt:lpstr>What is “make”?</vt:lpstr>
      <vt:lpstr>What is “make”?</vt:lpstr>
      <vt:lpstr>Enough Already…Show Me An Example!</vt:lpstr>
      <vt:lpstr>Enough Already…Show Me An Example!</vt:lpstr>
      <vt:lpstr>Enough Already…Show Me An Example!</vt:lpstr>
      <vt:lpstr>Enough Already…Show Me An Example!</vt:lpstr>
      <vt:lpstr>Enough Already…Show Me An Example!</vt:lpstr>
      <vt:lpstr>Enough Already…Show Me An Example!</vt:lpstr>
      <vt:lpstr>Same Example…</vt:lpstr>
      <vt:lpstr>Multi-target Example…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mscherger</dc:creator>
  <cp:lastModifiedBy>TCU</cp:lastModifiedBy>
  <cp:revision>23</cp:revision>
  <cp:lastPrinted>1601-01-01T00:00:00Z</cp:lastPrinted>
  <dcterms:created xsi:type="dcterms:W3CDTF">1601-01-01T00:00:00Z</dcterms:created>
  <dcterms:modified xsi:type="dcterms:W3CDTF">2013-03-08T17:29:07Z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