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3" r:id="rId5"/>
    <p:sldId id="259" r:id="rId6"/>
    <p:sldId id="266" r:id="rId7"/>
    <p:sldId id="262" r:id="rId8"/>
    <p:sldId id="267" r:id="rId9"/>
    <p:sldId id="274" r:id="rId10"/>
    <p:sldId id="276" r:id="rId11"/>
    <p:sldId id="272" r:id="rId12"/>
    <p:sldId id="263" r:id="rId13"/>
    <p:sldId id="264" r:id="rId14"/>
    <p:sldId id="269" r:id="rId15"/>
    <p:sldId id="27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3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9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10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2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90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61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0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7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55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59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2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4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930D-6BA1-40FC-92B1-949B7112CDE4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6AB7E2-0B36-4D5D-B9CE-8A788DB24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6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AND GITHUB</a:t>
            </a:r>
          </a:p>
        </p:txBody>
      </p:sp>
    </p:spTree>
    <p:extLst>
      <p:ext uri="{BB962C8B-B14F-4D97-AF65-F5344CB8AC3E}">
        <p14:creationId xmlns:p14="http://schemas.microsoft.com/office/powerpoint/2010/main" val="28458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730500" y="2336800"/>
            <a:ext cx="2095500" cy="1739900"/>
          </a:xfrm>
          <a:prstGeom prst="cloud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/>
          <p:cNvSpPr/>
          <p:nvPr/>
        </p:nvSpPr>
        <p:spPr>
          <a:xfrm>
            <a:off x="6680200" y="4191000"/>
            <a:ext cx="2095500" cy="1739900"/>
          </a:xfrm>
          <a:prstGeom prst="cloud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loud 7"/>
          <p:cNvSpPr/>
          <p:nvPr/>
        </p:nvSpPr>
        <p:spPr>
          <a:xfrm>
            <a:off x="6553200" y="596900"/>
            <a:ext cx="2095500" cy="1739900"/>
          </a:xfrm>
          <a:prstGeom prst="cloud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Multidocument 9"/>
          <p:cNvSpPr/>
          <p:nvPr/>
        </p:nvSpPr>
        <p:spPr>
          <a:xfrm>
            <a:off x="3327400" y="2870200"/>
            <a:ext cx="901700" cy="762000"/>
          </a:xfrm>
          <a:prstGeom prst="flowChartMulti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ultidocument 10"/>
          <p:cNvSpPr/>
          <p:nvPr/>
        </p:nvSpPr>
        <p:spPr>
          <a:xfrm>
            <a:off x="7277100" y="4679950"/>
            <a:ext cx="901700" cy="762000"/>
          </a:xfrm>
          <a:prstGeom prst="flowChartMulti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ultidocument 11"/>
          <p:cNvSpPr/>
          <p:nvPr/>
        </p:nvSpPr>
        <p:spPr>
          <a:xfrm>
            <a:off x="7150100" y="1085850"/>
            <a:ext cx="901700" cy="762000"/>
          </a:xfrm>
          <a:prstGeom prst="flowChartMulti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327400" y="3060700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File.py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7100" y="4907061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File.py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9950" y="1312961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File.py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0500" y="1902996"/>
            <a:ext cx="303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 smtClean="0"/>
              <a:t>Github</a:t>
            </a:r>
            <a:r>
              <a:rPr lang="en-IN" sz="1600" b="1" dirty="0" smtClean="0"/>
              <a:t> code repo </a:t>
            </a:r>
            <a:endParaRPr lang="en-I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53200" y="216584"/>
            <a:ext cx="303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/>
              <a:t>Github</a:t>
            </a:r>
            <a:r>
              <a:rPr lang="en-IN" sz="1600" b="1" dirty="0"/>
              <a:t> private repo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80200" y="3833139"/>
            <a:ext cx="303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/>
              <a:t>Github</a:t>
            </a:r>
            <a:r>
              <a:rPr lang="en-IN" sz="1600" b="1" dirty="0"/>
              <a:t> private repo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24254" y="1620738"/>
            <a:ext cx="1513046" cy="893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824254" y="3833139"/>
            <a:ext cx="1513046" cy="846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ultidocument 29"/>
          <p:cNvSpPr/>
          <p:nvPr/>
        </p:nvSpPr>
        <p:spPr>
          <a:xfrm>
            <a:off x="10005854" y="4654550"/>
            <a:ext cx="901700" cy="762000"/>
          </a:xfrm>
          <a:prstGeom prst="flowChartMulti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Multidocument 30"/>
          <p:cNvSpPr/>
          <p:nvPr/>
        </p:nvSpPr>
        <p:spPr>
          <a:xfrm>
            <a:off x="10007600" y="1085850"/>
            <a:ext cx="901700" cy="762000"/>
          </a:xfrm>
          <a:prstGeom prst="flowChartMulti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0031254" y="1312960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File.py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456704" y="2336800"/>
            <a:ext cx="0" cy="1834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031254" y="4862609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File*.py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39254" y="3060700"/>
            <a:ext cx="150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Make changes</a:t>
            </a:r>
            <a:endParaRPr lang="en-IN" sz="1400" b="1" dirty="0"/>
          </a:p>
        </p:txBody>
      </p:sp>
      <p:sp>
        <p:nvSpPr>
          <p:cNvPr id="37" name="Right Arrow 36"/>
          <p:cNvSpPr/>
          <p:nvPr/>
        </p:nvSpPr>
        <p:spPr>
          <a:xfrm>
            <a:off x="8915400" y="1422400"/>
            <a:ext cx="800100" cy="90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 rot="10800000">
            <a:off x="9008904" y="5003800"/>
            <a:ext cx="800100" cy="106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 </a:t>
            </a:r>
            <a:r>
              <a:rPr lang="en-IN" dirty="0"/>
              <a:t>Bash is an application for Microsoft Windows environments which provides an emulation layer for a Git command line experience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Git </a:t>
            </a:r>
            <a:r>
              <a:rPr lang="en-IN" dirty="0"/>
              <a:t>Bash is not a GUI software, it is a command-line prompt. </a:t>
            </a:r>
            <a:endParaRPr lang="en-IN" dirty="0" smtClean="0"/>
          </a:p>
          <a:p>
            <a:r>
              <a:rPr lang="en-IN" dirty="0"/>
              <a:t>Bash is an acronym for Bourne Again Shell</a:t>
            </a:r>
            <a:r>
              <a:rPr lang="en-IN" dirty="0" smtClean="0"/>
              <a:t>.</a:t>
            </a:r>
          </a:p>
          <a:p>
            <a:r>
              <a:rPr lang="en-IN" dirty="0"/>
              <a:t>Git Bash is a package that installs Bash, some common bash utilities, and Git on a Windows operating system.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4114800"/>
            <a:ext cx="1668462" cy="16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Git commands in command line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600200"/>
            <a:ext cx="8786276" cy="51689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Install </a:t>
            </a:r>
            <a:r>
              <a:rPr lang="en-IN" b="1" dirty="0" smtClean="0"/>
              <a:t>Git :</a:t>
            </a:r>
            <a:r>
              <a:rPr lang="en-IN" dirty="0" smtClean="0"/>
              <a:t> 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pip install git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To check the version : git –version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/>
              <a:t>Configure </a:t>
            </a:r>
            <a:r>
              <a:rPr lang="en-IN" b="1" dirty="0" smtClean="0"/>
              <a:t>Git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user.name "</a:t>
            </a:r>
            <a:r>
              <a:rPr lang="en-IN" dirty="0" err="1" smtClean="0"/>
              <a:t>your_username</a:t>
            </a:r>
            <a:r>
              <a:rPr lang="en-IN" dirty="0" smtClean="0"/>
              <a:t>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</a:t>
            </a:r>
            <a:r>
              <a:rPr lang="en-IN" dirty="0" err="1"/>
              <a:t>user.email</a:t>
            </a:r>
            <a:r>
              <a:rPr lang="en-IN" dirty="0"/>
              <a:t> </a:t>
            </a:r>
            <a:r>
              <a:rPr lang="en-IN" dirty="0" smtClean="0"/>
              <a:t>"your_email_address@example.com"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To check the </a:t>
            </a:r>
            <a:r>
              <a:rPr lang="en-IN" dirty="0" smtClean="0"/>
              <a:t>configuration</a:t>
            </a:r>
            <a:r>
              <a:rPr lang="en-IN" dirty="0"/>
              <a:t> </a:t>
            </a:r>
            <a:r>
              <a:rPr lang="en-IN" dirty="0" smtClean="0"/>
              <a:t>: </a:t>
            </a:r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</a:t>
            </a:r>
            <a:r>
              <a:rPr lang="en-IN" dirty="0" smtClean="0"/>
              <a:t>–list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To copy git repo from git hub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git clone </a:t>
            </a:r>
            <a:r>
              <a:rPr lang="en-IN" dirty="0" err="1" smtClean="0"/>
              <a:t>url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Add filename to staging area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git add filename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2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0" y="749300"/>
            <a:ext cx="9017000" cy="5778500"/>
          </a:xfrm>
        </p:spPr>
        <p:txBody>
          <a:bodyPr>
            <a:normAutofit/>
          </a:bodyPr>
          <a:lstStyle/>
          <a:p>
            <a:r>
              <a:rPr lang="en-IN" b="1" dirty="0"/>
              <a:t>To commit to database </a:t>
            </a:r>
            <a:endParaRPr lang="en-IN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</a:t>
            </a:r>
            <a:r>
              <a:rPr lang="en-IN" dirty="0"/>
              <a:t>commit </a:t>
            </a:r>
            <a:r>
              <a:rPr lang="en-IN" dirty="0" smtClean="0"/>
              <a:t>m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To specify all the commit history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log</a:t>
            </a:r>
          </a:p>
          <a:p>
            <a:pPr marL="457200" lvl="1" indent="0">
              <a:buNone/>
            </a:pPr>
            <a:endParaRPr lang="en-IN" b="1" dirty="0" smtClean="0"/>
          </a:p>
          <a:p>
            <a:r>
              <a:rPr lang="en-IN" b="1" dirty="0" smtClean="0"/>
              <a:t>To specify current status of staging area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status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To push </a:t>
            </a:r>
            <a:r>
              <a:rPr lang="en-IN" b="1" dirty="0" err="1" smtClean="0"/>
              <a:t>commited</a:t>
            </a:r>
            <a:r>
              <a:rPr lang="en-IN" b="1" dirty="0" smtClean="0"/>
              <a:t> changes to </a:t>
            </a:r>
            <a:r>
              <a:rPr lang="en-IN" b="1" dirty="0" err="1" smtClean="0"/>
              <a:t>github</a:t>
            </a:r>
            <a:r>
              <a:rPr lang="en-IN" b="1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push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To show difference between local version and previous version of file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</a:t>
            </a:r>
            <a:r>
              <a:rPr lang="en-IN" dirty="0" err="1" smtClean="0"/>
              <a:t>difftool</a:t>
            </a: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72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54380"/>
            <a:ext cx="8915400" cy="515684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To undo uncommitted changes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</a:t>
            </a:r>
            <a:r>
              <a:rPr lang="en-IN" dirty="0" smtClean="0"/>
              <a:t>it checkout—filename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To undo committed changes and commit to  local repo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</a:t>
            </a:r>
            <a:r>
              <a:rPr lang="en-IN" dirty="0" smtClean="0"/>
              <a:t>it revert(commit id)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/>
              <a:t>To undo committed changes </a:t>
            </a:r>
            <a:r>
              <a:rPr lang="en-IN" b="1" dirty="0" smtClean="0"/>
              <a:t>: </a:t>
            </a:r>
            <a:endParaRPr lang="en-I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git </a:t>
            </a:r>
            <a:r>
              <a:rPr lang="en-IN" dirty="0" smtClean="0"/>
              <a:t>revert -n(commit </a:t>
            </a:r>
            <a:r>
              <a:rPr lang="en-IN" dirty="0"/>
              <a:t>id</a:t>
            </a:r>
            <a:r>
              <a:rPr lang="en-IN" dirty="0" smtClean="0"/>
              <a:t>)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To reset changes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reset --hard(commit id)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To list out all the branches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branch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08660"/>
            <a:ext cx="8915400" cy="520256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To </a:t>
            </a:r>
            <a:r>
              <a:rPr lang="en-IN" b="1" dirty="0"/>
              <a:t>create new branch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git branch </a:t>
            </a:r>
            <a:r>
              <a:rPr lang="en-IN" dirty="0" err="1" smtClean="0"/>
              <a:t>new_branch_name</a:t>
            </a: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 smtClean="0"/>
              <a:t>To activate the branch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checkout </a:t>
            </a:r>
            <a:r>
              <a:rPr lang="en-IN" dirty="0" err="1" smtClean="0"/>
              <a:t>branch_name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To create new branch and make it active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checkout –b </a:t>
            </a:r>
            <a:r>
              <a:rPr lang="en-IN" dirty="0" err="1" smtClean="0"/>
              <a:t>branch_name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To merge the specified branch with active branch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merge </a:t>
            </a:r>
            <a:r>
              <a:rPr lang="en-IN" dirty="0" err="1" smtClean="0"/>
              <a:t>branch_name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b="1" dirty="0" smtClean="0"/>
              <a:t>To delete the branch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git branch -d branch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9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89100" y="355600"/>
            <a:ext cx="5702300" cy="61584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Multidocument 18"/>
          <p:cNvSpPr/>
          <p:nvPr/>
        </p:nvSpPr>
        <p:spPr>
          <a:xfrm>
            <a:off x="2919212" y="1397001"/>
            <a:ext cx="2657871" cy="19177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919212" y="1817242"/>
            <a:ext cx="2421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Ex1</a:t>
            </a:r>
            <a:r>
              <a:rPr lang="en-IN" sz="1400" dirty="0" smtClean="0">
                <a:solidFill>
                  <a:schemeClr val="bg1"/>
                </a:solidFill>
              </a:rPr>
              <a:t>	            v1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   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err="1">
                <a:solidFill>
                  <a:schemeClr val="bg1"/>
                </a:solidFill>
              </a:rPr>
              <a:t>d</a:t>
            </a:r>
            <a:r>
              <a:rPr lang="en-IN" sz="1400" dirty="0" err="1" smtClean="0">
                <a:solidFill>
                  <a:schemeClr val="bg1"/>
                </a:solidFill>
              </a:rPr>
              <a:t>ef</a:t>
            </a:r>
            <a:r>
              <a:rPr lang="en-IN" sz="1400" dirty="0" smtClean="0">
                <a:solidFill>
                  <a:schemeClr val="bg1"/>
                </a:solidFill>
              </a:rPr>
              <a:t> sum(</a:t>
            </a:r>
            <a:r>
              <a:rPr lang="en-IN" sz="1400" dirty="0" err="1" smtClean="0">
                <a:solidFill>
                  <a:schemeClr val="bg1"/>
                </a:solidFill>
              </a:rPr>
              <a:t>a,b</a:t>
            </a:r>
            <a:r>
              <a:rPr lang="en-IN" sz="1400" dirty="0" smtClean="0">
                <a:solidFill>
                  <a:schemeClr val="bg1"/>
                </a:solidFill>
              </a:rPr>
              <a:t>):</a:t>
            </a: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smtClean="0">
                <a:solidFill>
                  <a:schemeClr val="bg1"/>
                </a:solidFill>
              </a:rPr>
              <a:t>   return </a:t>
            </a:r>
            <a:r>
              <a:rPr lang="en-IN" sz="1400" dirty="0" err="1" smtClean="0">
                <a:solidFill>
                  <a:schemeClr val="bg1"/>
                </a:solidFill>
              </a:rPr>
              <a:t>a+b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044700" y="1117600"/>
            <a:ext cx="5181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44700" y="1117600"/>
            <a:ext cx="0" cy="2317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6300" y="1117599"/>
            <a:ext cx="0" cy="2317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8301" y="1117599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Version database</a:t>
            </a:r>
            <a:endParaRPr lang="en-IN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044700" y="3447516"/>
            <a:ext cx="5181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43201" y="423901"/>
            <a:ext cx="359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Local Computer</a:t>
            </a:r>
            <a:endParaRPr lang="en-IN" b="1" dirty="0"/>
          </a:p>
        </p:txBody>
      </p:sp>
      <p:sp>
        <p:nvSpPr>
          <p:cNvPr id="36" name="Flowchart: Document 35"/>
          <p:cNvSpPr/>
          <p:nvPr/>
        </p:nvSpPr>
        <p:spPr>
          <a:xfrm>
            <a:off x="2301874" y="4563975"/>
            <a:ext cx="1708147" cy="1320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Document 36"/>
          <p:cNvSpPr/>
          <p:nvPr/>
        </p:nvSpPr>
        <p:spPr>
          <a:xfrm>
            <a:off x="5264142" y="4563975"/>
            <a:ext cx="1708147" cy="1320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5299057" y="4583578"/>
            <a:ext cx="179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Ex1  </a:t>
            </a:r>
            <a:r>
              <a:rPr lang="en-IN" sz="1400" dirty="0" smtClean="0">
                <a:solidFill>
                  <a:schemeClr val="bg1"/>
                </a:solidFill>
              </a:rPr>
              <a:t>	            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IN" sz="1400" dirty="0" err="1">
                <a:solidFill>
                  <a:schemeClr val="bg1"/>
                </a:solidFill>
              </a:rPr>
              <a:t>d</a:t>
            </a:r>
            <a:r>
              <a:rPr lang="en-IN" sz="1400" dirty="0" err="1" smtClean="0">
                <a:solidFill>
                  <a:schemeClr val="bg1"/>
                </a:solidFill>
              </a:rPr>
              <a:t>ef</a:t>
            </a:r>
            <a:r>
              <a:rPr lang="en-IN" sz="1400" dirty="0" smtClean="0">
                <a:solidFill>
                  <a:schemeClr val="bg1"/>
                </a:solidFill>
              </a:rPr>
              <a:t> sum(</a:t>
            </a:r>
            <a:r>
              <a:rPr lang="en-IN" sz="1400" dirty="0" err="1" smtClean="0">
                <a:solidFill>
                  <a:schemeClr val="bg1"/>
                </a:solidFill>
              </a:rPr>
              <a:t>a,b</a:t>
            </a:r>
            <a:r>
              <a:rPr lang="en-IN" sz="1400" dirty="0" smtClean="0">
                <a:solidFill>
                  <a:schemeClr val="bg1"/>
                </a:solidFill>
              </a:rPr>
              <a:t>):</a:t>
            </a: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smtClean="0">
                <a:solidFill>
                  <a:schemeClr val="bg1"/>
                </a:solidFill>
              </a:rPr>
              <a:t>   return </a:t>
            </a:r>
            <a:r>
              <a:rPr lang="en-IN" sz="1400" dirty="0" err="1" smtClean="0">
                <a:solidFill>
                  <a:schemeClr val="bg1"/>
                </a:solidFill>
              </a:rPr>
              <a:t>a+b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34988" y="4578439"/>
            <a:ext cx="1930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Ex1   </a:t>
            </a:r>
            <a:r>
              <a:rPr lang="en-IN" sz="1400" dirty="0" smtClean="0">
                <a:solidFill>
                  <a:schemeClr val="bg1"/>
                </a:solidFill>
              </a:rPr>
              <a:t>	            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IN" sz="1400" dirty="0" err="1">
                <a:solidFill>
                  <a:schemeClr val="bg1"/>
                </a:solidFill>
              </a:rPr>
              <a:t>d</a:t>
            </a:r>
            <a:r>
              <a:rPr lang="en-IN" sz="1400" dirty="0" err="1" smtClean="0">
                <a:solidFill>
                  <a:schemeClr val="bg1"/>
                </a:solidFill>
              </a:rPr>
              <a:t>ef</a:t>
            </a:r>
            <a:r>
              <a:rPr lang="en-IN" sz="1400" dirty="0" smtClean="0">
                <a:solidFill>
                  <a:schemeClr val="bg1"/>
                </a:solidFill>
              </a:rPr>
              <a:t> sum(</a:t>
            </a:r>
            <a:r>
              <a:rPr lang="en-IN" sz="1400" dirty="0" err="1" smtClean="0">
                <a:solidFill>
                  <a:schemeClr val="bg1"/>
                </a:solidFill>
              </a:rPr>
              <a:t>a,b</a:t>
            </a:r>
            <a:r>
              <a:rPr lang="en-IN" sz="1400" dirty="0" smtClean="0">
                <a:solidFill>
                  <a:schemeClr val="bg1"/>
                </a:solidFill>
              </a:rPr>
              <a:t>):</a:t>
            </a: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smtClean="0">
                <a:solidFill>
                  <a:schemeClr val="bg1"/>
                </a:solidFill>
              </a:rPr>
              <a:t>   return </a:t>
            </a:r>
            <a:r>
              <a:rPr lang="en-IN" sz="1400" dirty="0" err="1" smtClean="0">
                <a:solidFill>
                  <a:schemeClr val="bg1"/>
                </a:solidFill>
              </a:rPr>
              <a:t>a+b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9212" y="4221099"/>
            <a:ext cx="126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Working copy</a:t>
            </a:r>
            <a:endParaRPr lang="en-IN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18200" y="4221099"/>
            <a:ext cx="166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Staging area</a:t>
            </a:r>
            <a:endParaRPr lang="en-IN" sz="1200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075675" y="4089491"/>
            <a:ext cx="20850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77955" y="4076882"/>
            <a:ext cx="0" cy="19038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075675" y="5980740"/>
            <a:ext cx="20850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71410" y="4089491"/>
            <a:ext cx="0" cy="19038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044700" y="6006049"/>
            <a:ext cx="20850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4700" y="4102191"/>
            <a:ext cx="20850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40435" y="4113860"/>
            <a:ext cx="0" cy="19038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029955" y="4102191"/>
            <a:ext cx="0" cy="19038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140435" y="5028811"/>
            <a:ext cx="935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118215" y="3434816"/>
            <a:ext cx="0" cy="654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86032" y="5224375"/>
            <a:ext cx="88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git add</a:t>
            </a:r>
            <a:endParaRPr lang="en-IN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118215" y="3626800"/>
            <a:ext cx="1108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g</a:t>
            </a:r>
            <a:r>
              <a:rPr lang="en-IN" sz="1400" b="1" dirty="0" smtClean="0"/>
              <a:t>it commit</a:t>
            </a:r>
            <a:endParaRPr lang="en-IN" sz="1400" b="1" dirty="0"/>
          </a:p>
        </p:txBody>
      </p:sp>
      <p:sp>
        <p:nvSpPr>
          <p:cNvPr id="68" name="Cloud 67"/>
          <p:cNvSpPr/>
          <p:nvPr/>
        </p:nvSpPr>
        <p:spPr>
          <a:xfrm>
            <a:off x="8265910" y="423902"/>
            <a:ext cx="3811789" cy="351067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lowchart: Multidocument 68"/>
          <p:cNvSpPr/>
          <p:nvPr/>
        </p:nvSpPr>
        <p:spPr>
          <a:xfrm>
            <a:off x="9040616" y="1524000"/>
            <a:ext cx="2109983" cy="17907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9076745" y="1942296"/>
            <a:ext cx="1937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Ex1            </a:t>
            </a:r>
            <a:r>
              <a:rPr lang="en-IN" sz="1400" dirty="0" smtClean="0">
                <a:solidFill>
                  <a:schemeClr val="bg1"/>
                </a:solidFill>
              </a:rPr>
              <a:t>v1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err="1">
                <a:solidFill>
                  <a:schemeClr val="bg1"/>
                </a:solidFill>
              </a:rPr>
              <a:t>d</a:t>
            </a:r>
            <a:r>
              <a:rPr lang="en-IN" sz="1400" dirty="0" err="1" smtClean="0">
                <a:solidFill>
                  <a:schemeClr val="bg1"/>
                </a:solidFill>
              </a:rPr>
              <a:t>ef</a:t>
            </a:r>
            <a:r>
              <a:rPr lang="en-IN" sz="1400" dirty="0" smtClean="0">
                <a:solidFill>
                  <a:schemeClr val="bg1"/>
                </a:solidFill>
              </a:rPr>
              <a:t> sum(</a:t>
            </a:r>
            <a:r>
              <a:rPr lang="en-IN" sz="1400" dirty="0" err="1" smtClean="0">
                <a:solidFill>
                  <a:schemeClr val="bg1"/>
                </a:solidFill>
              </a:rPr>
              <a:t>a,b</a:t>
            </a:r>
            <a:r>
              <a:rPr lang="en-IN" sz="1400" dirty="0" smtClean="0">
                <a:solidFill>
                  <a:schemeClr val="bg1"/>
                </a:solidFill>
              </a:rPr>
              <a:t>):</a:t>
            </a: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smtClean="0">
                <a:solidFill>
                  <a:schemeClr val="bg1"/>
                </a:solidFill>
              </a:rPr>
              <a:t>   return </a:t>
            </a:r>
            <a:r>
              <a:rPr lang="en-IN" sz="1400" dirty="0" err="1" smtClean="0">
                <a:solidFill>
                  <a:schemeClr val="bg1"/>
                </a:solidFill>
              </a:rPr>
              <a:t>a+b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21784" y="932933"/>
            <a:ext cx="295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Remote Server (</a:t>
            </a:r>
            <a:r>
              <a:rPr lang="en-IN" sz="1600" b="1" dirty="0" err="1" smtClean="0"/>
              <a:t>github</a:t>
            </a:r>
            <a:r>
              <a:rPr lang="en-IN" sz="1600" b="1" dirty="0" smtClean="0"/>
              <a:t>)</a:t>
            </a:r>
            <a:endParaRPr lang="en-IN" sz="16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226300" y="2263118"/>
            <a:ext cx="1143000" cy="13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27529" y="1942296"/>
            <a:ext cx="90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g</a:t>
            </a:r>
            <a:r>
              <a:rPr lang="en-IN" sz="1400" b="1" dirty="0" smtClean="0"/>
              <a:t>it push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6501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Git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was created by </a:t>
            </a:r>
            <a:r>
              <a:rPr lang="en-IN" b="1" dirty="0"/>
              <a:t>Linus Torvalds</a:t>
            </a:r>
            <a:r>
              <a:rPr lang="en-IN" dirty="0"/>
              <a:t> in </a:t>
            </a:r>
            <a:r>
              <a:rPr lang="en-IN" b="1" dirty="0" smtClean="0"/>
              <a:t>2005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 file or code-sharing service to collaborate with different people. </a:t>
            </a:r>
          </a:p>
          <a:p>
            <a:r>
              <a:rPr lang="en-IN" dirty="0" smtClean="0"/>
              <a:t>It </a:t>
            </a:r>
            <a:r>
              <a:rPr lang="en-IN" dirty="0"/>
              <a:t>is a </a:t>
            </a:r>
            <a:r>
              <a:rPr lang="en-IN" b="1" dirty="0"/>
              <a:t>distributed version control</a:t>
            </a:r>
            <a:r>
              <a:rPr lang="en-IN" dirty="0"/>
              <a:t> system, developed to manage projects with high speed and efficiency. </a:t>
            </a:r>
          </a:p>
          <a:p>
            <a:r>
              <a:rPr lang="en-IN" dirty="0"/>
              <a:t>Its goals include speed, data integrity, and support for distributed, non-linear workflows.</a:t>
            </a:r>
          </a:p>
          <a:p>
            <a:r>
              <a:rPr lang="en-IN" dirty="0"/>
              <a:t>Git can be used </a:t>
            </a:r>
            <a:r>
              <a:rPr lang="en-IN" b="1" dirty="0"/>
              <a:t>privately</a:t>
            </a:r>
            <a:r>
              <a:rPr lang="en-IN" dirty="0"/>
              <a:t> and </a:t>
            </a:r>
            <a:r>
              <a:rPr lang="en-IN" b="1" dirty="0"/>
              <a:t>publicly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Features of </a:t>
            </a:r>
            <a:r>
              <a:rPr lang="en-IN" b="1" u="sng" dirty="0" smtClean="0"/>
              <a:t>GIT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Source.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Scalable.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Distributed.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Security.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Speed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Supports non-linear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Branching and Merging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Assurance.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Staging Area.</a:t>
            </a:r>
          </a:p>
        </p:txBody>
      </p:sp>
    </p:spTree>
    <p:extLst>
      <p:ext uri="{BB962C8B-B14F-4D97-AF65-F5344CB8AC3E}">
        <p14:creationId xmlns:p14="http://schemas.microsoft.com/office/powerpoint/2010/main" val="9291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2590"/>
          </a:xfrm>
        </p:spPr>
        <p:txBody>
          <a:bodyPr/>
          <a:lstStyle/>
          <a:p>
            <a:r>
              <a:rPr lang="en-IN" dirty="0" smtClean="0"/>
              <a:t>Branching and Merging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536700"/>
            <a:ext cx="8417974" cy="4375150"/>
          </a:xfrm>
        </p:spPr>
      </p:pic>
    </p:spTree>
    <p:extLst>
      <p:ext uri="{BB962C8B-B14F-4D97-AF65-F5344CB8AC3E}">
        <p14:creationId xmlns:p14="http://schemas.microsoft.com/office/powerpoint/2010/main" val="39440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/>
              <a:t>Github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222222"/>
                </a:solidFill>
              </a:rPr>
              <a:t>Github</a:t>
            </a:r>
            <a:r>
              <a:rPr lang="en-US" dirty="0" smtClean="0">
                <a:solidFill>
                  <a:srgbClr val="222222"/>
                </a:solidFill>
              </a:rPr>
              <a:t> is a cloud based hosting service that lets us manage </a:t>
            </a:r>
            <a:r>
              <a:rPr lang="en-US" dirty="0" err="1" smtClean="0">
                <a:solidFill>
                  <a:srgbClr val="222222"/>
                </a:solidFill>
              </a:rPr>
              <a:t>Git</a:t>
            </a:r>
            <a:r>
              <a:rPr lang="en-US" dirty="0" smtClean="0">
                <a:solidFill>
                  <a:srgbClr val="222222"/>
                </a:solidFill>
              </a:rPr>
              <a:t> repositories.</a:t>
            </a:r>
            <a:endParaRPr lang="en-US" b="0" i="0" dirty="0" smtClean="0">
              <a:solidFill>
                <a:srgbClr val="222222"/>
              </a:solidFill>
              <a:effectLst/>
            </a:endParaRPr>
          </a:p>
          <a:p>
            <a:r>
              <a:rPr lang="en-US" i="0" dirty="0" smtClean="0">
                <a:solidFill>
                  <a:srgbClr val="222222"/>
                </a:solidFill>
                <a:effectLst/>
              </a:rPr>
              <a:t>GitHub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is designed to help you better </a:t>
            </a:r>
            <a:r>
              <a:rPr lang="en-US" b="0" i="0" dirty="0" smtClean="0">
                <a:solidFill>
                  <a:srgbClr val="222222"/>
                </a:solidFill>
                <a:effectLst/>
              </a:rPr>
              <a:t>manage the open source project that use </a:t>
            </a:r>
            <a:r>
              <a:rPr lang="en-US" b="0" i="0" dirty="0" err="1" smtClean="0">
                <a:solidFill>
                  <a:srgbClr val="222222"/>
                </a:solidFill>
                <a:effectLst/>
              </a:rPr>
              <a:t>Git</a:t>
            </a:r>
            <a:r>
              <a:rPr lang="en-US" b="0" i="0" dirty="0" smtClean="0">
                <a:solidFill>
                  <a:srgbClr val="222222"/>
                </a:solidFill>
                <a:effectLst/>
              </a:rPr>
              <a:t>.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 is a code hosting platform for version control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6501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Benefits of Git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171717"/>
                </a:solidFill>
              </a:rPr>
              <a:t>Simultaneous development</a:t>
            </a:r>
          </a:p>
          <a:p>
            <a:r>
              <a:rPr lang="en-IN" dirty="0">
                <a:solidFill>
                  <a:srgbClr val="171717"/>
                </a:solidFill>
              </a:rPr>
              <a:t>Faster releases</a:t>
            </a:r>
          </a:p>
          <a:p>
            <a:r>
              <a:rPr lang="en-IN" dirty="0">
                <a:solidFill>
                  <a:srgbClr val="171717"/>
                </a:solidFill>
              </a:rPr>
              <a:t>Built-in integration</a:t>
            </a:r>
          </a:p>
          <a:p>
            <a:r>
              <a:rPr lang="en-IN" dirty="0">
                <a:solidFill>
                  <a:srgbClr val="171717"/>
                </a:solidFill>
              </a:rPr>
              <a:t>Strong community support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8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BAF74-04E2-4596-A5FA-3256684E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60" y="548641"/>
            <a:ext cx="3279140" cy="812799"/>
          </a:xfrm>
        </p:spPr>
        <p:txBody>
          <a:bodyPr>
            <a:normAutofit/>
          </a:bodyPr>
          <a:lstStyle/>
          <a:p>
            <a:r>
              <a:rPr lang="en-US" b="1" u="sng" dirty="0"/>
              <a:t>Workflow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3F540C6-C1F7-49AC-A08D-57466A604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498600"/>
            <a:ext cx="8636000" cy="5029200"/>
          </a:xfrm>
        </p:spPr>
      </p:pic>
    </p:spTree>
    <p:extLst>
      <p:ext uri="{BB962C8B-B14F-4D97-AF65-F5344CB8AC3E}">
        <p14:creationId xmlns:p14="http://schemas.microsoft.com/office/powerpoint/2010/main" val="13782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General workflow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You clone the </a:t>
            </a:r>
            <a:r>
              <a:rPr lang="en-US" dirty="0" err="1">
                <a:solidFill>
                  <a:srgbClr val="000000"/>
                </a:solidFill>
              </a:rPr>
              <a:t>Git</a:t>
            </a:r>
            <a:r>
              <a:rPr lang="en-US" dirty="0">
                <a:solidFill>
                  <a:srgbClr val="000000"/>
                </a:solidFill>
              </a:rPr>
              <a:t> repository as a working copy.</a:t>
            </a:r>
          </a:p>
          <a:p>
            <a:r>
              <a:rPr lang="en-US" dirty="0">
                <a:solidFill>
                  <a:srgbClr val="000000"/>
                </a:solidFill>
              </a:rPr>
              <a:t>You modify the working copy by adding/editing files.</a:t>
            </a:r>
          </a:p>
          <a:p>
            <a:r>
              <a:rPr lang="en-US" dirty="0">
                <a:solidFill>
                  <a:srgbClr val="000000"/>
                </a:solidFill>
              </a:rPr>
              <a:t>If necessary, you also update the working copy by taking other developer's changes.</a:t>
            </a:r>
          </a:p>
          <a:p>
            <a:r>
              <a:rPr lang="en-US" dirty="0">
                <a:solidFill>
                  <a:srgbClr val="000000"/>
                </a:solidFill>
              </a:rPr>
              <a:t>You review the changes before commit.</a:t>
            </a:r>
          </a:p>
          <a:p>
            <a:r>
              <a:rPr lang="en-US" dirty="0">
                <a:solidFill>
                  <a:srgbClr val="000000"/>
                </a:solidFill>
              </a:rPr>
              <a:t>You commit changes. If everything is fine, then you push the changes to the repository.</a:t>
            </a:r>
          </a:p>
          <a:p>
            <a:r>
              <a:rPr lang="en-US" dirty="0">
                <a:solidFill>
                  <a:srgbClr val="000000"/>
                </a:solidFill>
              </a:rPr>
              <a:t>After committing, if you realize something is wrong, then you correct the last commit and push the changes to the repository.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8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590"/>
          </a:xfrm>
        </p:spPr>
        <p:txBody>
          <a:bodyPr/>
          <a:lstStyle/>
          <a:p>
            <a:r>
              <a:rPr lang="en-IN" dirty="0" smtClean="0"/>
              <a:t>Pull requests in </a:t>
            </a:r>
            <a:r>
              <a:rPr lang="en-IN" dirty="0" err="1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5300"/>
            <a:ext cx="8915400" cy="4145922"/>
          </a:xfrm>
        </p:spPr>
        <p:txBody>
          <a:bodyPr/>
          <a:lstStyle/>
          <a:p>
            <a:r>
              <a:rPr lang="en-IN" dirty="0"/>
              <a:t>Pull requests let you tell others about changes you've pushed to a branch in a repository on GitHub</a:t>
            </a:r>
            <a:r>
              <a:rPr lang="en-IN" dirty="0" smtClean="0"/>
              <a:t>.</a:t>
            </a:r>
          </a:p>
          <a:p>
            <a:r>
              <a:rPr lang="en-IN" dirty="0"/>
              <a:t>P</a:t>
            </a:r>
            <a:r>
              <a:rPr lang="en-IN" dirty="0" smtClean="0"/>
              <a:t>ull request is created </a:t>
            </a:r>
            <a:r>
              <a:rPr lang="en-IN" dirty="0"/>
              <a:t>to propose and collaborate on changes to a repository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These changes are proposed in a branch, which ensures that the master branch only contains finished and approved work.</a:t>
            </a:r>
          </a:p>
          <a:p>
            <a:r>
              <a:rPr lang="en-IN" dirty="0"/>
              <a:t>Once a pull request is sent, interested parties can review the set of changes, discuss potential modifications, and even push follow-up commits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3922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427</TotalTime>
  <Words>468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Wisp</vt:lpstr>
      <vt:lpstr>GIT AND GITHUB</vt:lpstr>
      <vt:lpstr>Git - Overview</vt:lpstr>
      <vt:lpstr>Features of GIT</vt:lpstr>
      <vt:lpstr>Branching and Merging</vt:lpstr>
      <vt:lpstr>Github</vt:lpstr>
      <vt:lpstr>Benefits of Git</vt:lpstr>
      <vt:lpstr>Workflow</vt:lpstr>
      <vt:lpstr>General workflow</vt:lpstr>
      <vt:lpstr>Pull requests in Github</vt:lpstr>
      <vt:lpstr>PowerPoint Presentation</vt:lpstr>
      <vt:lpstr>GitBash</vt:lpstr>
      <vt:lpstr>Git commands in command line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vidya gowda</dc:creator>
  <cp:lastModifiedBy>vidya gowda</cp:lastModifiedBy>
  <cp:revision>37</cp:revision>
  <dcterms:created xsi:type="dcterms:W3CDTF">2020-08-07T09:17:01Z</dcterms:created>
  <dcterms:modified xsi:type="dcterms:W3CDTF">2020-08-13T12:27:25Z</dcterms:modified>
</cp:coreProperties>
</file>