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82" r:id="rId6"/>
    <p:sldId id="260" r:id="rId7"/>
    <p:sldId id="281" r:id="rId8"/>
    <p:sldId id="262" r:id="rId9"/>
    <p:sldId id="263" r:id="rId10"/>
    <p:sldId id="264" r:id="rId11"/>
    <p:sldId id="283" r:id="rId12"/>
    <p:sldId id="265" r:id="rId13"/>
    <p:sldId id="266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</p:sldIdLst>
  <p:sldSz cx="9144000" cy="6858000" type="screen4x3"/>
  <p:notesSz cx="9144000" cy="6858000"/>
  <p:defaultTextStyle>
    <a:defPPr lvl="0">
      <a:defRPr kern="0"/>
    </a:defPPr>
    <a:lvl1pPr lvl="0"/>
    <a:lvl2pPr lvl="1"/>
    <a:lvl3pPr lvl="2"/>
    <a:lvl4pPr lvl="3"/>
    <a:lvl5pPr lvl="4"/>
    <a:lvl6pPr lvl="5"/>
    <a:lvl7pPr lvl="6"/>
    <a:lvl8pPr lvl="7"/>
    <a:lvl9pPr lvl="8"/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956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2352" y="96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6A18BC-8377-41FB-854C-CD5DE3F7CB9E}" type="datetimeFigureOut">
              <a:rPr lang="en-IN" smtClean="0"/>
              <a:t>09-04-2024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12D881-FA86-47BF-A55B-99F8F7711F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7642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12D881-FA86-47BF-A55B-99F8F7711FD6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6423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589530" y="1816160"/>
            <a:ext cx="3964939" cy="1616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C00000"/>
                </a:solidFill>
                <a:latin typeface="Candara"/>
                <a:cs typeface="Candar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Candara"/>
                <a:cs typeface="Candar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Candara"/>
                <a:cs typeface="Candara"/>
              </a:defRPr>
            </a:lvl1pPr>
          </a:lstStyle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C00000"/>
                </a:solidFill>
                <a:latin typeface="Candara"/>
                <a:cs typeface="Candar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Candara"/>
                <a:cs typeface="Candar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Candara"/>
                <a:cs typeface="Candara"/>
              </a:defRPr>
            </a:lvl1pPr>
          </a:lstStyle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C00000"/>
                </a:solidFill>
                <a:latin typeface="Candara"/>
                <a:cs typeface="Candar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Candara"/>
                <a:cs typeface="Candara"/>
              </a:defRPr>
            </a:lvl1pPr>
          </a:lstStyle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C00000"/>
                </a:solidFill>
                <a:latin typeface="Candara"/>
                <a:cs typeface="Candar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Candara"/>
                <a:cs typeface="Candara"/>
              </a:defRPr>
            </a:lvl1pPr>
          </a:lstStyle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Candara"/>
                <a:cs typeface="Candara"/>
              </a:defRPr>
            </a:lvl1pPr>
          </a:lstStyle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0386" y="51053"/>
            <a:ext cx="9042400" cy="6751320"/>
          </a:xfrm>
          <a:custGeom>
            <a:avLst/>
            <a:gdLst/>
            <a:ahLst/>
            <a:cxnLst/>
            <a:rect l="l" t="t" r="r" b="b"/>
            <a:pathLst>
              <a:path w="9042400" h="6751320">
                <a:moveTo>
                  <a:pt x="0" y="210947"/>
                </a:moveTo>
                <a:lnTo>
                  <a:pt x="5572" y="162592"/>
                </a:lnTo>
                <a:lnTo>
                  <a:pt x="21444" y="118197"/>
                </a:lnTo>
                <a:lnTo>
                  <a:pt x="46350" y="79028"/>
                </a:lnTo>
                <a:lnTo>
                  <a:pt x="79022" y="46356"/>
                </a:lnTo>
                <a:lnTo>
                  <a:pt x="118195" y="21448"/>
                </a:lnTo>
                <a:lnTo>
                  <a:pt x="162600" y="5573"/>
                </a:lnTo>
                <a:lnTo>
                  <a:pt x="210972" y="0"/>
                </a:lnTo>
                <a:lnTo>
                  <a:pt x="8830945" y="0"/>
                </a:lnTo>
                <a:lnTo>
                  <a:pt x="8879299" y="5573"/>
                </a:lnTo>
                <a:lnTo>
                  <a:pt x="8923694" y="21448"/>
                </a:lnTo>
                <a:lnTo>
                  <a:pt x="8962863" y="46356"/>
                </a:lnTo>
                <a:lnTo>
                  <a:pt x="8995535" y="79028"/>
                </a:lnTo>
                <a:lnTo>
                  <a:pt x="9020443" y="118197"/>
                </a:lnTo>
                <a:lnTo>
                  <a:pt x="9036318" y="162592"/>
                </a:lnTo>
                <a:lnTo>
                  <a:pt x="9041892" y="210947"/>
                </a:lnTo>
                <a:lnTo>
                  <a:pt x="9041892" y="6540347"/>
                </a:lnTo>
                <a:lnTo>
                  <a:pt x="9036318" y="6588719"/>
                </a:lnTo>
                <a:lnTo>
                  <a:pt x="9020443" y="6633124"/>
                </a:lnTo>
                <a:lnTo>
                  <a:pt x="8995535" y="6672297"/>
                </a:lnTo>
                <a:lnTo>
                  <a:pt x="8962863" y="6704969"/>
                </a:lnTo>
                <a:lnTo>
                  <a:pt x="8923694" y="6729875"/>
                </a:lnTo>
                <a:lnTo>
                  <a:pt x="8879299" y="6745747"/>
                </a:lnTo>
                <a:lnTo>
                  <a:pt x="8830945" y="6751320"/>
                </a:lnTo>
                <a:lnTo>
                  <a:pt x="210972" y="6751320"/>
                </a:lnTo>
                <a:lnTo>
                  <a:pt x="162600" y="6745747"/>
                </a:lnTo>
                <a:lnTo>
                  <a:pt x="118195" y="6729875"/>
                </a:lnTo>
                <a:lnTo>
                  <a:pt x="79022" y="6704969"/>
                </a:lnTo>
                <a:lnTo>
                  <a:pt x="46350" y="6672297"/>
                </a:lnTo>
                <a:lnTo>
                  <a:pt x="21444" y="6633124"/>
                </a:lnTo>
                <a:lnTo>
                  <a:pt x="5572" y="6588719"/>
                </a:lnTo>
                <a:lnTo>
                  <a:pt x="0" y="6540347"/>
                </a:lnTo>
                <a:lnTo>
                  <a:pt x="0" y="210947"/>
                </a:lnTo>
                <a:close/>
              </a:path>
            </a:pathLst>
          </a:custGeom>
          <a:ln w="254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44219" y="213436"/>
            <a:ext cx="7055561" cy="574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C00000"/>
                </a:solidFill>
                <a:latin typeface="Candara"/>
                <a:cs typeface="Candar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4830" y="1184630"/>
            <a:ext cx="6106160" cy="4598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Candara"/>
                <a:cs typeface="Candar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771394" y="6668593"/>
            <a:ext cx="3449954" cy="1276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chemeClr val="tx1"/>
                </a:solidFill>
                <a:latin typeface="Candara"/>
                <a:cs typeface="Candara"/>
              </a:defRPr>
            </a:lvl1pPr>
          </a:lstStyle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230234" y="6464909"/>
            <a:ext cx="24447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A8A8A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13.png"/><Relationship Id="rId3" Type="http://schemas.openxmlformats.org/officeDocument/2006/relationships/image" Target="../media/image7.emf"/><Relationship Id="rId7" Type="http://schemas.openxmlformats.org/officeDocument/2006/relationships/image" Target="../media/image9.emf"/><Relationship Id="rId12" Type="http://schemas.openxmlformats.org/officeDocument/2006/relationships/image" Target="../media/image12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11.emf"/><Relationship Id="rId5" Type="http://schemas.openxmlformats.org/officeDocument/2006/relationships/image" Target="../media/image8.e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10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archive.ics.uci.edu/ml/datasets/semeion+handwritten+digit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-42418" y="1947766"/>
            <a:ext cx="9208008" cy="94019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240" marR="5080" indent="610870" algn="ctr">
              <a:lnSpc>
                <a:spcPct val="130500"/>
              </a:lnSpc>
              <a:spcBef>
                <a:spcPts val="95"/>
              </a:spcBef>
            </a:pPr>
            <a:r>
              <a:rPr lang="en-IN" sz="2400" i="1" dirty="0">
                <a:solidFill>
                  <a:srgbClr val="AA0000"/>
                </a:solidFill>
              </a:rPr>
              <a:t>Advanced VLSI Chip Design </a:t>
            </a:r>
            <a:br>
              <a:rPr lang="en-IN" sz="3200" i="1" spc="-20" dirty="0">
                <a:solidFill>
                  <a:srgbClr val="AA0000"/>
                </a:solidFill>
                <a:latin typeface="Candara"/>
                <a:cs typeface="Candara"/>
              </a:rPr>
            </a:br>
            <a:r>
              <a:rPr sz="2400" i="1" dirty="0">
                <a:solidFill>
                  <a:srgbClr val="AA0000"/>
                </a:solidFill>
                <a:latin typeface="Candara"/>
                <a:cs typeface="Candara"/>
              </a:rPr>
              <a:t>Project:</a:t>
            </a:r>
            <a:r>
              <a:rPr sz="2400" i="1" spc="-60" dirty="0">
                <a:solidFill>
                  <a:srgbClr val="AA0000"/>
                </a:solidFill>
                <a:latin typeface="Candara"/>
                <a:cs typeface="Candara"/>
              </a:rPr>
              <a:t> </a:t>
            </a:r>
            <a:r>
              <a:rPr lang="en-US" sz="2400" i="1" dirty="0">
                <a:solidFill>
                  <a:srgbClr val="AA0000"/>
                </a:solidFill>
                <a:latin typeface="Candara"/>
                <a:cs typeface="Candara"/>
              </a:rPr>
              <a:t>Design and implement ASIC for Neural Network inference engine</a:t>
            </a:r>
            <a:endParaRPr sz="3200" dirty="0">
              <a:latin typeface="Candara"/>
              <a:cs typeface="Candar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85858" y="4771942"/>
            <a:ext cx="2873884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2800" b="1" spc="-10" dirty="0">
                <a:latin typeface="Candara"/>
                <a:cs typeface="Candara"/>
              </a:rPr>
              <a:t>P V Rajesh Kumar</a:t>
            </a:r>
            <a:endParaRPr sz="2800" dirty="0">
              <a:latin typeface="Candara"/>
              <a:cs typeface="Candar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7686" y="38353"/>
            <a:ext cx="9067800" cy="6776720"/>
            <a:chOff x="27686" y="38353"/>
            <a:chExt cx="9067800" cy="6776720"/>
          </a:xfrm>
        </p:grpSpPr>
        <p:sp>
          <p:nvSpPr>
            <p:cNvPr id="5" name="object 5"/>
            <p:cNvSpPr/>
            <p:nvPr/>
          </p:nvSpPr>
          <p:spPr>
            <a:xfrm>
              <a:off x="40386" y="51053"/>
              <a:ext cx="9042400" cy="6751320"/>
            </a:xfrm>
            <a:custGeom>
              <a:avLst/>
              <a:gdLst/>
              <a:ahLst/>
              <a:cxnLst/>
              <a:rect l="l" t="t" r="r" b="b"/>
              <a:pathLst>
                <a:path w="9042400" h="6751320">
                  <a:moveTo>
                    <a:pt x="0" y="210947"/>
                  </a:moveTo>
                  <a:lnTo>
                    <a:pt x="5572" y="162592"/>
                  </a:lnTo>
                  <a:lnTo>
                    <a:pt x="21444" y="118197"/>
                  </a:lnTo>
                  <a:lnTo>
                    <a:pt x="46350" y="79028"/>
                  </a:lnTo>
                  <a:lnTo>
                    <a:pt x="79022" y="46356"/>
                  </a:lnTo>
                  <a:lnTo>
                    <a:pt x="118195" y="21448"/>
                  </a:lnTo>
                  <a:lnTo>
                    <a:pt x="162600" y="5573"/>
                  </a:lnTo>
                  <a:lnTo>
                    <a:pt x="210972" y="0"/>
                  </a:lnTo>
                  <a:lnTo>
                    <a:pt x="8830945" y="0"/>
                  </a:lnTo>
                  <a:lnTo>
                    <a:pt x="8879299" y="5573"/>
                  </a:lnTo>
                  <a:lnTo>
                    <a:pt x="8923694" y="21448"/>
                  </a:lnTo>
                  <a:lnTo>
                    <a:pt x="8962863" y="46356"/>
                  </a:lnTo>
                  <a:lnTo>
                    <a:pt x="8995535" y="79028"/>
                  </a:lnTo>
                  <a:lnTo>
                    <a:pt x="9020443" y="118197"/>
                  </a:lnTo>
                  <a:lnTo>
                    <a:pt x="9036318" y="162592"/>
                  </a:lnTo>
                  <a:lnTo>
                    <a:pt x="9041892" y="210947"/>
                  </a:lnTo>
                  <a:lnTo>
                    <a:pt x="9041892" y="6540347"/>
                  </a:lnTo>
                  <a:lnTo>
                    <a:pt x="9036318" y="6588719"/>
                  </a:lnTo>
                  <a:lnTo>
                    <a:pt x="9020443" y="6633124"/>
                  </a:lnTo>
                  <a:lnTo>
                    <a:pt x="8995535" y="6672297"/>
                  </a:lnTo>
                  <a:lnTo>
                    <a:pt x="8962863" y="6704969"/>
                  </a:lnTo>
                  <a:lnTo>
                    <a:pt x="8923694" y="6729875"/>
                  </a:lnTo>
                  <a:lnTo>
                    <a:pt x="8879299" y="6745747"/>
                  </a:lnTo>
                  <a:lnTo>
                    <a:pt x="8830945" y="6751320"/>
                  </a:lnTo>
                  <a:lnTo>
                    <a:pt x="210972" y="6751320"/>
                  </a:lnTo>
                  <a:lnTo>
                    <a:pt x="162600" y="6745747"/>
                  </a:lnTo>
                  <a:lnTo>
                    <a:pt x="118195" y="6729875"/>
                  </a:lnTo>
                  <a:lnTo>
                    <a:pt x="79022" y="6704969"/>
                  </a:lnTo>
                  <a:lnTo>
                    <a:pt x="46350" y="6672297"/>
                  </a:lnTo>
                  <a:lnTo>
                    <a:pt x="21444" y="6633124"/>
                  </a:lnTo>
                  <a:lnTo>
                    <a:pt x="5572" y="6588719"/>
                  </a:lnTo>
                  <a:lnTo>
                    <a:pt x="0" y="6540347"/>
                  </a:lnTo>
                  <a:lnTo>
                    <a:pt x="0" y="210947"/>
                  </a:lnTo>
                  <a:close/>
                </a:path>
              </a:pathLst>
            </a:custGeom>
            <a:ln w="254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4276" y="280752"/>
              <a:ext cx="7895478" cy="723226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</a:t>
            </a:fld>
            <a:endParaRPr spc="-25"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34895">
              <a:lnSpc>
                <a:spcPct val="100000"/>
              </a:lnSpc>
              <a:spcBef>
                <a:spcPts val="100"/>
              </a:spcBef>
            </a:pPr>
            <a:r>
              <a:rPr dirty="0"/>
              <a:t>Control</a:t>
            </a:r>
            <a:r>
              <a:rPr spc="-30" dirty="0"/>
              <a:t> </a:t>
            </a:r>
            <a:r>
              <a:rPr spc="-25" dirty="0"/>
              <a:t>FSM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4830" y="1184630"/>
            <a:ext cx="8258175" cy="5411738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30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Candara"/>
                <a:cs typeface="Candara"/>
              </a:rPr>
              <a:t>FSM</a:t>
            </a:r>
            <a:endParaRPr lang="en-IN" sz="2000" spc="-10" dirty="0">
              <a:latin typeface="Candara"/>
              <a:cs typeface="Candara"/>
            </a:endParaRPr>
          </a:p>
          <a:p>
            <a:pPr marL="354965" indent="-342265">
              <a:lnSpc>
                <a:spcPct val="100000"/>
              </a:lnSpc>
              <a:spcBef>
                <a:spcPts val="1300"/>
              </a:spcBef>
              <a:buFont typeface="Arial"/>
              <a:buChar char="•"/>
              <a:tabLst>
                <a:tab pos="354965" algn="l"/>
              </a:tabLst>
            </a:pPr>
            <a:r>
              <a:rPr lang="en-IN" sz="1100" spc="-10" dirty="0">
                <a:latin typeface="Candara"/>
                <a:cs typeface="Candara"/>
              </a:rPr>
              <a:t>// States of the operations</a:t>
            </a:r>
          </a:p>
          <a:p>
            <a:pPr marL="354965" indent="-342265">
              <a:lnSpc>
                <a:spcPct val="100000"/>
              </a:lnSpc>
              <a:spcBef>
                <a:spcPts val="1300"/>
              </a:spcBef>
              <a:buFont typeface="Arial"/>
              <a:buChar char="•"/>
              <a:tabLst>
                <a:tab pos="354965" algn="l"/>
              </a:tabLst>
            </a:pPr>
            <a:r>
              <a:rPr lang="en-IN" sz="1100" spc="-10" dirty="0">
                <a:latin typeface="Candara"/>
                <a:cs typeface="Candara"/>
              </a:rPr>
              <a:t>parameter IDLE          =   4'b0000;	//IDLE upon RESET &amp; initializes all Regs used in operation &amp; waits for START signal to go to W12 multiply</a:t>
            </a:r>
          </a:p>
          <a:p>
            <a:pPr marL="354965" indent="-342265">
              <a:lnSpc>
                <a:spcPct val="100000"/>
              </a:lnSpc>
              <a:spcBef>
                <a:spcPts val="1300"/>
              </a:spcBef>
              <a:buFont typeface="Arial"/>
              <a:buChar char="•"/>
              <a:tabLst>
                <a:tab pos="354965" algn="l"/>
              </a:tabLst>
            </a:pPr>
            <a:r>
              <a:rPr lang="en-IN" sz="1100" spc="-10" dirty="0">
                <a:latin typeface="Candara"/>
                <a:cs typeface="Candara"/>
              </a:rPr>
              <a:t>parameter W12_MULTIPLY  =   4'b0001;	// Weights W12 Multiply on input Image</a:t>
            </a:r>
          </a:p>
          <a:p>
            <a:pPr marL="354965" indent="-342265">
              <a:lnSpc>
                <a:spcPct val="100000"/>
              </a:lnSpc>
              <a:spcBef>
                <a:spcPts val="1300"/>
              </a:spcBef>
              <a:buFont typeface="Arial"/>
              <a:buChar char="•"/>
              <a:tabLst>
                <a:tab pos="354965" algn="l"/>
              </a:tabLst>
            </a:pPr>
            <a:r>
              <a:rPr lang="en-IN" sz="1100" spc="-10" dirty="0">
                <a:latin typeface="Candara"/>
                <a:cs typeface="Candara"/>
              </a:rPr>
              <a:t>parameter B12_ADDITION  =   4'b0010;	//Add Biases of B12</a:t>
            </a:r>
          </a:p>
          <a:p>
            <a:pPr marL="354965" indent="-342265">
              <a:lnSpc>
                <a:spcPct val="100000"/>
              </a:lnSpc>
              <a:spcBef>
                <a:spcPts val="1300"/>
              </a:spcBef>
              <a:buFont typeface="Arial"/>
              <a:buChar char="•"/>
              <a:tabLst>
                <a:tab pos="354965" algn="l"/>
              </a:tabLst>
            </a:pPr>
            <a:r>
              <a:rPr lang="en-IN" sz="1100" spc="-10" dirty="0">
                <a:latin typeface="Candara"/>
                <a:cs typeface="Candara"/>
              </a:rPr>
              <a:t>parameter RELU_STAGE1   =   4'b0011;	//Apply LEAKY RELU on the Added Biases</a:t>
            </a:r>
          </a:p>
          <a:p>
            <a:pPr marL="354965" indent="-342265">
              <a:lnSpc>
                <a:spcPct val="100000"/>
              </a:lnSpc>
              <a:spcBef>
                <a:spcPts val="1300"/>
              </a:spcBef>
              <a:buFont typeface="Arial"/>
              <a:buChar char="•"/>
              <a:tabLst>
                <a:tab pos="354965" algn="l"/>
              </a:tabLst>
            </a:pPr>
            <a:r>
              <a:rPr lang="en-IN" sz="1100" spc="-10" dirty="0">
                <a:latin typeface="Candara"/>
                <a:cs typeface="Candara"/>
              </a:rPr>
              <a:t>parameter W23_MULTIPLY  =   4'b0100;	 // Weights W23 Multiply on output of LEAKY RELU output</a:t>
            </a:r>
          </a:p>
          <a:p>
            <a:pPr marL="354965" indent="-342265">
              <a:lnSpc>
                <a:spcPct val="100000"/>
              </a:lnSpc>
              <a:spcBef>
                <a:spcPts val="1300"/>
              </a:spcBef>
              <a:buFont typeface="Arial"/>
              <a:buChar char="•"/>
              <a:tabLst>
                <a:tab pos="354965" algn="l"/>
              </a:tabLst>
            </a:pPr>
            <a:r>
              <a:rPr lang="en-IN" sz="1100" spc="-10" dirty="0">
                <a:latin typeface="Candara"/>
                <a:cs typeface="Candara"/>
              </a:rPr>
              <a:t>parameter B23_ADDITION  =   4'b0101;	 //Add Biases of B23</a:t>
            </a:r>
          </a:p>
          <a:p>
            <a:pPr marL="354965" indent="-342265">
              <a:lnSpc>
                <a:spcPct val="100000"/>
              </a:lnSpc>
              <a:spcBef>
                <a:spcPts val="1300"/>
              </a:spcBef>
              <a:buFont typeface="Arial"/>
              <a:buChar char="•"/>
              <a:tabLst>
                <a:tab pos="354965" algn="l"/>
              </a:tabLst>
            </a:pPr>
            <a:r>
              <a:rPr lang="en-IN" sz="1100" spc="-10" dirty="0">
                <a:latin typeface="Candara"/>
                <a:cs typeface="Candara"/>
              </a:rPr>
              <a:t>parameter RELU_STAGE2   =   4'b0110;	 //Apply LEAKY RELU on the Added Biases</a:t>
            </a:r>
          </a:p>
          <a:p>
            <a:pPr marL="354965" indent="-342265">
              <a:lnSpc>
                <a:spcPct val="100000"/>
              </a:lnSpc>
              <a:spcBef>
                <a:spcPts val="1300"/>
              </a:spcBef>
              <a:buFont typeface="Arial"/>
              <a:buChar char="•"/>
              <a:tabLst>
                <a:tab pos="354965" algn="l"/>
              </a:tabLst>
            </a:pPr>
            <a:r>
              <a:rPr lang="en-IN" sz="1100" spc="-10" dirty="0">
                <a:latin typeface="Candara"/>
                <a:cs typeface="Candara"/>
              </a:rPr>
              <a:t>parameter PREDICTION    =   4'b0111;	 //Predict the value</a:t>
            </a:r>
          </a:p>
          <a:p>
            <a:pPr marL="354965" indent="-342265">
              <a:lnSpc>
                <a:spcPct val="100000"/>
              </a:lnSpc>
              <a:spcBef>
                <a:spcPts val="1300"/>
              </a:spcBef>
              <a:buFont typeface="Arial"/>
              <a:buChar char="•"/>
              <a:tabLst>
                <a:tab pos="354965" algn="l"/>
              </a:tabLst>
            </a:pPr>
            <a:r>
              <a:rPr lang="en-IN" sz="1100" spc="-10" dirty="0">
                <a:latin typeface="Candara"/>
                <a:cs typeface="Candara"/>
              </a:rPr>
              <a:t>parameter FINISHED      =   4'b1000;	 //Generate a DONE signal as output</a:t>
            </a:r>
            <a:endParaRPr lang="en-IN" sz="2000" spc="-10" dirty="0">
              <a:latin typeface="Candara"/>
              <a:cs typeface="Candara"/>
            </a:endParaRPr>
          </a:p>
          <a:p>
            <a:pPr marL="354965" indent="-342265">
              <a:lnSpc>
                <a:spcPct val="100000"/>
              </a:lnSpc>
              <a:spcBef>
                <a:spcPts val="1300"/>
              </a:spcBef>
              <a:buFont typeface="Arial"/>
              <a:buChar char="•"/>
              <a:tabLst>
                <a:tab pos="354965" algn="l"/>
              </a:tabLst>
            </a:pPr>
            <a:endParaRPr lang="en-IN" sz="2000" spc="-10" dirty="0">
              <a:latin typeface="Candara"/>
              <a:cs typeface="Candara"/>
            </a:endParaRPr>
          </a:p>
          <a:p>
            <a:pPr marL="354965" indent="-342265">
              <a:lnSpc>
                <a:spcPct val="100000"/>
              </a:lnSpc>
              <a:spcBef>
                <a:spcPts val="1300"/>
              </a:spcBef>
              <a:buFont typeface="Arial"/>
              <a:buChar char="•"/>
              <a:tabLst>
                <a:tab pos="354965" algn="l"/>
              </a:tabLst>
            </a:pPr>
            <a:endParaRPr lang="en-IN" sz="2000" spc="-10" dirty="0">
              <a:latin typeface="Candara"/>
              <a:cs typeface="Candara"/>
            </a:endParaRPr>
          </a:p>
          <a:p>
            <a:pPr marL="354965" indent="-342265">
              <a:lnSpc>
                <a:spcPct val="100000"/>
              </a:lnSpc>
              <a:spcBef>
                <a:spcPts val="1300"/>
              </a:spcBef>
              <a:buFont typeface="Arial"/>
              <a:buChar char="•"/>
              <a:tabLst>
                <a:tab pos="354965" algn="l"/>
              </a:tabLst>
            </a:pPr>
            <a:endParaRPr sz="2000" dirty="0">
              <a:latin typeface="Candara"/>
              <a:cs typeface="Candar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4219" y="213436"/>
            <a:ext cx="7055561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34895">
              <a:lnSpc>
                <a:spcPct val="100000"/>
              </a:lnSpc>
              <a:spcBef>
                <a:spcPts val="100"/>
              </a:spcBef>
            </a:pPr>
            <a:r>
              <a:rPr dirty="0"/>
              <a:t>Control</a:t>
            </a:r>
            <a:r>
              <a:rPr spc="-30" dirty="0"/>
              <a:t> </a:t>
            </a:r>
            <a:r>
              <a:rPr spc="-25" dirty="0"/>
              <a:t>FSM</a:t>
            </a:r>
            <a:r>
              <a:rPr lang="en-IN" spc="-25" dirty="0"/>
              <a:t> (contd..)</a:t>
            </a:r>
            <a:endParaRPr spc="-25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6CF69E-B240-C825-24DD-CEAB0E8521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291" y="946109"/>
            <a:ext cx="8010144" cy="551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7884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9080">
              <a:lnSpc>
                <a:spcPct val="100000"/>
              </a:lnSpc>
              <a:spcBef>
                <a:spcPts val="100"/>
              </a:spcBef>
            </a:pPr>
            <a:r>
              <a:rPr dirty="0"/>
              <a:t>Hardware</a:t>
            </a:r>
            <a:r>
              <a:rPr spc="-55" dirty="0"/>
              <a:t> </a:t>
            </a:r>
            <a:r>
              <a:rPr spc="-10" dirty="0"/>
              <a:t>Schematic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12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8254" y="943483"/>
            <a:ext cx="5640705" cy="6418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Candara"/>
                <a:cs typeface="Candara"/>
              </a:rPr>
              <a:t>Picture</a:t>
            </a:r>
            <a:r>
              <a:rPr sz="2000" spc="-2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of</a:t>
            </a:r>
            <a:r>
              <a:rPr sz="2000" spc="-3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Schematic</a:t>
            </a:r>
            <a:r>
              <a:rPr sz="2000" spc="-3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from</a:t>
            </a:r>
            <a:r>
              <a:rPr sz="2000" spc="-5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Genus</a:t>
            </a:r>
            <a:r>
              <a:rPr sz="2000" spc="-2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(post-</a:t>
            </a:r>
            <a:r>
              <a:rPr sz="2000" spc="-10" dirty="0">
                <a:latin typeface="Candara"/>
                <a:cs typeface="Candara"/>
              </a:rPr>
              <a:t>synthesis)</a:t>
            </a:r>
            <a:endParaRPr lang="en-IN" sz="2000" spc="-10" dirty="0">
              <a:latin typeface="Candara"/>
              <a:cs typeface="Candara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54965" algn="l"/>
              </a:tabLst>
            </a:pPr>
            <a:endParaRPr lang="en-IN" sz="2000" spc="-10" dirty="0">
              <a:latin typeface="Candara"/>
              <a:cs typeface="Candara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AFE34A-4897-07F4-E981-1BB3CB2B85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880" y="1264404"/>
            <a:ext cx="5640705" cy="5330057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01850">
              <a:lnSpc>
                <a:spcPct val="100000"/>
              </a:lnSpc>
              <a:spcBef>
                <a:spcPts val="100"/>
              </a:spcBef>
            </a:pPr>
            <a:r>
              <a:rPr dirty="0"/>
              <a:t>HW</a:t>
            </a:r>
            <a:r>
              <a:rPr spc="-5" dirty="0"/>
              <a:t> </a:t>
            </a:r>
            <a:r>
              <a:rPr spc="-10" dirty="0"/>
              <a:t>Simulation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13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3390" y="946886"/>
            <a:ext cx="9411818" cy="212038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337185" indent="-342900">
              <a:lnSpc>
                <a:spcPct val="150100"/>
              </a:lnSpc>
              <a:spcBef>
                <a:spcPts val="95"/>
              </a:spcBef>
              <a:buFont typeface="Arial"/>
              <a:buChar char="•"/>
              <a:tabLst>
                <a:tab pos="355600" algn="l"/>
              </a:tabLst>
            </a:pPr>
            <a:r>
              <a:rPr sz="2000" dirty="0">
                <a:latin typeface="Candara"/>
                <a:cs typeface="Candara"/>
              </a:rPr>
              <a:t>Description</a:t>
            </a:r>
            <a:r>
              <a:rPr sz="2000" spc="-3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of</a:t>
            </a:r>
            <a:r>
              <a:rPr sz="2000" spc="-3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testbench</a:t>
            </a:r>
            <a:r>
              <a:rPr sz="2000" spc="-4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–</a:t>
            </a:r>
            <a:r>
              <a:rPr lang="en-US" sz="2000" spc="-30" dirty="0">
                <a:latin typeface="Candara"/>
                <a:cs typeface="Candara"/>
              </a:rPr>
              <a:t> </a:t>
            </a:r>
          </a:p>
          <a:p>
            <a:pPr marL="355600" marR="337185" lvl="8" indent="-342900">
              <a:lnSpc>
                <a:spcPct val="150100"/>
              </a:lnSpc>
              <a:spcBef>
                <a:spcPts val="95"/>
              </a:spcBef>
              <a:buFont typeface="Courier New" panose="02070309020205020404" pitchFamily="49" charset="0"/>
              <a:buChar char="o"/>
              <a:tabLst>
                <a:tab pos="355600" algn="l"/>
              </a:tabLst>
            </a:pPr>
            <a:r>
              <a:rPr lang="en-US" sz="1400" spc="-30" dirty="0">
                <a:latin typeface="Candara"/>
                <a:cs typeface="Candara"/>
              </a:rPr>
              <a:t>Test Bench gives 10 sample images to the DUT in a loop.</a:t>
            </a:r>
          </a:p>
          <a:p>
            <a:pPr marL="355600" marR="337185" lvl="8" indent="-342900">
              <a:lnSpc>
                <a:spcPct val="150100"/>
              </a:lnSpc>
              <a:spcBef>
                <a:spcPts val="95"/>
              </a:spcBef>
              <a:buFont typeface="Courier New" panose="02070309020205020404" pitchFamily="49" charset="0"/>
              <a:buChar char="o"/>
              <a:tabLst>
                <a:tab pos="355600" algn="l"/>
              </a:tabLst>
            </a:pPr>
            <a:r>
              <a:rPr lang="en-US" sz="1400" dirty="0">
                <a:latin typeface="Candara"/>
                <a:cs typeface="Candara"/>
              </a:rPr>
              <a:t>Input images are sent in a 256 bit array.</a:t>
            </a:r>
          </a:p>
          <a:p>
            <a:pPr marL="355600" marR="337185" lvl="8" indent="-342900">
              <a:lnSpc>
                <a:spcPct val="150100"/>
              </a:lnSpc>
              <a:spcBef>
                <a:spcPts val="95"/>
              </a:spcBef>
              <a:buFont typeface="Courier New" panose="02070309020205020404" pitchFamily="49" charset="0"/>
              <a:buChar char="o"/>
              <a:tabLst>
                <a:tab pos="355600" algn="l"/>
              </a:tabLst>
            </a:pPr>
            <a:r>
              <a:rPr lang="en-US" sz="1400" dirty="0">
                <a:latin typeface="Candara"/>
                <a:cs typeface="Candara"/>
              </a:rPr>
              <a:t>Once the DUT completes operation, DUT sends a DONE signal.</a:t>
            </a:r>
          </a:p>
          <a:p>
            <a:pPr marL="355600" marR="337185" lvl="8" indent="-342900">
              <a:lnSpc>
                <a:spcPct val="150100"/>
              </a:lnSpc>
              <a:spcBef>
                <a:spcPts val="95"/>
              </a:spcBef>
              <a:buFont typeface="Courier New" panose="02070309020205020404" pitchFamily="49" charset="0"/>
              <a:buChar char="o"/>
              <a:tabLst>
                <a:tab pos="355600" algn="l"/>
              </a:tabLst>
            </a:pPr>
            <a:r>
              <a:rPr lang="en-US" sz="1400" dirty="0">
                <a:latin typeface="Candara"/>
                <a:cs typeface="Candara"/>
              </a:rPr>
              <a:t>In Test Bench wait for DONE signal.</a:t>
            </a:r>
          </a:p>
          <a:p>
            <a:pPr marL="355600" marR="337185" lvl="8" indent="-342900">
              <a:lnSpc>
                <a:spcPct val="150100"/>
              </a:lnSpc>
              <a:spcBef>
                <a:spcPts val="95"/>
              </a:spcBef>
              <a:buFont typeface="Courier New" panose="02070309020205020404" pitchFamily="49" charset="0"/>
              <a:buChar char="o"/>
              <a:tabLst>
                <a:tab pos="355600" algn="l"/>
              </a:tabLst>
            </a:pPr>
            <a:r>
              <a:rPr lang="en-US" sz="1400" dirty="0">
                <a:latin typeface="Candara"/>
                <a:cs typeface="Candara"/>
              </a:rPr>
              <a:t>Upon Done, verify the predicted value from One-Hot encoded value of that input Test Data.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4EC051-99DA-A1E6-7DE9-8DF909DCC7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83" y="3293925"/>
            <a:ext cx="8723376" cy="325988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0555">
              <a:lnSpc>
                <a:spcPct val="100000"/>
              </a:lnSpc>
              <a:spcBef>
                <a:spcPts val="100"/>
              </a:spcBef>
            </a:pPr>
            <a:r>
              <a:rPr dirty="0"/>
              <a:t>Accuracy</a:t>
            </a:r>
            <a:r>
              <a:rPr spc="-45" dirty="0"/>
              <a:t> </a:t>
            </a:r>
            <a:r>
              <a:rPr spc="-10" dirty="0"/>
              <a:t>Results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14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3702" y="843533"/>
            <a:ext cx="8314538" cy="570669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30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Candara"/>
                <a:cs typeface="Candara"/>
              </a:rPr>
              <a:t>Software</a:t>
            </a:r>
            <a:r>
              <a:rPr sz="2000" spc="-75" dirty="0">
                <a:latin typeface="Candara"/>
                <a:cs typeface="Candara"/>
              </a:rPr>
              <a:t> </a:t>
            </a:r>
            <a:r>
              <a:rPr sz="2000" spc="-10" dirty="0">
                <a:latin typeface="Candara"/>
                <a:cs typeface="Candara"/>
              </a:rPr>
              <a:t>Accuracy:</a:t>
            </a:r>
            <a:endParaRPr sz="2000" dirty="0">
              <a:latin typeface="Candara"/>
              <a:cs typeface="Candara"/>
            </a:endParaRPr>
          </a:p>
          <a:p>
            <a:pPr marL="812165" lvl="1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812165" algn="l"/>
              </a:tabLst>
            </a:pPr>
            <a:r>
              <a:rPr sz="2000" spc="-10" dirty="0">
                <a:latin typeface="Candara"/>
                <a:cs typeface="Candara"/>
              </a:rPr>
              <a:t>Train</a:t>
            </a:r>
            <a:r>
              <a:rPr sz="2000" spc="-70" dirty="0">
                <a:latin typeface="Candara"/>
                <a:cs typeface="Candara"/>
              </a:rPr>
              <a:t> </a:t>
            </a:r>
            <a:r>
              <a:rPr sz="2000" spc="-10" dirty="0">
                <a:latin typeface="Candara"/>
                <a:cs typeface="Candara"/>
              </a:rPr>
              <a:t>data:</a:t>
            </a:r>
            <a:r>
              <a:rPr lang="en-IN" sz="2000" spc="-10" dirty="0">
                <a:latin typeface="Candara"/>
                <a:cs typeface="Candara"/>
              </a:rPr>
              <a:t>	99.36365%</a:t>
            </a:r>
            <a:endParaRPr sz="2000" dirty="0">
              <a:latin typeface="Candara"/>
              <a:cs typeface="Candara"/>
            </a:endParaRPr>
          </a:p>
          <a:p>
            <a:pPr marL="812165" lvl="1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812165" algn="l"/>
              </a:tabLst>
            </a:pPr>
            <a:r>
              <a:rPr sz="2000" spc="-10" dirty="0">
                <a:latin typeface="Candara"/>
                <a:cs typeface="Candara"/>
              </a:rPr>
              <a:t>Testing</a:t>
            </a:r>
            <a:r>
              <a:rPr sz="2000" spc="-5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with</a:t>
            </a:r>
            <a:r>
              <a:rPr sz="2000" spc="-4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floating</a:t>
            </a:r>
            <a:r>
              <a:rPr sz="2000" spc="-3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point</a:t>
            </a:r>
            <a:r>
              <a:rPr sz="2000" spc="-35" dirty="0">
                <a:latin typeface="Candara"/>
                <a:cs typeface="Candara"/>
              </a:rPr>
              <a:t> </a:t>
            </a:r>
            <a:r>
              <a:rPr sz="2000" spc="-10" dirty="0">
                <a:latin typeface="Candara"/>
                <a:cs typeface="Candara"/>
              </a:rPr>
              <a:t>weights:</a:t>
            </a:r>
            <a:r>
              <a:rPr lang="en-IN" sz="2000" spc="-10" dirty="0">
                <a:latin typeface="Candara"/>
                <a:cs typeface="Candara"/>
              </a:rPr>
              <a:t> 90.872211</a:t>
            </a:r>
            <a:endParaRPr sz="2000" dirty="0">
              <a:latin typeface="Candara"/>
              <a:cs typeface="Candara"/>
            </a:endParaRPr>
          </a:p>
          <a:p>
            <a:pPr marL="812165" lvl="1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812165" algn="l"/>
              </a:tabLst>
            </a:pPr>
            <a:r>
              <a:rPr sz="2000" spc="-20" dirty="0">
                <a:latin typeface="Candara"/>
                <a:cs typeface="Candara"/>
              </a:rPr>
              <a:t>Test</a:t>
            </a:r>
            <a:r>
              <a:rPr sz="2000" spc="-4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data</a:t>
            </a:r>
            <a:r>
              <a:rPr sz="2000" spc="-2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with</a:t>
            </a:r>
            <a:r>
              <a:rPr sz="2000" spc="-2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fixed</a:t>
            </a:r>
            <a:r>
              <a:rPr sz="2000" spc="-2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point</a:t>
            </a:r>
            <a:r>
              <a:rPr sz="2000" spc="-35" dirty="0">
                <a:latin typeface="Candara"/>
                <a:cs typeface="Candara"/>
              </a:rPr>
              <a:t> </a:t>
            </a:r>
            <a:r>
              <a:rPr sz="2000" spc="-10" dirty="0">
                <a:latin typeface="Candara"/>
                <a:cs typeface="Candara"/>
              </a:rPr>
              <a:t>weights:</a:t>
            </a:r>
            <a:r>
              <a:rPr lang="en-IN" sz="2000" spc="-10" dirty="0">
                <a:latin typeface="Candara"/>
                <a:cs typeface="Candara"/>
              </a:rPr>
              <a:t> 89.04665</a:t>
            </a:r>
            <a:endParaRPr sz="2000" dirty="0">
              <a:latin typeface="Candara"/>
              <a:cs typeface="Candara"/>
            </a:endParaRPr>
          </a:p>
          <a:p>
            <a:pPr lvl="1">
              <a:lnSpc>
                <a:spcPct val="100000"/>
              </a:lnSpc>
              <a:spcBef>
                <a:spcPts val="2360"/>
              </a:spcBef>
              <a:buFont typeface="Arial"/>
              <a:buChar char="•"/>
            </a:pPr>
            <a:endParaRPr sz="2000" dirty="0">
              <a:latin typeface="Candara"/>
              <a:cs typeface="Candara"/>
            </a:endParaRPr>
          </a:p>
          <a:p>
            <a:pPr marL="354965" indent="-34226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Candara"/>
                <a:cs typeface="Candara"/>
              </a:rPr>
              <a:t>Accuracy</a:t>
            </a:r>
            <a:r>
              <a:rPr sz="2000" spc="-3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on</a:t>
            </a:r>
            <a:r>
              <a:rPr sz="2000" spc="-35" dirty="0">
                <a:latin typeface="Candara"/>
                <a:cs typeface="Candara"/>
              </a:rPr>
              <a:t> </a:t>
            </a:r>
            <a:r>
              <a:rPr sz="2000" spc="-25" dirty="0">
                <a:latin typeface="Candara"/>
                <a:cs typeface="Candara"/>
              </a:rPr>
              <a:t>HW:</a:t>
            </a:r>
            <a:endParaRPr sz="2000" dirty="0">
              <a:latin typeface="Candara"/>
              <a:cs typeface="Candara"/>
            </a:endParaRPr>
          </a:p>
          <a:p>
            <a:pPr marL="812165" lvl="1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812165" algn="l"/>
              </a:tabLst>
            </a:pPr>
            <a:r>
              <a:rPr sz="2000" strike="sngStrike" spc="-10" dirty="0">
                <a:latin typeface="Candara"/>
                <a:cs typeface="Candara"/>
              </a:rPr>
              <a:t>Pre-</a:t>
            </a:r>
            <a:r>
              <a:rPr sz="2000" strike="sngStrike" dirty="0">
                <a:latin typeface="Candara"/>
                <a:cs typeface="Candara"/>
              </a:rPr>
              <a:t>synthesis:</a:t>
            </a:r>
            <a:r>
              <a:rPr sz="2000" strike="sngStrike" spc="-40" dirty="0">
                <a:latin typeface="Candara"/>
                <a:cs typeface="Candara"/>
              </a:rPr>
              <a:t> </a:t>
            </a:r>
            <a:r>
              <a:rPr sz="2000" strike="sngStrike" dirty="0">
                <a:latin typeface="Candara"/>
                <a:cs typeface="Candara"/>
              </a:rPr>
              <a:t>(10</a:t>
            </a:r>
            <a:r>
              <a:rPr sz="2000" strike="sngStrike" spc="-10" dirty="0">
                <a:latin typeface="Candara"/>
                <a:cs typeface="Candara"/>
              </a:rPr>
              <a:t> images)</a:t>
            </a:r>
            <a:endParaRPr sz="2000" strike="sngStrike" dirty="0">
              <a:latin typeface="Candara"/>
              <a:cs typeface="Candara"/>
            </a:endParaRPr>
          </a:p>
          <a:p>
            <a:pPr marL="812165" lvl="1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812165" algn="l"/>
              </a:tabLst>
            </a:pPr>
            <a:r>
              <a:rPr sz="2000" strike="sngStrike" spc="-10" dirty="0">
                <a:latin typeface="Candara"/>
                <a:cs typeface="Candara"/>
              </a:rPr>
              <a:t>Post-</a:t>
            </a:r>
            <a:r>
              <a:rPr sz="2000" strike="sngStrike" dirty="0">
                <a:latin typeface="Candara"/>
                <a:cs typeface="Candara"/>
              </a:rPr>
              <a:t>synthesis:</a:t>
            </a:r>
            <a:r>
              <a:rPr sz="2000" strike="sngStrike" spc="-60" dirty="0">
                <a:latin typeface="Candara"/>
                <a:cs typeface="Candara"/>
              </a:rPr>
              <a:t> </a:t>
            </a:r>
            <a:r>
              <a:rPr sz="2000" strike="sngStrike" dirty="0">
                <a:latin typeface="Candara"/>
                <a:cs typeface="Candara"/>
              </a:rPr>
              <a:t>(same</a:t>
            </a:r>
            <a:r>
              <a:rPr sz="2000" strike="sngStrike" spc="-35" dirty="0">
                <a:latin typeface="Candara"/>
                <a:cs typeface="Candara"/>
              </a:rPr>
              <a:t> </a:t>
            </a:r>
            <a:r>
              <a:rPr sz="2000" strike="sngStrike" dirty="0">
                <a:latin typeface="Candara"/>
                <a:cs typeface="Candara"/>
              </a:rPr>
              <a:t>10</a:t>
            </a:r>
            <a:r>
              <a:rPr sz="2000" strike="sngStrike" spc="-15" dirty="0">
                <a:latin typeface="Candara"/>
                <a:cs typeface="Candara"/>
              </a:rPr>
              <a:t> </a:t>
            </a:r>
            <a:r>
              <a:rPr sz="2000" strike="sngStrike" spc="-10" dirty="0">
                <a:latin typeface="Candara"/>
                <a:cs typeface="Candara"/>
              </a:rPr>
              <a:t>images)</a:t>
            </a:r>
            <a:endParaRPr lang="en-IN" sz="2000" strike="sngStrike" spc="-10" dirty="0">
              <a:latin typeface="Candara"/>
              <a:cs typeface="Candara"/>
            </a:endParaRPr>
          </a:p>
          <a:p>
            <a:pPr marL="812165" lvl="1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812165" algn="l"/>
              </a:tabLst>
            </a:pPr>
            <a:r>
              <a:rPr lang="en-IN" sz="2000" spc="-10" dirty="0">
                <a:highlight>
                  <a:srgbClr val="FFFF00"/>
                </a:highlight>
                <a:latin typeface="Candara"/>
                <a:cs typeface="Candara"/>
              </a:rPr>
              <a:t>Got stuck at Gate Level Simulation.</a:t>
            </a:r>
            <a:endParaRPr sz="2000" dirty="0">
              <a:highlight>
                <a:srgbClr val="FFFF00"/>
              </a:highlight>
              <a:latin typeface="Candara"/>
              <a:cs typeface="Candara"/>
            </a:endParaRPr>
          </a:p>
          <a:p>
            <a:pPr lvl="1">
              <a:lnSpc>
                <a:spcPct val="100000"/>
              </a:lnSpc>
              <a:spcBef>
                <a:spcPts val="2360"/>
              </a:spcBef>
              <a:buFont typeface="Arial"/>
              <a:buChar char="•"/>
            </a:pPr>
            <a:endParaRPr sz="2000" dirty="0">
              <a:latin typeface="Candara"/>
              <a:cs typeface="Candara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Candara"/>
                <a:cs typeface="Candara"/>
              </a:rPr>
              <a:t>If</a:t>
            </a:r>
            <a:r>
              <a:rPr sz="2000" spc="-3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there</a:t>
            </a:r>
            <a:r>
              <a:rPr sz="2000" spc="-3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is</a:t>
            </a:r>
            <a:r>
              <a:rPr sz="2000" spc="-1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an</a:t>
            </a:r>
            <a:r>
              <a:rPr sz="2000" spc="-1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accuracy</a:t>
            </a:r>
            <a:r>
              <a:rPr sz="2000" spc="-1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drop,</a:t>
            </a:r>
            <a:r>
              <a:rPr sz="2000" spc="-4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why</a:t>
            </a:r>
            <a:r>
              <a:rPr sz="2000" spc="-1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has</a:t>
            </a:r>
            <a:r>
              <a:rPr sz="2000" spc="-1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it</a:t>
            </a:r>
            <a:r>
              <a:rPr sz="2000" spc="-30" dirty="0">
                <a:latin typeface="Candara"/>
                <a:cs typeface="Candara"/>
              </a:rPr>
              <a:t> </a:t>
            </a:r>
            <a:r>
              <a:rPr sz="2000" spc="-10" dirty="0">
                <a:latin typeface="Candara"/>
                <a:cs typeface="Candara"/>
              </a:rPr>
              <a:t>happened?</a:t>
            </a:r>
            <a:endParaRPr lang="en-IN" sz="2000" spc="-10" dirty="0">
              <a:latin typeface="Candara"/>
              <a:cs typeface="Candara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lang="en-IN" sz="2000" spc="-10" dirty="0">
                <a:latin typeface="Candara"/>
                <a:cs typeface="Candara"/>
              </a:rPr>
              <a:t>Floating to Fixed point conversion causes the error. Increasing the bit width we can achieve more accuracy</a:t>
            </a:r>
            <a:endParaRPr sz="2000" dirty="0">
              <a:latin typeface="Candara"/>
              <a:cs typeface="Candar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95780">
              <a:lnSpc>
                <a:spcPct val="100000"/>
              </a:lnSpc>
              <a:spcBef>
                <a:spcPts val="100"/>
              </a:spcBef>
            </a:pPr>
            <a:r>
              <a:rPr dirty="0"/>
              <a:t>Synthesis</a:t>
            </a:r>
            <a:r>
              <a:rPr spc="-90" dirty="0"/>
              <a:t> </a:t>
            </a:r>
            <a:r>
              <a:rPr spc="-10" dirty="0"/>
              <a:t>Reports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15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4830" y="1336675"/>
            <a:ext cx="47091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Candara"/>
                <a:cs typeface="Candara"/>
              </a:rPr>
              <a:t>QOR</a:t>
            </a:r>
            <a:r>
              <a:rPr sz="2000" spc="-3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and</a:t>
            </a:r>
            <a:r>
              <a:rPr sz="2000" spc="-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Power</a:t>
            </a:r>
            <a:r>
              <a:rPr sz="2000" spc="-2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Reports</a:t>
            </a:r>
            <a:r>
              <a:rPr sz="2000" spc="-4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from</a:t>
            </a:r>
            <a:r>
              <a:rPr sz="2000" spc="-25" dirty="0">
                <a:latin typeface="Candara"/>
                <a:cs typeface="Candara"/>
              </a:rPr>
              <a:t> </a:t>
            </a:r>
            <a:r>
              <a:rPr sz="2000" spc="-10" dirty="0">
                <a:latin typeface="Candara"/>
                <a:cs typeface="Candara"/>
              </a:rPr>
              <a:t>Synthesis.</a:t>
            </a:r>
            <a:endParaRPr sz="2000">
              <a:latin typeface="Candara"/>
              <a:cs typeface="Candara"/>
            </a:endParaRPr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4D6B58BD-B090-0360-B528-0DE0B5DC402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034129"/>
              </p:ext>
            </p:extLst>
          </p:nvPr>
        </p:nvGraphicFramePr>
        <p:xfrm>
          <a:off x="1016000" y="2057400"/>
          <a:ext cx="77152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2" imgW="771401" imgH="514350" progId="Package">
                  <p:embed/>
                </p:oleObj>
              </mc:Choice>
              <mc:Fallback>
                <p:oleObj name="Packager Shell Object" showAsIcon="1" r:id="rId2" imgW="771401" imgH="51435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16000" y="2057400"/>
                        <a:ext cx="771525" cy="514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E6AB7B6E-E8F9-BA72-98CB-165C78C67F2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8002748"/>
              </p:ext>
            </p:extLst>
          </p:nvPr>
        </p:nvGraphicFramePr>
        <p:xfrm>
          <a:off x="1840255" y="2027336"/>
          <a:ext cx="43815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4" imgW="437978" imgH="514350" progId="Package">
                  <p:embed/>
                </p:oleObj>
              </mc:Choice>
              <mc:Fallback>
                <p:oleObj name="Packager Shell Object" showAsIcon="1" r:id="rId4" imgW="437978" imgH="51435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40255" y="2027336"/>
                        <a:ext cx="438150" cy="514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E5AF915B-6E37-018F-7816-0DECA3E82D3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4092023"/>
              </p:ext>
            </p:extLst>
          </p:nvPr>
        </p:nvGraphicFramePr>
        <p:xfrm>
          <a:off x="2461831" y="2027336"/>
          <a:ext cx="61912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6" imgW="619061" imgH="514350" progId="Package">
                  <p:embed/>
                </p:oleObj>
              </mc:Choice>
              <mc:Fallback>
                <p:oleObj name="Packager Shell Object" showAsIcon="1" r:id="rId6" imgW="619061" imgH="51435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461831" y="2027336"/>
                        <a:ext cx="619125" cy="514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0ECD2322-9B87-8ADB-1A42-774F3C116FD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5717753"/>
              </p:ext>
            </p:extLst>
          </p:nvPr>
        </p:nvGraphicFramePr>
        <p:xfrm>
          <a:off x="3772471" y="2067249"/>
          <a:ext cx="72390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8" imgW="723975" imgH="514350" progId="Package">
                  <p:embed/>
                </p:oleObj>
              </mc:Choice>
              <mc:Fallback>
                <p:oleObj name="Packager Shell Object" showAsIcon="1" r:id="rId8" imgW="723975" imgH="51435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772471" y="2067249"/>
                        <a:ext cx="723900" cy="514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275CA2FF-C91B-BB90-2879-57B412E353F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8885463"/>
              </p:ext>
            </p:extLst>
          </p:nvPr>
        </p:nvGraphicFramePr>
        <p:xfrm>
          <a:off x="4544021" y="2057400"/>
          <a:ext cx="121920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10" imgW="1219080" imgH="514350" progId="Package">
                  <p:embed/>
                </p:oleObj>
              </mc:Choice>
              <mc:Fallback>
                <p:oleObj name="Packager Shell Object" showAsIcon="1" r:id="rId10" imgW="1219080" imgH="51435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544021" y="2057400"/>
                        <a:ext cx="1219200" cy="514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" name="Picture 17">
            <a:extLst>
              <a:ext uri="{FF2B5EF4-FFF2-40B4-BE49-F238E27FC236}">
                <a16:creationId xmlns:a16="http://schemas.microsoft.com/office/drawing/2014/main" id="{B95EC2E8-A1DA-9183-7E44-A296559D038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55079" y="3614510"/>
            <a:ext cx="4801618" cy="278915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9699A77-0B59-AFDA-CC54-84F70337A4F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028759" y="3604662"/>
            <a:ext cx="3960162" cy="278915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852DC8A-7BB4-16A0-0633-A8F7823D6B8F}"/>
              </a:ext>
            </a:extLst>
          </p:cNvPr>
          <p:cNvSpPr txBox="1"/>
          <p:nvPr/>
        </p:nvSpPr>
        <p:spPr>
          <a:xfrm>
            <a:off x="521208" y="2990088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u="sng" dirty="0"/>
              <a:t>POWER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C2CDEA9-2F97-D9B7-A27E-97F2CF306567}"/>
              </a:ext>
            </a:extLst>
          </p:cNvPr>
          <p:cNvSpPr txBox="1"/>
          <p:nvPr/>
        </p:nvSpPr>
        <p:spPr>
          <a:xfrm>
            <a:off x="5028759" y="3097944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u="sng" dirty="0"/>
              <a:t>QOR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47925">
              <a:lnSpc>
                <a:spcPct val="100000"/>
              </a:lnSpc>
              <a:spcBef>
                <a:spcPts val="100"/>
              </a:spcBef>
            </a:pPr>
            <a:r>
              <a:rPr dirty="0"/>
              <a:t>LEC</a:t>
            </a:r>
            <a:r>
              <a:rPr spc="-40" dirty="0"/>
              <a:t> </a:t>
            </a:r>
            <a:r>
              <a:rPr spc="-10" dirty="0"/>
              <a:t>Report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16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4830" y="1336675"/>
            <a:ext cx="7409282" cy="128304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Candara"/>
                <a:cs typeface="Candara"/>
              </a:rPr>
              <a:t>Picture</a:t>
            </a:r>
            <a:r>
              <a:rPr sz="2000" spc="-2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of</a:t>
            </a:r>
            <a:r>
              <a:rPr sz="2000" spc="-3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LEC</a:t>
            </a:r>
            <a:r>
              <a:rPr sz="2000" spc="-4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report,</a:t>
            </a:r>
            <a:r>
              <a:rPr sz="2000" spc="-4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and</a:t>
            </a:r>
            <a:r>
              <a:rPr sz="2000" spc="-2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your</a:t>
            </a:r>
            <a:r>
              <a:rPr sz="2000" spc="-2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conclusion</a:t>
            </a:r>
            <a:r>
              <a:rPr sz="2000" spc="-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from</a:t>
            </a:r>
            <a:r>
              <a:rPr sz="2000" spc="-40" dirty="0">
                <a:latin typeface="Candara"/>
                <a:cs typeface="Candara"/>
              </a:rPr>
              <a:t> </a:t>
            </a:r>
            <a:r>
              <a:rPr sz="2000" spc="-25" dirty="0">
                <a:latin typeface="Candara"/>
                <a:cs typeface="Candara"/>
              </a:rPr>
              <a:t>it.</a:t>
            </a:r>
            <a:endParaRPr lang="en-IN" sz="2000" spc="-25" dirty="0">
              <a:latin typeface="Candara"/>
              <a:cs typeface="Candara"/>
            </a:endParaRPr>
          </a:p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endParaRPr lang="en-IN" sz="2000" spc="-25" dirty="0">
              <a:latin typeface="Candara"/>
              <a:cs typeface="Candara"/>
            </a:endParaRPr>
          </a:p>
          <a:p>
            <a:pPr marL="354965" indent="-342265"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r>
              <a:rPr lang="en-US" sz="2000" spc="-10" dirty="0">
                <a:highlight>
                  <a:srgbClr val="FFFF00"/>
                </a:highlight>
                <a:latin typeface="Candara"/>
                <a:cs typeface="Candara"/>
              </a:rPr>
              <a:t>Got stuck at Gate Level Simulation.</a:t>
            </a:r>
            <a:r>
              <a:rPr lang="en-IN" sz="2000" spc="-25" dirty="0">
                <a:highlight>
                  <a:srgbClr val="FFFF00"/>
                </a:highlight>
                <a:latin typeface="Candara"/>
                <a:cs typeface="Candara"/>
              </a:rPr>
              <a:t> But did for counter module.</a:t>
            </a:r>
          </a:p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r>
              <a:rPr lang="en-US" sz="2000" dirty="0" err="1">
                <a:highlight>
                  <a:srgbClr val="FFFF00"/>
                </a:highlight>
                <a:latin typeface="Candara"/>
                <a:cs typeface="Candara"/>
              </a:rPr>
              <a:t>WorkSpace</a:t>
            </a:r>
            <a:r>
              <a:rPr lang="en-US" sz="2000" dirty="0">
                <a:highlight>
                  <a:srgbClr val="FFFF00"/>
                </a:highlight>
                <a:latin typeface="Candara"/>
                <a:cs typeface="Candara"/>
              </a:rPr>
              <a:t>: /home/client25/Desktop/PVR/</a:t>
            </a:r>
            <a:r>
              <a:rPr lang="en-US" sz="2000" dirty="0" err="1">
                <a:highlight>
                  <a:srgbClr val="FFFF00"/>
                </a:highlight>
                <a:latin typeface="Candara"/>
                <a:cs typeface="Candara"/>
              </a:rPr>
              <a:t>ML_Project</a:t>
            </a:r>
            <a:r>
              <a:rPr lang="en-US" sz="2000" dirty="0">
                <a:highlight>
                  <a:srgbClr val="FFFF00"/>
                </a:highlight>
                <a:latin typeface="Candara"/>
                <a:cs typeface="Candara"/>
              </a:rPr>
              <a:t>/</a:t>
            </a:r>
            <a:endParaRPr sz="2000" dirty="0">
              <a:highlight>
                <a:srgbClr val="FFFF00"/>
              </a:highlight>
              <a:latin typeface="Candara"/>
              <a:cs typeface="Candar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0444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Placement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17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4830" y="1371726"/>
            <a:ext cx="7153250" cy="160364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Candara"/>
                <a:cs typeface="Candara"/>
              </a:rPr>
              <a:t>Picture</a:t>
            </a:r>
            <a:r>
              <a:rPr sz="2000" spc="-2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of</a:t>
            </a:r>
            <a:r>
              <a:rPr sz="2000" spc="-3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Placed</a:t>
            </a:r>
            <a:r>
              <a:rPr sz="2000" spc="-35" dirty="0">
                <a:latin typeface="Candara"/>
                <a:cs typeface="Candara"/>
              </a:rPr>
              <a:t> </a:t>
            </a:r>
            <a:r>
              <a:rPr sz="2000" spc="-10" dirty="0">
                <a:latin typeface="Candara"/>
                <a:cs typeface="Candara"/>
              </a:rPr>
              <a:t>Design</a:t>
            </a:r>
            <a:endParaRPr lang="en-IN" sz="2000" spc="-10" dirty="0">
              <a:latin typeface="Candara"/>
              <a:cs typeface="Candara"/>
            </a:endParaRPr>
          </a:p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endParaRPr lang="en-IN" sz="2000" spc="-10" dirty="0">
              <a:latin typeface="Candara"/>
              <a:cs typeface="Candara"/>
            </a:endParaRPr>
          </a:p>
          <a:p>
            <a:pPr marL="354965" indent="-342265"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r>
              <a:rPr lang="en-US" sz="2000" spc="-10" dirty="0">
                <a:highlight>
                  <a:srgbClr val="FFFF00"/>
                </a:highlight>
                <a:latin typeface="Candara"/>
                <a:cs typeface="Candara"/>
              </a:rPr>
              <a:t>Got stuck at Gate Level Simulation.</a:t>
            </a:r>
            <a:r>
              <a:rPr lang="en-IN" sz="2000" spc="-25" dirty="0">
                <a:highlight>
                  <a:srgbClr val="FFFF00"/>
                </a:highlight>
                <a:latin typeface="Candara"/>
                <a:cs typeface="Candara"/>
              </a:rPr>
              <a:t> But did for counter module.</a:t>
            </a:r>
          </a:p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r>
              <a:rPr lang="en-US" sz="2000" dirty="0" err="1">
                <a:highlight>
                  <a:srgbClr val="FFFF00"/>
                </a:highlight>
                <a:latin typeface="Candara"/>
                <a:cs typeface="Candara"/>
              </a:rPr>
              <a:t>WorkSpace</a:t>
            </a:r>
            <a:r>
              <a:rPr lang="en-US" sz="2000" dirty="0">
                <a:highlight>
                  <a:srgbClr val="FFFF00"/>
                </a:highlight>
                <a:latin typeface="Candara"/>
                <a:cs typeface="Candara"/>
              </a:rPr>
              <a:t>: /home/client25/Desktop/PVR/</a:t>
            </a:r>
            <a:r>
              <a:rPr lang="en-US" sz="2000" dirty="0" err="1">
                <a:highlight>
                  <a:srgbClr val="FFFF00"/>
                </a:highlight>
                <a:latin typeface="Candara"/>
                <a:cs typeface="Candara"/>
              </a:rPr>
              <a:t>ML_Project</a:t>
            </a:r>
            <a:r>
              <a:rPr lang="en-US" sz="2000" dirty="0">
                <a:highlight>
                  <a:srgbClr val="FFFF00"/>
                </a:highlight>
                <a:latin typeface="Candara"/>
                <a:cs typeface="Candara"/>
              </a:rPr>
              <a:t>/</a:t>
            </a:r>
          </a:p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endParaRPr sz="2000" dirty="0">
              <a:latin typeface="Candara"/>
              <a:cs typeface="Candar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5844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Routing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18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4830" y="1371726"/>
            <a:ext cx="7055561" cy="160364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Candara"/>
                <a:cs typeface="Candara"/>
              </a:rPr>
              <a:t>Picture</a:t>
            </a:r>
            <a:r>
              <a:rPr sz="2000" spc="-2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of</a:t>
            </a:r>
            <a:r>
              <a:rPr sz="2000" spc="-3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Routed</a:t>
            </a:r>
            <a:r>
              <a:rPr sz="2000" spc="-25" dirty="0">
                <a:latin typeface="Candara"/>
                <a:cs typeface="Candara"/>
              </a:rPr>
              <a:t> </a:t>
            </a:r>
            <a:r>
              <a:rPr sz="2000" spc="-10" dirty="0">
                <a:latin typeface="Candara"/>
                <a:cs typeface="Candara"/>
              </a:rPr>
              <a:t>Design</a:t>
            </a:r>
            <a:endParaRPr lang="en-IN" sz="2000" spc="-10" dirty="0">
              <a:latin typeface="Candara"/>
              <a:cs typeface="Candara"/>
            </a:endParaRPr>
          </a:p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endParaRPr lang="en-IN" sz="2000" spc="-10" dirty="0">
              <a:latin typeface="Candara"/>
              <a:cs typeface="Candara"/>
            </a:endParaRPr>
          </a:p>
          <a:p>
            <a:pPr marL="354965" indent="-342265"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r>
              <a:rPr lang="en-US" sz="2000" spc="-10" dirty="0">
                <a:highlight>
                  <a:srgbClr val="FFFF00"/>
                </a:highlight>
                <a:latin typeface="Candara"/>
                <a:cs typeface="Candara"/>
              </a:rPr>
              <a:t>Got stuck at Gate Level Simulation.</a:t>
            </a:r>
            <a:r>
              <a:rPr lang="en-IN" sz="2000" spc="-25" dirty="0">
                <a:highlight>
                  <a:srgbClr val="FFFF00"/>
                </a:highlight>
                <a:latin typeface="Candara"/>
                <a:cs typeface="Candara"/>
              </a:rPr>
              <a:t> But did for counter module.</a:t>
            </a:r>
          </a:p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r>
              <a:rPr lang="en-US" sz="2000" dirty="0" err="1">
                <a:highlight>
                  <a:srgbClr val="FFFF00"/>
                </a:highlight>
                <a:latin typeface="Candara"/>
                <a:cs typeface="Candara"/>
              </a:rPr>
              <a:t>WorkSpace</a:t>
            </a:r>
            <a:r>
              <a:rPr lang="en-US" sz="2000" dirty="0">
                <a:highlight>
                  <a:srgbClr val="FFFF00"/>
                </a:highlight>
                <a:latin typeface="Candara"/>
                <a:cs typeface="Candara"/>
              </a:rPr>
              <a:t>: /home/client25/Desktop/PVR/</a:t>
            </a:r>
            <a:r>
              <a:rPr lang="en-US" sz="2000" dirty="0" err="1">
                <a:highlight>
                  <a:srgbClr val="FFFF00"/>
                </a:highlight>
                <a:latin typeface="Candara"/>
                <a:cs typeface="Candara"/>
              </a:rPr>
              <a:t>ML_Project</a:t>
            </a:r>
            <a:r>
              <a:rPr lang="en-US" sz="2000" dirty="0">
                <a:highlight>
                  <a:srgbClr val="FFFF00"/>
                </a:highlight>
                <a:latin typeface="Candara"/>
                <a:cs typeface="Candara"/>
              </a:rPr>
              <a:t>/</a:t>
            </a:r>
          </a:p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endParaRPr sz="2000" dirty="0">
              <a:latin typeface="Candara"/>
              <a:cs typeface="Candar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5288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Post-</a:t>
            </a:r>
            <a:r>
              <a:rPr dirty="0"/>
              <a:t>Routing</a:t>
            </a:r>
            <a:r>
              <a:rPr spc="-20" dirty="0"/>
              <a:t> </a:t>
            </a:r>
            <a:r>
              <a:rPr spc="-10" dirty="0"/>
              <a:t>Reports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19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4829" y="1184630"/>
            <a:ext cx="8129879" cy="2962349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30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Candara"/>
                <a:cs typeface="Candara"/>
              </a:rPr>
              <a:t>Setup</a:t>
            </a:r>
            <a:r>
              <a:rPr sz="2000" spc="-3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and</a:t>
            </a:r>
            <a:r>
              <a:rPr sz="2000" spc="-1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Hold</a:t>
            </a:r>
            <a:r>
              <a:rPr sz="2000" spc="-3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Reports</a:t>
            </a:r>
            <a:r>
              <a:rPr sz="2000" spc="-2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post-</a:t>
            </a:r>
            <a:r>
              <a:rPr sz="2000" spc="-10" dirty="0">
                <a:latin typeface="Candara"/>
                <a:cs typeface="Candara"/>
              </a:rPr>
              <a:t>route</a:t>
            </a:r>
            <a:endParaRPr sz="2000" dirty="0">
              <a:latin typeface="Candara"/>
              <a:cs typeface="Candara"/>
            </a:endParaRP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Candara"/>
                <a:cs typeface="Candara"/>
              </a:rPr>
              <a:t>Power</a:t>
            </a:r>
            <a:r>
              <a:rPr sz="2000" spc="-60" dirty="0">
                <a:latin typeface="Candara"/>
                <a:cs typeface="Candara"/>
              </a:rPr>
              <a:t> </a:t>
            </a:r>
            <a:r>
              <a:rPr sz="2000" spc="-10" dirty="0">
                <a:latin typeface="Candara"/>
                <a:cs typeface="Candara"/>
              </a:rPr>
              <a:t>report</a:t>
            </a:r>
            <a:endParaRPr sz="2000" dirty="0">
              <a:latin typeface="Candara"/>
              <a:cs typeface="Candara"/>
            </a:endParaRP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Candara"/>
                <a:cs typeface="Candara"/>
              </a:rPr>
              <a:t>Geometry</a:t>
            </a:r>
            <a:r>
              <a:rPr sz="2000" spc="-5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and</a:t>
            </a:r>
            <a:r>
              <a:rPr sz="2000" spc="-6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Connectivity</a:t>
            </a:r>
            <a:r>
              <a:rPr sz="2000" spc="-45" dirty="0">
                <a:latin typeface="Candara"/>
                <a:cs typeface="Candara"/>
              </a:rPr>
              <a:t> </a:t>
            </a:r>
            <a:r>
              <a:rPr sz="2000" spc="-10" dirty="0">
                <a:latin typeface="Candara"/>
                <a:cs typeface="Candara"/>
              </a:rPr>
              <a:t>reports</a:t>
            </a:r>
            <a:endParaRPr lang="en-IN" sz="2000" spc="-10" dirty="0">
              <a:latin typeface="Candara"/>
              <a:cs typeface="Candara"/>
            </a:endParaRP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</a:tabLst>
            </a:pPr>
            <a:endParaRPr lang="en-IN" sz="2000" spc="-10" dirty="0">
              <a:latin typeface="Candara"/>
              <a:cs typeface="Candara"/>
            </a:endParaRPr>
          </a:p>
          <a:p>
            <a:pPr marL="354965" indent="-342265"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r>
              <a:rPr lang="en-US" sz="2000" spc="-10" dirty="0">
                <a:highlight>
                  <a:srgbClr val="FFFF00"/>
                </a:highlight>
                <a:latin typeface="Candara"/>
                <a:cs typeface="Candara"/>
              </a:rPr>
              <a:t>Got stuck at Gate Level Simulation.</a:t>
            </a:r>
            <a:r>
              <a:rPr lang="en-IN" sz="2000" spc="-25" dirty="0">
                <a:highlight>
                  <a:srgbClr val="FFFF00"/>
                </a:highlight>
                <a:latin typeface="Candara"/>
                <a:cs typeface="Candara"/>
              </a:rPr>
              <a:t> But did for counter module.</a:t>
            </a:r>
          </a:p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r>
              <a:rPr lang="en-US" sz="2000" dirty="0" err="1">
                <a:highlight>
                  <a:srgbClr val="FFFF00"/>
                </a:highlight>
                <a:latin typeface="Candara"/>
                <a:cs typeface="Candara"/>
              </a:rPr>
              <a:t>WorkSpace</a:t>
            </a:r>
            <a:r>
              <a:rPr lang="en-US" sz="2000" dirty="0">
                <a:highlight>
                  <a:srgbClr val="FFFF00"/>
                </a:highlight>
                <a:latin typeface="Candara"/>
                <a:cs typeface="Candara"/>
              </a:rPr>
              <a:t>: /home/client25/Desktop/PVR/</a:t>
            </a:r>
            <a:r>
              <a:rPr lang="en-US" sz="2000" dirty="0" err="1">
                <a:highlight>
                  <a:srgbClr val="FFFF00"/>
                </a:highlight>
                <a:latin typeface="Candara"/>
                <a:cs typeface="Candara"/>
              </a:rPr>
              <a:t>ML_Project</a:t>
            </a:r>
            <a:r>
              <a:rPr lang="en-US" sz="2000" dirty="0">
                <a:highlight>
                  <a:srgbClr val="FFFF00"/>
                </a:highlight>
                <a:latin typeface="Candara"/>
                <a:cs typeface="Candara"/>
              </a:rPr>
              <a:t>/</a:t>
            </a: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</a:tabLst>
            </a:pPr>
            <a:endParaRPr sz="2000" dirty="0">
              <a:latin typeface="Candara"/>
              <a:cs typeface="Candar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1394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Introduction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4830" y="1184630"/>
            <a:ext cx="8561426" cy="5460469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300"/>
              </a:spcBef>
              <a:buFont typeface="Wingdings" panose="05000000000000000000" pitchFamily="2" charset="2"/>
              <a:buChar char="Ø"/>
              <a:tabLst>
                <a:tab pos="354965" algn="l"/>
              </a:tabLst>
            </a:pPr>
            <a:r>
              <a:rPr sz="2000" dirty="0">
                <a:latin typeface="Candara"/>
                <a:cs typeface="Candara"/>
              </a:rPr>
              <a:t>Problem</a:t>
            </a:r>
            <a:r>
              <a:rPr sz="2000" spc="-25" dirty="0">
                <a:latin typeface="Candara"/>
                <a:cs typeface="Candara"/>
              </a:rPr>
              <a:t> </a:t>
            </a:r>
            <a:r>
              <a:rPr sz="2000" spc="-10" dirty="0">
                <a:latin typeface="Candara"/>
                <a:cs typeface="Candara"/>
              </a:rPr>
              <a:t>Statement</a:t>
            </a:r>
            <a:endParaRPr lang="en-IN" sz="2000" spc="-10" dirty="0">
              <a:latin typeface="Candara"/>
              <a:cs typeface="Candara"/>
            </a:endParaRPr>
          </a:p>
          <a:p>
            <a:pPr marL="355600" lvl="1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US" dirty="0">
                <a:latin typeface="Candara"/>
              </a:rPr>
              <a:t>Design and implement an ASIC for a Neural Network inference engine.</a:t>
            </a:r>
            <a:endParaRPr lang="en-IN" dirty="0">
              <a:latin typeface="Candara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Ø"/>
              <a:tabLst>
                <a:tab pos="354965" algn="l"/>
              </a:tabLst>
            </a:pPr>
            <a:r>
              <a:rPr sz="2000" dirty="0">
                <a:latin typeface="Candara"/>
                <a:cs typeface="Candara"/>
              </a:rPr>
              <a:t>Dataset</a:t>
            </a:r>
            <a:r>
              <a:rPr sz="2000" spc="-15" dirty="0">
                <a:latin typeface="Candara"/>
                <a:cs typeface="Candara"/>
              </a:rPr>
              <a:t> </a:t>
            </a:r>
            <a:r>
              <a:rPr sz="2000" spc="-10" dirty="0">
                <a:latin typeface="Candara"/>
                <a:cs typeface="Candara"/>
              </a:rPr>
              <a:t>description</a:t>
            </a:r>
            <a:endParaRPr lang="en-IN" sz="2000" spc="-10" dirty="0">
              <a:latin typeface="Candara"/>
              <a:cs typeface="Candara"/>
            </a:endParaRPr>
          </a:p>
          <a:p>
            <a:pPr marL="355600" lvl="1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dirty="0">
                <a:latin typeface="Candara"/>
                <a:cs typeface="Candara"/>
              </a:rPr>
              <a:t>Semeion Handwritten Digit Dataset </a:t>
            </a:r>
            <a:r>
              <a:rPr lang="en-IN" dirty="0" err="1">
                <a:latin typeface="Candara"/>
                <a:cs typeface="Candara"/>
              </a:rPr>
              <a:t>semeion.data</a:t>
            </a:r>
            <a:r>
              <a:rPr lang="en-IN" dirty="0">
                <a:latin typeface="Candara"/>
                <a:cs typeface="Candara"/>
              </a:rPr>
              <a:t> (UCI ML Repository)</a:t>
            </a:r>
          </a:p>
          <a:p>
            <a:pPr marL="355600" lvl="1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dirty="0">
                <a:latin typeface="Candara"/>
                <a:cs typeface="Candara"/>
              </a:rPr>
              <a:t>Reference: </a:t>
            </a:r>
            <a:r>
              <a:rPr lang="en-IN" dirty="0">
                <a:latin typeface="Candara"/>
                <a:cs typeface="Candara"/>
                <a:hlinkClick r:id="rId2"/>
              </a:rPr>
              <a:t>https://archive.ics.uci.edu/ml/datasets/semeion+handwritten+digit</a:t>
            </a:r>
            <a:endParaRPr lang="en-IN" dirty="0">
              <a:latin typeface="Candara"/>
              <a:cs typeface="Candara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Ø"/>
              <a:tabLst>
                <a:tab pos="354965" algn="l"/>
              </a:tabLst>
            </a:pPr>
            <a:r>
              <a:rPr lang="en-IN" sz="2000" dirty="0">
                <a:latin typeface="Candara"/>
                <a:cs typeface="Candara"/>
              </a:rPr>
              <a:t>Dataset Details:</a:t>
            </a:r>
          </a:p>
          <a:p>
            <a:pPr marL="355600" lvl="1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US" dirty="0">
                <a:latin typeface="Candara"/>
              </a:rPr>
              <a:t>Dataset is a 1593 x 256 Matrix</a:t>
            </a:r>
          </a:p>
          <a:p>
            <a:pPr marL="355600" lvl="1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US" dirty="0">
                <a:latin typeface="Candara"/>
              </a:rPr>
              <a:t>1593 images contains Train Data: 1100, Test Data: 493</a:t>
            </a:r>
          </a:p>
          <a:p>
            <a:pPr marL="355600" lvl="1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US" dirty="0">
                <a:latin typeface="Candara"/>
              </a:rPr>
              <a:t>Each image is 16x16 binary vectorized to 256 bits</a:t>
            </a:r>
          </a:p>
          <a:p>
            <a:pPr marL="355600" lvl="1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US" dirty="0">
                <a:latin typeface="Candara"/>
              </a:rPr>
              <a:t>10 Classification outputs one hot encoded (1 out of 10 is 1, rest are 0) at last 10 bits.</a:t>
            </a:r>
            <a:endParaRPr lang="en-IN" dirty="0">
              <a:latin typeface="Candara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Ø"/>
              <a:tabLst>
                <a:tab pos="354965" algn="l"/>
              </a:tabLst>
            </a:pPr>
            <a:endParaRPr lang="en-IN" sz="2000" dirty="0">
              <a:latin typeface="Candara"/>
              <a:cs typeface="Candara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Ø"/>
              <a:tabLst>
                <a:tab pos="354965" algn="l"/>
              </a:tabLst>
            </a:pPr>
            <a:endParaRPr sz="2000" dirty="0">
              <a:latin typeface="Candara"/>
              <a:cs typeface="Candar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9120">
              <a:lnSpc>
                <a:spcPct val="100000"/>
              </a:lnSpc>
              <a:spcBef>
                <a:spcPts val="100"/>
              </a:spcBef>
            </a:pPr>
            <a:r>
              <a:rPr dirty="0"/>
              <a:t>Design</a:t>
            </a:r>
            <a:r>
              <a:rPr spc="-30" dirty="0"/>
              <a:t> </a:t>
            </a:r>
            <a:r>
              <a:rPr spc="-10" dirty="0"/>
              <a:t>Highlights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20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4830" y="1184630"/>
            <a:ext cx="7907020" cy="1836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50100"/>
              </a:lnSpc>
              <a:spcBef>
                <a:spcPts val="95"/>
              </a:spcBef>
              <a:buFont typeface="Arial"/>
              <a:buChar char="•"/>
              <a:tabLst>
                <a:tab pos="355600" algn="l"/>
              </a:tabLst>
            </a:pPr>
            <a:r>
              <a:rPr sz="2000" dirty="0">
                <a:latin typeface="Candara"/>
                <a:cs typeface="Candara"/>
              </a:rPr>
              <a:t>Describe</a:t>
            </a:r>
            <a:r>
              <a:rPr sz="2000" spc="-1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key</a:t>
            </a:r>
            <a:r>
              <a:rPr sz="2000" spc="-20" dirty="0">
                <a:latin typeface="Candara"/>
                <a:cs typeface="Candara"/>
              </a:rPr>
              <a:t> </a:t>
            </a:r>
            <a:r>
              <a:rPr sz="2000" spc="-10" dirty="0">
                <a:latin typeface="Candara"/>
                <a:cs typeface="Candara"/>
              </a:rPr>
              <a:t>features/optimizations</a:t>
            </a:r>
            <a:r>
              <a:rPr sz="2000" spc="-4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that</a:t>
            </a:r>
            <a:r>
              <a:rPr sz="2000" spc="-1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you</a:t>
            </a:r>
            <a:r>
              <a:rPr sz="2000" spc="-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have done that</a:t>
            </a:r>
            <a:r>
              <a:rPr sz="2000" spc="-2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can</a:t>
            </a:r>
            <a:r>
              <a:rPr sz="2000" spc="-5" dirty="0">
                <a:latin typeface="Candara"/>
                <a:cs typeface="Candara"/>
              </a:rPr>
              <a:t> </a:t>
            </a:r>
            <a:r>
              <a:rPr sz="2000" spc="-20" dirty="0">
                <a:latin typeface="Candara"/>
                <a:cs typeface="Candara"/>
              </a:rPr>
              <a:t>make </a:t>
            </a:r>
            <a:r>
              <a:rPr sz="2000" dirty="0">
                <a:latin typeface="Candara"/>
                <a:cs typeface="Candara"/>
              </a:rPr>
              <a:t>your</a:t>
            </a:r>
            <a:r>
              <a:rPr sz="2000" spc="-2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design</a:t>
            </a:r>
            <a:r>
              <a:rPr sz="2000" spc="-3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stand</a:t>
            </a:r>
            <a:r>
              <a:rPr sz="2000" spc="-2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out</a:t>
            </a:r>
            <a:r>
              <a:rPr sz="2000" spc="-1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w.r.t.</a:t>
            </a:r>
            <a:r>
              <a:rPr sz="2000" spc="-4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your</a:t>
            </a:r>
            <a:r>
              <a:rPr sz="2000" spc="-25" dirty="0">
                <a:latin typeface="Candara"/>
                <a:cs typeface="Candara"/>
              </a:rPr>
              <a:t> </a:t>
            </a:r>
            <a:r>
              <a:rPr sz="2000" spc="-10" dirty="0">
                <a:latin typeface="Candara"/>
                <a:cs typeface="Candara"/>
              </a:rPr>
              <a:t>peers.</a:t>
            </a:r>
            <a:endParaRPr lang="en-IN" sz="2000" spc="-10" dirty="0">
              <a:latin typeface="Candara"/>
              <a:cs typeface="Candara"/>
            </a:endParaRPr>
          </a:p>
          <a:p>
            <a:pPr marL="355600" marR="5080" indent="-342900">
              <a:lnSpc>
                <a:spcPct val="150100"/>
              </a:lnSpc>
              <a:spcBef>
                <a:spcPts val="95"/>
              </a:spcBef>
              <a:buFont typeface="Arial"/>
              <a:buChar char="•"/>
              <a:tabLst>
                <a:tab pos="355600" algn="l"/>
              </a:tabLst>
            </a:pPr>
            <a:endParaRPr lang="en-IN" sz="2000" spc="-10" dirty="0">
              <a:latin typeface="Candara"/>
              <a:cs typeface="Candara"/>
            </a:endParaRPr>
          </a:p>
          <a:p>
            <a:pPr marL="355600" marR="5080" indent="-342900">
              <a:lnSpc>
                <a:spcPct val="150100"/>
              </a:lnSpc>
              <a:spcBef>
                <a:spcPts val="95"/>
              </a:spcBef>
              <a:buFont typeface="Arial"/>
              <a:buChar char="•"/>
              <a:tabLst>
                <a:tab pos="355600" algn="l"/>
              </a:tabLst>
            </a:pPr>
            <a:r>
              <a:rPr lang="en-IN" sz="2000" spc="-10" dirty="0">
                <a:highlight>
                  <a:srgbClr val="FFFF00"/>
                </a:highlight>
                <a:latin typeface="Candara"/>
                <a:cs typeface="Candara"/>
              </a:rPr>
              <a:t>Not found any.</a:t>
            </a:r>
            <a:endParaRPr sz="2000" dirty="0">
              <a:highlight>
                <a:srgbClr val="FFFF00"/>
              </a:highlight>
              <a:latin typeface="Candara"/>
              <a:cs typeface="Candar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2166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GDS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21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4830" y="1336675"/>
            <a:ext cx="7885404" cy="160364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Candara"/>
                <a:cs typeface="Candara"/>
              </a:rPr>
              <a:t>Picture</a:t>
            </a:r>
            <a:r>
              <a:rPr sz="2000" spc="-1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of</a:t>
            </a:r>
            <a:r>
              <a:rPr sz="2000" spc="-2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successful</a:t>
            </a:r>
            <a:r>
              <a:rPr sz="2000" spc="-3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GDS</a:t>
            </a:r>
            <a:r>
              <a:rPr sz="2000" spc="-2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streamout</a:t>
            </a:r>
            <a:r>
              <a:rPr sz="2000" spc="-4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from</a:t>
            </a:r>
            <a:r>
              <a:rPr sz="2000" spc="-2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the</a:t>
            </a:r>
            <a:r>
              <a:rPr sz="2000" spc="-30" dirty="0">
                <a:latin typeface="Candara"/>
                <a:cs typeface="Candara"/>
              </a:rPr>
              <a:t> </a:t>
            </a:r>
            <a:r>
              <a:rPr sz="2000" spc="-10" dirty="0">
                <a:latin typeface="Candara"/>
                <a:cs typeface="Candara"/>
              </a:rPr>
              <a:t>terminal.</a:t>
            </a:r>
            <a:endParaRPr lang="en-IN" sz="2000" spc="-10" dirty="0">
              <a:latin typeface="Candara"/>
              <a:cs typeface="Candara"/>
            </a:endParaRPr>
          </a:p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endParaRPr lang="en-IN" sz="2000" spc="-10" dirty="0">
              <a:latin typeface="Candara"/>
              <a:cs typeface="Candara"/>
            </a:endParaRPr>
          </a:p>
          <a:p>
            <a:pPr marL="354965" indent="-342265"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r>
              <a:rPr lang="en-US" sz="2000" spc="-10" dirty="0">
                <a:highlight>
                  <a:srgbClr val="FFFF00"/>
                </a:highlight>
                <a:latin typeface="Candara"/>
                <a:cs typeface="Candara"/>
              </a:rPr>
              <a:t>Got stuck at Gate Level Simulation.</a:t>
            </a:r>
            <a:r>
              <a:rPr lang="en-IN" sz="2000" spc="-25" dirty="0">
                <a:highlight>
                  <a:srgbClr val="FFFF00"/>
                </a:highlight>
                <a:latin typeface="Candara"/>
                <a:cs typeface="Candara"/>
              </a:rPr>
              <a:t> But did for counter module.</a:t>
            </a:r>
          </a:p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r>
              <a:rPr lang="en-US" sz="2000" dirty="0" err="1">
                <a:highlight>
                  <a:srgbClr val="FFFF00"/>
                </a:highlight>
                <a:latin typeface="Candara"/>
                <a:cs typeface="Candara"/>
              </a:rPr>
              <a:t>WorkSpace</a:t>
            </a:r>
            <a:r>
              <a:rPr lang="en-US" sz="2000" dirty="0">
                <a:highlight>
                  <a:srgbClr val="FFFF00"/>
                </a:highlight>
                <a:latin typeface="Candara"/>
                <a:cs typeface="Candara"/>
              </a:rPr>
              <a:t>: /home/client25/Desktop/PVR/</a:t>
            </a:r>
            <a:r>
              <a:rPr lang="en-US" sz="2000" dirty="0" err="1">
                <a:highlight>
                  <a:srgbClr val="FFFF00"/>
                </a:highlight>
                <a:latin typeface="Candara"/>
                <a:cs typeface="Candara"/>
              </a:rPr>
              <a:t>ML_Project</a:t>
            </a:r>
            <a:r>
              <a:rPr lang="en-US" sz="2000" dirty="0">
                <a:highlight>
                  <a:srgbClr val="FFFF00"/>
                </a:highlight>
                <a:latin typeface="Candara"/>
                <a:cs typeface="Candara"/>
              </a:rPr>
              <a:t>/</a:t>
            </a:r>
          </a:p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endParaRPr sz="2000" dirty="0">
              <a:latin typeface="Candara"/>
              <a:cs typeface="Candar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7744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Conclusions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22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300"/>
              </a:spcBef>
              <a:buFont typeface="Arial"/>
              <a:buChar char="•"/>
              <a:tabLst>
                <a:tab pos="354965" algn="l"/>
              </a:tabLst>
            </a:pPr>
            <a:r>
              <a:rPr dirty="0"/>
              <a:t>Number</a:t>
            </a:r>
            <a:r>
              <a:rPr spc="-40" dirty="0"/>
              <a:t> </a:t>
            </a:r>
            <a:r>
              <a:rPr dirty="0"/>
              <a:t>of</a:t>
            </a:r>
            <a:r>
              <a:rPr spc="-35" dirty="0"/>
              <a:t> </a:t>
            </a:r>
            <a:r>
              <a:rPr dirty="0"/>
              <a:t>neurons</a:t>
            </a:r>
            <a:r>
              <a:rPr spc="-15" dirty="0"/>
              <a:t> </a:t>
            </a:r>
            <a:r>
              <a:rPr dirty="0"/>
              <a:t>in</a:t>
            </a:r>
            <a:r>
              <a:rPr spc="-25" dirty="0"/>
              <a:t> </a:t>
            </a:r>
            <a:r>
              <a:rPr dirty="0"/>
              <a:t>hidden</a:t>
            </a:r>
            <a:r>
              <a:rPr spc="-20" dirty="0"/>
              <a:t> </a:t>
            </a:r>
            <a:r>
              <a:rPr dirty="0"/>
              <a:t>layer</a:t>
            </a:r>
            <a:r>
              <a:rPr spc="-35" dirty="0"/>
              <a:t> </a:t>
            </a:r>
            <a:r>
              <a:rPr spc="-50" dirty="0"/>
              <a:t>=</a:t>
            </a:r>
            <a:r>
              <a:rPr lang="en-IN" spc="-50" dirty="0"/>
              <a:t> 40</a:t>
            </a:r>
            <a:endParaRPr spc="-50" dirty="0"/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</a:tabLst>
            </a:pPr>
            <a:r>
              <a:rPr dirty="0"/>
              <a:t>Accuracy</a:t>
            </a:r>
            <a:r>
              <a:rPr spc="-30" dirty="0"/>
              <a:t> </a:t>
            </a:r>
            <a:r>
              <a:rPr dirty="0"/>
              <a:t>on</a:t>
            </a:r>
            <a:r>
              <a:rPr spc="-25" dirty="0"/>
              <a:t> </a:t>
            </a:r>
            <a:r>
              <a:rPr dirty="0"/>
              <a:t>synthesized</a:t>
            </a:r>
            <a:r>
              <a:rPr spc="-65" dirty="0"/>
              <a:t> </a:t>
            </a:r>
            <a:r>
              <a:rPr dirty="0"/>
              <a:t>HW</a:t>
            </a:r>
            <a:r>
              <a:rPr spc="-30" dirty="0"/>
              <a:t> </a:t>
            </a:r>
            <a:r>
              <a:rPr spc="-50" dirty="0"/>
              <a:t>=</a:t>
            </a: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</a:tabLst>
            </a:pPr>
            <a:r>
              <a:rPr dirty="0"/>
              <a:t>Clock</a:t>
            </a:r>
            <a:r>
              <a:rPr spc="-40" dirty="0"/>
              <a:t> </a:t>
            </a:r>
            <a:r>
              <a:rPr dirty="0"/>
              <a:t>Frequency</a:t>
            </a:r>
            <a:r>
              <a:rPr spc="-55" dirty="0"/>
              <a:t> </a:t>
            </a:r>
            <a:r>
              <a:rPr spc="-50" dirty="0"/>
              <a:t>=</a:t>
            </a:r>
            <a:r>
              <a:rPr lang="en-IN" spc="-50" dirty="0"/>
              <a:t> 20nSec</a:t>
            </a:r>
            <a:endParaRPr spc="-50" dirty="0"/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</a:tabLst>
            </a:pPr>
            <a:r>
              <a:rPr dirty="0"/>
              <a:t>Latency</a:t>
            </a:r>
            <a:r>
              <a:rPr spc="-65" dirty="0"/>
              <a:t> </a:t>
            </a:r>
            <a:r>
              <a:rPr spc="-50" dirty="0"/>
              <a:t>=</a:t>
            </a:r>
            <a:r>
              <a:rPr lang="en-IN" spc="-50" dirty="0"/>
              <a:t> 720 Cycles</a:t>
            </a:r>
            <a:endParaRPr spc="-50" dirty="0"/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</a:tabLst>
            </a:pPr>
            <a:r>
              <a:rPr dirty="0"/>
              <a:t>Initiation</a:t>
            </a:r>
            <a:r>
              <a:rPr spc="-40" dirty="0"/>
              <a:t> </a:t>
            </a:r>
            <a:r>
              <a:rPr dirty="0"/>
              <a:t>Interval</a:t>
            </a:r>
            <a:r>
              <a:rPr spc="-35" dirty="0"/>
              <a:t> </a:t>
            </a:r>
            <a:r>
              <a:rPr spc="-50" dirty="0"/>
              <a:t>=</a:t>
            </a:r>
          </a:p>
          <a:p>
            <a:pPr marL="354965" indent="-342265">
              <a:lnSpc>
                <a:spcPct val="100000"/>
              </a:lnSpc>
              <a:spcBef>
                <a:spcPts val="1205"/>
              </a:spcBef>
              <a:buFont typeface="Arial"/>
              <a:buChar char="•"/>
              <a:tabLst>
                <a:tab pos="354965" algn="l"/>
              </a:tabLst>
            </a:pPr>
            <a:r>
              <a:rPr spc="-10" dirty="0"/>
              <a:t>Total</a:t>
            </a:r>
            <a:r>
              <a:rPr spc="-80" dirty="0"/>
              <a:t> </a:t>
            </a:r>
            <a:r>
              <a:rPr dirty="0"/>
              <a:t>Area</a:t>
            </a:r>
            <a:r>
              <a:rPr spc="-45" dirty="0"/>
              <a:t> </a:t>
            </a:r>
            <a:r>
              <a:rPr spc="-50" dirty="0"/>
              <a:t>=</a:t>
            </a: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</a:tabLst>
            </a:pPr>
            <a:r>
              <a:rPr spc="-10" dirty="0"/>
              <a:t>Total</a:t>
            </a:r>
            <a:r>
              <a:rPr spc="-45" dirty="0"/>
              <a:t> </a:t>
            </a:r>
            <a:r>
              <a:rPr dirty="0"/>
              <a:t>Power</a:t>
            </a:r>
            <a:r>
              <a:rPr spc="-25" dirty="0"/>
              <a:t> </a:t>
            </a:r>
            <a:r>
              <a:rPr spc="-10" dirty="0"/>
              <a:t>(post-routing)</a:t>
            </a:r>
            <a:r>
              <a:rPr spc="-50" dirty="0"/>
              <a:t> =</a:t>
            </a: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</a:tabLst>
            </a:pPr>
            <a:r>
              <a:rPr dirty="0"/>
              <a:t>Setup</a:t>
            </a:r>
            <a:r>
              <a:rPr spc="-20" dirty="0"/>
              <a:t> </a:t>
            </a:r>
            <a:r>
              <a:rPr dirty="0"/>
              <a:t>TNS</a:t>
            </a:r>
            <a:r>
              <a:rPr spc="-10" dirty="0"/>
              <a:t> </a:t>
            </a:r>
            <a:r>
              <a:rPr dirty="0"/>
              <a:t>and WNS</a:t>
            </a:r>
            <a:r>
              <a:rPr spc="-10" dirty="0"/>
              <a:t> (post-routing)</a:t>
            </a:r>
            <a:r>
              <a:rPr spc="-50" dirty="0"/>
              <a:t> </a:t>
            </a:r>
            <a:r>
              <a:rPr dirty="0"/>
              <a:t>=</a:t>
            </a:r>
            <a:r>
              <a:rPr spc="-5" dirty="0"/>
              <a:t> </a:t>
            </a:r>
            <a:r>
              <a:rPr dirty="0"/>
              <a:t>…</a:t>
            </a:r>
            <a:r>
              <a:rPr spc="-5" dirty="0"/>
              <a:t> </a:t>
            </a:r>
            <a:r>
              <a:rPr dirty="0"/>
              <a:t>and </a:t>
            </a:r>
            <a:r>
              <a:rPr spc="-25" dirty="0"/>
              <a:t>….</a:t>
            </a: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</a:tabLst>
            </a:pPr>
            <a:r>
              <a:rPr dirty="0"/>
              <a:t>Hold</a:t>
            </a:r>
            <a:r>
              <a:rPr spc="-40" dirty="0"/>
              <a:t> </a:t>
            </a:r>
            <a:r>
              <a:rPr dirty="0"/>
              <a:t>TNS</a:t>
            </a:r>
            <a:r>
              <a:rPr spc="-20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WNS</a:t>
            </a:r>
            <a:r>
              <a:rPr spc="-20" dirty="0"/>
              <a:t> </a:t>
            </a:r>
            <a:r>
              <a:rPr dirty="0"/>
              <a:t>(post-routing)</a:t>
            </a:r>
            <a:r>
              <a:rPr spc="-55" dirty="0"/>
              <a:t> </a:t>
            </a:r>
            <a:r>
              <a:rPr dirty="0"/>
              <a:t>=</a:t>
            </a:r>
            <a:r>
              <a:rPr spc="-15" dirty="0"/>
              <a:t> </a:t>
            </a:r>
            <a:r>
              <a:rPr dirty="0"/>
              <a:t>…</a:t>
            </a:r>
            <a:r>
              <a:rPr spc="-20" dirty="0"/>
              <a:t> </a:t>
            </a:r>
            <a:r>
              <a:rPr dirty="0"/>
              <a:t>and</a:t>
            </a:r>
            <a:r>
              <a:rPr spc="-15" dirty="0"/>
              <a:t> </a:t>
            </a:r>
            <a:r>
              <a:rPr spc="-50" dirty="0"/>
              <a:t>…</a:t>
            </a: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</a:tabLst>
            </a:pPr>
            <a:r>
              <a:rPr dirty="0"/>
              <a:t>NOTE:</a:t>
            </a:r>
            <a:r>
              <a:rPr spc="-45" dirty="0"/>
              <a:t> </a:t>
            </a:r>
            <a:r>
              <a:rPr dirty="0"/>
              <a:t>Keep</a:t>
            </a:r>
            <a:r>
              <a:rPr spc="-40" dirty="0"/>
              <a:t> </a:t>
            </a:r>
            <a:r>
              <a:rPr dirty="0"/>
              <a:t>the</a:t>
            </a:r>
            <a:r>
              <a:rPr spc="-10" dirty="0"/>
              <a:t> </a:t>
            </a:r>
            <a:r>
              <a:rPr dirty="0"/>
              <a:t>format</a:t>
            </a:r>
            <a:r>
              <a:rPr spc="-40" dirty="0"/>
              <a:t> </a:t>
            </a:r>
            <a:r>
              <a:rPr dirty="0"/>
              <a:t>given</a:t>
            </a:r>
            <a:r>
              <a:rPr spc="-20" dirty="0"/>
              <a:t> </a:t>
            </a:r>
            <a:r>
              <a:rPr dirty="0"/>
              <a:t>here.</a:t>
            </a:r>
            <a:r>
              <a:rPr spc="-10" dirty="0"/>
              <a:t> </a:t>
            </a:r>
            <a:r>
              <a:rPr dirty="0"/>
              <a:t>Only</a:t>
            </a:r>
            <a:r>
              <a:rPr spc="-15" dirty="0"/>
              <a:t> </a:t>
            </a:r>
            <a:r>
              <a:rPr dirty="0"/>
              <a:t>fill</a:t>
            </a:r>
            <a:r>
              <a:rPr spc="-25" dirty="0"/>
              <a:t> </a:t>
            </a:r>
            <a:r>
              <a:rPr dirty="0"/>
              <a:t>the</a:t>
            </a:r>
            <a:r>
              <a:rPr spc="-15" dirty="0"/>
              <a:t> </a:t>
            </a:r>
            <a:r>
              <a:rPr spc="-10" dirty="0"/>
              <a:t>values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40205">
              <a:lnSpc>
                <a:spcPct val="100000"/>
              </a:lnSpc>
              <a:spcBef>
                <a:spcPts val="100"/>
              </a:spcBef>
            </a:pPr>
            <a:r>
              <a:rPr dirty="0"/>
              <a:t>Learning</a:t>
            </a:r>
            <a:r>
              <a:rPr spc="-70" dirty="0"/>
              <a:t> </a:t>
            </a:r>
            <a:r>
              <a:rPr spc="-10" dirty="0"/>
              <a:t>Outcomes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23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4830" y="1184630"/>
            <a:ext cx="8213954" cy="5398914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300"/>
              </a:spcBef>
              <a:buFont typeface="Wingdings" panose="05000000000000000000" pitchFamily="2" charset="2"/>
              <a:buChar char="Ø"/>
              <a:tabLst>
                <a:tab pos="354965" algn="l"/>
              </a:tabLst>
            </a:pPr>
            <a:r>
              <a:rPr sz="2000" dirty="0">
                <a:latin typeface="Candara"/>
                <a:cs typeface="Candara"/>
              </a:rPr>
              <a:t>What</a:t>
            </a:r>
            <a:r>
              <a:rPr sz="2000" spc="-2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did</a:t>
            </a:r>
            <a:r>
              <a:rPr sz="2000" spc="-1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you</a:t>
            </a:r>
            <a:r>
              <a:rPr sz="2000" spc="-2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learn</a:t>
            </a:r>
            <a:r>
              <a:rPr sz="2000" spc="-1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from</a:t>
            </a:r>
            <a:r>
              <a:rPr sz="2000" spc="-2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this</a:t>
            </a:r>
            <a:r>
              <a:rPr sz="2000" spc="-10" dirty="0">
                <a:latin typeface="Candara"/>
                <a:cs typeface="Candara"/>
              </a:rPr>
              <a:t> project?</a:t>
            </a:r>
            <a:endParaRPr sz="2000" dirty="0">
              <a:latin typeface="Candara"/>
              <a:cs typeface="Candara"/>
            </a:endParaRP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</a:tabLst>
            </a:pPr>
            <a:r>
              <a:rPr lang="en-IN" sz="2000" dirty="0">
                <a:latin typeface="Candara"/>
                <a:cs typeface="Candara"/>
              </a:rPr>
              <a:t>First MATLAB usage to develop HW algorithms as Proof of concept &amp; then implement them in Verilog for HW acceleration.</a:t>
            </a: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</a:tabLst>
            </a:pPr>
            <a:r>
              <a:rPr lang="en-IN" sz="2000" dirty="0">
                <a:latin typeface="Candara"/>
                <a:cs typeface="Candara"/>
              </a:rPr>
              <a:t>Cadence tools: Virtuoso for schematics, Genus for Synthesis, </a:t>
            </a:r>
            <a:r>
              <a:rPr lang="en-IN" sz="2000" dirty="0" err="1">
                <a:latin typeface="Candara"/>
                <a:cs typeface="Candara"/>
              </a:rPr>
              <a:t>Innovus</a:t>
            </a:r>
            <a:r>
              <a:rPr lang="en-IN" sz="2000" dirty="0">
                <a:latin typeface="Candara"/>
                <a:cs typeface="Candara"/>
              </a:rPr>
              <a:t> for Place &amp; Route.</a:t>
            </a: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</a:tabLst>
            </a:pPr>
            <a:r>
              <a:rPr lang="en-IN" sz="2000" dirty="0">
                <a:latin typeface="Candara"/>
                <a:cs typeface="Candara"/>
              </a:rPr>
              <a:t>Machine Learning basics &amp; processing of a large data in HW for acceleration.</a:t>
            </a: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</a:tabLst>
            </a:pPr>
            <a:r>
              <a:rPr lang="en-IN" sz="2000" dirty="0">
                <a:latin typeface="Candara"/>
                <a:cs typeface="Candara"/>
              </a:rPr>
              <a:t>Machine Learning on how to do inference part of a sample test data</a:t>
            </a: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</a:tabLst>
            </a:pPr>
            <a:r>
              <a:rPr lang="en-IN" sz="2000" dirty="0">
                <a:latin typeface="Candara"/>
                <a:cs typeface="Candara"/>
              </a:rPr>
              <a:t>Verilog coding differences between FPGA &amp; ASIC for synthesizable code.</a:t>
            </a: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</a:tabLst>
            </a:pPr>
            <a:r>
              <a:rPr lang="en-IN" sz="2000" dirty="0">
                <a:latin typeface="Candara"/>
                <a:cs typeface="Candara"/>
              </a:rPr>
              <a:t>Entire ASIC Flow from design to GDS.</a:t>
            </a: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</a:tabLst>
            </a:pPr>
            <a:r>
              <a:rPr lang="en-IN" sz="2000" dirty="0">
                <a:latin typeface="Candara"/>
                <a:cs typeface="Candara"/>
              </a:rPr>
              <a:t>Synthesis &amp; LEC issues of the initial Verilog code and how to fix them to make them Synthesizable for ASIC.</a:t>
            </a: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</a:tabLst>
            </a:pPr>
            <a:endParaRPr lang="en-IN" sz="2000" dirty="0">
              <a:latin typeface="Candara"/>
              <a:cs typeface="Candar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4294" y="2622930"/>
            <a:ext cx="304609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dirty="0"/>
              <a:t>Thank</a:t>
            </a:r>
            <a:r>
              <a:rPr sz="5400" spc="-165" dirty="0"/>
              <a:t> </a:t>
            </a:r>
            <a:r>
              <a:rPr sz="5400" spc="-25" dirty="0"/>
              <a:t>You</a:t>
            </a:r>
            <a:endParaRPr sz="54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24</a:t>
            </a:fld>
            <a:endParaRPr spc="-25"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00">
              <a:lnSpc>
                <a:spcPct val="100000"/>
              </a:lnSpc>
              <a:spcBef>
                <a:spcPts val="100"/>
              </a:spcBef>
            </a:pPr>
            <a:r>
              <a:rPr dirty="0"/>
              <a:t>Network</a:t>
            </a:r>
            <a:r>
              <a:rPr spc="-45" dirty="0"/>
              <a:t> </a:t>
            </a:r>
            <a:r>
              <a:rPr spc="-10" dirty="0"/>
              <a:t>Description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3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8939" y="895850"/>
            <a:ext cx="8065770" cy="584262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55600" indent="-342900">
              <a:spcBef>
                <a:spcPts val="1300"/>
              </a:spcBef>
              <a:buFont typeface="Wingdings" panose="05000000000000000000" pitchFamily="2" charset="2"/>
              <a:buChar char="Ø"/>
              <a:tabLst>
                <a:tab pos="354965" algn="l"/>
              </a:tabLst>
            </a:pPr>
            <a:r>
              <a:rPr sz="2000" dirty="0">
                <a:latin typeface="Candara"/>
              </a:rPr>
              <a:t>Network architecture</a:t>
            </a:r>
            <a:endParaRPr lang="en-IN" sz="2000" dirty="0">
              <a:latin typeface="Candara"/>
            </a:endParaRPr>
          </a:p>
          <a:p>
            <a:pPr marL="355600" lvl="2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US" sz="1600" dirty="0">
                <a:latin typeface="Candara"/>
              </a:rPr>
              <a:t>Fully connected Neural Network with feed forward.</a:t>
            </a:r>
          </a:p>
          <a:p>
            <a:pPr marL="355600" lvl="2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US" sz="1600" dirty="0">
                <a:latin typeface="Candara"/>
              </a:rPr>
              <a:t>Feed-forward step, where input is fed to the model acting upon the model parameters and operators.</a:t>
            </a:r>
          </a:p>
          <a:p>
            <a:pPr marL="355600" lvl="2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US" sz="1600" dirty="0">
                <a:latin typeface="Candara"/>
              </a:rPr>
              <a:t>It generates an output of each layer of the model i.e., activations, finally generating the model output.</a:t>
            </a:r>
          </a:p>
          <a:p>
            <a:pPr marL="355600" lvl="2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US" sz="1600" dirty="0">
                <a:latin typeface="Candara"/>
              </a:rPr>
              <a:t>Model parameters supplied are pre-trained using </a:t>
            </a:r>
            <a:r>
              <a:rPr lang="en-US" sz="1600" dirty="0" err="1">
                <a:latin typeface="Candara"/>
              </a:rPr>
              <a:t>Matlab</a:t>
            </a:r>
            <a:r>
              <a:rPr lang="en-US" sz="1600" dirty="0">
                <a:latin typeface="Candara"/>
              </a:rPr>
              <a:t>.</a:t>
            </a:r>
          </a:p>
          <a:p>
            <a:pPr marL="355600" lvl="2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US" sz="1600" dirty="0">
                <a:latin typeface="Candara"/>
              </a:rPr>
              <a:t>This model does inference part only.</a:t>
            </a:r>
            <a:endParaRPr sz="1600" dirty="0">
              <a:latin typeface="Candara"/>
            </a:endParaRPr>
          </a:p>
          <a:p>
            <a:pPr marL="355600" marR="5080" indent="-342900">
              <a:spcBef>
                <a:spcPts val="1300"/>
              </a:spcBef>
              <a:buFont typeface="Wingdings" panose="05000000000000000000" pitchFamily="2" charset="2"/>
              <a:buChar char="Ø"/>
              <a:tabLst>
                <a:tab pos="354965" algn="l"/>
              </a:tabLst>
            </a:pPr>
            <a:r>
              <a:rPr sz="2000" dirty="0">
                <a:latin typeface="Candara"/>
              </a:rPr>
              <a:t>Network parameters </a:t>
            </a:r>
            <a:r>
              <a:rPr lang="en-IN" sz="2000" dirty="0">
                <a:latin typeface="Candara"/>
              </a:rPr>
              <a:t>–</a:t>
            </a:r>
            <a:r>
              <a:rPr sz="2000" dirty="0">
                <a:latin typeface="Candara"/>
              </a:rPr>
              <a:t> </a:t>
            </a:r>
            <a:endParaRPr lang="en-IN" sz="2000" dirty="0">
              <a:latin typeface="Candara"/>
            </a:endParaRPr>
          </a:p>
          <a:p>
            <a:pPr marL="355600" marR="5080" lvl="2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sz="1600" dirty="0">
                <a:latin typeface="Candara"/>
              </a:rPr>
              <a:t>Number of Inputs</a:t>
            </a:r>
            <a:r>
              <a:rPr lang="en-IN" sz="1600" dirty="0">
                <a:latin typeface="Candara"/>
              </a:rPr>
              <a:t>: 256 bit data representing 16x16 pixels of image</a:t>
            </a:r>
          </a:p>
          <a:p>
            <a:pPr marL="355600" marR="5080" lvl="2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600" dirty="0">
                <a:latin typeface="Candara"/>
              </a:rPr>
              <a:t>Number of</a:t>
            </a:r>
            <a:r>
              <a:rPr sz="1600" dirty="0">
                <a:latin typeface="Candara"/>
              </a:rPr>
              <a:t> outputs</a:t>
            </a:r>
            <a:r>
              <a:rPr lang="en-IN" sz="1600" dirty="0">
                <a:latin typeface="Candara"/>
              </a:rPr>
              <a:t>: 10</a:t>
            </a:r>
          </a:p>
          <a:p>
            <a:pPr marL="355600" marR="5080" lvl="2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600" dirty="0">
                <a:latin typeface="Candara"/>
              </a:rPr>
              <a:t>N</a:t>
            </a:r>
            <a:r>
              <a:rPr sz="1600" dirty="0">
                <a:latin typeface="Candara"/>
              </a:rPr>
              <a:t>umber of neurons in hidden layer</a:t>
            </a:r>
            <a:r>
              <a:rPr lang="en-IN" sz="1600" dirty="0">
                <a:latin typeface="Candara"/>
              </a:rPr>
              <a:t>: 40</a:t>
            </a:r>
          </a:p>
          <a:p>
            <a:pPr marL="355600" marR="5080" lvl="2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600" dirty="0">
                <a:latin typeface="Candara"/>
              </a:rPr>
              <a:t>A</a:t>
            </a:r>
            <a:r>
              <a:rPr sz="1600" dirty="0" err="1">
                <a:latin typeface="Candara"/>
              </a:rPr>
              <a:t>ctivation</a:t>
            </a:r>
            <a:r>
              <a:rPr sz="1600" dirty="0">
                <a:latin typeface="Candara"/>
              </a:rPr>
              <a:t> function for hidden layer</a:t>
            </a:r>
            <a:r>
              <a:rPr lang="en-IN" sz="1600" dirty="0">
                <a:latin typeface="Candara"/>
              </a:rPr>
              <a:t>: Leaky RELU</a:t>
            </a:r>
          </a:p>
          <a:p>
            <a:pPr marL="355600" marR="5080" lvl="2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600" dirty="0">
                <a:latin typeface="Candara"/>
              </a:rPr>
              <a:t>O</a:t>
            </a:r>
            <a:r>
              <a:rPr sz="1600" dirty="0" err="1">
                <a:latin typeface="Candara"/>
              </a:rPr>
              <a:t>utput</a:t>
            </a:r>
            <a:r>
              <a:rPr sz="1600" dirty="0">
                <a:latin typeface="Candara"/>
              </a:rPr>
              <a:t> format</a:t>
            </a:r>
            <a:r>
              <a:rPr lang="en-IN" sz="1600" dirty="0">
                <a:latin typeface="Candara"/>
              </a:rPr>
              <a:t>: One-Hot encoded with 10 bits. LSB to MSB each bit represents the digit recognized from 0 to 9.</a:t>
            </a:r>
            <a:endParaRPr sz="1600" dirty="0">
              <a:latin typeface="Candar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35050">
              <a:lnSpc>
                <a:spcPct val="100000"/>
              </a:lnSpc>
              <a:spcBef>
                <a:spcPts val="100"/>
              </a:spcBef>
            </a:pPr>
            <a:r>
              <a:rPr dirty="0"/>
              <a:t>Software</a:t>
            </a:r>
            <a:r>
              <a:rPr spc="-65" dirty="0"/>
              <a:t> </a:t>
            </a:r>
            <a:r>
              <a:rPr spc="-10" dirty="0"/>
              <a:t>Implementation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4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5159" y="758883"/>
            <a:ext cx="7829550" cy="2936701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300"/>
              </a:spcBef>
              <a:buFont typeface="Wingdings" panose="05000000000000000000" pitchFamily="2" charset="2"/>
              <a:buChar char="Ø"/>
              <a:tabLst>
                <a:tab pos="354965" algn="l"/>
              </a:tabLst>
            </a:pPr>
            <a:r>
              <a:rPr sz="2400" spc="-10" dirty="0">
                <a:latin typeface="Candara"/>
                <a:cs typeface="Candara"/>
              </a:rPr>
              <a:t>Tasks</a:t>
            </a:r>
            <a:r>
              <a:rPr sz="2400" spc="-40" dirty="0">
                <a:latin typeface="Candara"/>
                <a:cs typeface="Candara"/>
              </a:rPr>
              <a:t> </a:t>
            </a:r>
            <a:r>
              <a:rPr sz="2400" dirty="0">
                <a:latin typeface="Candara"/>
                <a:cs typeface="Candara"/>
              </a:rPr>
              <a:t>performed</a:t>
            </a:r>
            <a:r>
              <a:rPr sz="2400" spc="-55" dirty="0">
                <a:latin typeface="Candara"/>
                <a:cs typeface="Candara"/>
              </a:rPr>
              <a:t> </a:t>
            </a:r>
            <a:r>
              <a:rPr sz="2400" dirty="0">
                <a:latin typeface="Candara"/>
                <a:cs typeface="Candara"/>
              </a:rPr>
              <a:t>on</a:t>
            </a:r>
            <a:r>
              <a:rPr sz="2400" spc="-10" dirty="0">
                <a:latin typeface="Candara"/>
                <a:cs typeface="Candara"/>
              </a:rPr>
              <a:t> MATLAB.</a:t>
            </a:r>
            <a:endParaRPr lang="en-IN" sz="2400" spc="-10" dirty="0">
              <a:latin typeface="Candara"/>
              <a:cs typeface="Candara"/>
            </a:endParaRPr>
          </a:p>
          <a:p>
            <a:pPr marL="355600" lvl="3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US" sz="1600" dirty="0" err="1">
                <a:latin typeface="Candara"/>
              </a:rPr>
              <a:t>Chnaged</a:t>
            </a:r>
            <a:r>
              <a:rPr lang="en-US" sz="1600" dirty="0">
                <a:latin typeface="Candara"/>
              </a:rPr>
              <a:t> training parameters for Training accuracy: 99.3636%, Test accuracy: 90.8722%</a:t>
            </a:r>
          </a:p>
          <a:p>
            <a:pPr marL="355600" lvl="3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US" sz="1600" dirty="0">
                <a:latin typeface="Candara"/>
              </a:rPr>
              <a:t>Created Modal Parameters from Training for above accuracy</a:t>
            </a:r>
          </a:p>
          <a:p>
            <a:pPr marL="355600" lvl="3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600" dirty="0">
                <a:latin typeface="Candara"/>
              </a:rPr>
              <a:t>Implemented </a:t>
            </a:r>
            <a:r>
              <a:rPr lang="en-IN" sz="1600" dirty="0" err="1">
                <a:latin typeface="Candara"/>
              </a:rPr>
              <a:t>Fixedpoint</a:t>
            </a:r>
            <a:r>
              <a:rPr lang="en-IN" sz="1600" dirty="0">
                <a:latin typeface="Candara"/>
              </a:rPr>
              <a:t> representation</a:t>
            </a:r>
          </a:p>
          <a:p>
            <a:pPr marL="355600" lvl="3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600" dirty="0">
                <a:latin typeface="Candara"/>
              </a:rPr>
              <a:t>Implemented Inference part for Testing Input data using </a:t>
            </a:r>
            <a:r>
              <a:rPr lang="en-IN" sz="1600" dirty="0" err="1">
                <a:latin typeface="Candara"/>
              </a:rPr>
              <a:t>FixedPoint</a:t>
            </a:r>
            <a:r>
              <a:rPr lang="en-IN" sz="1600" dirty="0">
                <a:latin typeface="Candara"/>
              </a:rPr>
              <a:t> representation</a:t>
            </a:r>
          </a:p>
          <a:p>
            <a:pPr marL="355600" lvl="3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600" dirty="0">
                <a:latin typeface="Candara"/>
              </a:rPr>
              <a:t>Generation of Verilog files for Modal Parameters</a:t>
            </a: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Ø"/>
              <a:tabLst>
                <a:tab pos="354965" algn="l"/>
              </a:tabLst>
            </a:pPr>
            <a:endParaRPr sz="1600" dirty="0">
              <a:latin typeface="Candara"/>
              <a:cs typeface="Candara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CA237CE-FE7D-A477-E799-418362C192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008" y="3364454"/>
            <a:ext cx="3837582" cy="327825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4219" y="213436"/>
            <a:ext cx="7055561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35050">
              <a:lnSpc>
                <a:spcPct val="100000"/>
              </a:lnSpc>
              <a:spcBef>
                <a:spcPts val="100"/>
              </a:spcBef>
            </a:pPr>
            <a:r>
              <a:rPr dirty="0"/>
              <a:t>Software</a:t>
            </a:r>
            <a:r>
              <a:rPr spc="-65" dirty="0"/>
              <a:t> </a:t>
            </a:r>
            <a:r>
              <a:rPr spc="-10" dirty="0"/>
              <a:t>Implementation</a:t>
            </a:r>
            <a:r>
              <a:rPr lang="en-IN" spc="-10" dirty="0"/>
              <a:t> (contd..)</a:t>
            </a:r>
            <a:endParaRPr spc="-10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5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2921" y="1498984"/>
            <a:ext cx="7829550" cy="262892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Ø"/>
              <a:tabLst>
                <a:tab pos="354965" algn="l"/>
              </a:tabLst>
            </a:pPr>
            <a:r>
              <a:rPr sz="2400" dirty="0">
                <a:latin typeface="Candara"/>
                <a:cs typeface="Candara"/>
              </a:rPr>
              <a:t>Highlight</a:t>
            </a:r>
            <a:r>
              <a:rPr sz="2400" spc="-30" dirty="0">
                <a:latin typeface="Candara"/>
                <a:cs typeface="Candara"/>
              </a:rPr>
              <a:t> </a:t>
            </a:r>
            <a:r>
              <a:rPr sz="2400" dirty="0">
                <a:latin typeface="Candara"/>
                <a:cs typeface="Candara"/>
              </a:rPr>
              <a:t>any</a:t>
            </a:r>
            <a:r>
              <a:rPr sz="2400" spc="-25" dirty="0">
                <a:latin typeface="Candara"/>
                <a:cs typeface="Candara"/>
              </a:rPr>
              <a:t> </a:t>
            </a:r>
            <a:r>
              <a:rPr sz="2400" dirty="0">
                <a:latin typeface="Candara"/>
                <a:cs typeface="Candara"/>
              </a:rPr>
              <a:t>optimizations</a:t>
            </a:r>
            <a:r>
              <a:rPr sz="2400" spc="-40" dirty="0">
                <a:latin typeface="Candara"/>
                <a:cs typeface="Candara"/>
              </a:rPr>
              <a:t> </a:t>
            </a:r>
            <a:r>
              <a:rPr sz="2400" dirty="0">
                <a:latin typeface="Candara"/>
                <a:cs typeface="Candara"/>
              </a:rPr>
              <a:t>you</a:t>
            </a:r>
            <a:r>
              <a:rPr sz="2400" spc="-30" dirty="0">
                <a:latin typeface="Candara"/>
                <a:cs typeface="Candara"/>
              </a:rPr>
              <a:t> </a:t>
            </a:r>
            <a:r>
              <a:rPr sz="2400" dirty="0">
                <a:latin typeface="Candara"/>
                <a:cs typeface="Candara"/>
              </a:rPr>
              <a:t>performed</a:t>
            </a:r>
            <a:r>
              <a:rPr sz="2400" spc="-35" dirty="0">
                <a:latin typeface="Candara"/>
                <a:cs typeface="Candara"/>
              </a:rPr>
              <a:t> </a:t>
            </a:r>
            <a:r>
              <a:rPr sz="2400" dirty="0">
                <a:latin typeface="Candara"/>
                <a:cs typeface="Candara"/>
              </a:rPr>
              <a:t>on</a:t>
            </a:r>
            <a:r>
              <a:rPr sz="2400" spc="-55" dirty="0">
                <a:latin typeface="Candara"/>
                <a:cs typeface="Candara"/>
              </a:rPr>
              <a:t> </a:t>
            </a:r>
            <a:r>
              <a:rPr sz="2400" dirty="0">
                <a:latin typeface="Candara"/>
                <a:cs typeface="Candara"/>
              </a:rPr>
              <a:t>given</a:t>
            </a:r>
            <a:r>
              <a:rPr sz="2400" spc="-30" dirty="0">
                <a:latin typeface="Candara"/>
                <a:cs typeface="Candara"/>
              </a:rPr>
              <a:t> </a:t>
            </a:r>
            <a:r>
              <a:rPr sz="2400" spc="-10" dirty="0">
                <a:latin typeface="Candara"/>
                <a:cs typeface="Candara"/>
              </a:rPr>
              <a:t>code.</a:t>
            </a:r>
            <a:endParaRPr lang="en-IN" sz="2400" spc="-10" dirty="0">
              <a:latin typeface="Candara"/>
              <a:cs typeface="Candara"/>
            </a:endParaRPr>
          </a:p>
          <a:p>
            <a:pPr marL="355600" lvl="3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600" dirty="0">
                <a:latin typeface="Candara"/>
              </a:rPr>
              <a:t>Implemented </a:t>
            </a:r>
            <a:r>
              <a:rPr lang="en-IN" sz="1600" dirty="0" err="1">
                <a:latin typeface="Candara"/>
              </a:rPr>
              <a:t>Fixedpoint</a:t>
            </a:r>
            <a:r>
              <a:rPr lang="en-IN" sz="1600" dirty="0">
                <a:latin typeface="Candara"/>
              </a:rPr>
              <a:t> conversion</a:t>
            </a:r>
          </a:p>
          <a:p>
            <a:pPr marL="355600" lvl="3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600" dirty="0">
                <a:latin typeface="Candara"/>
              </a:rPr>
              <a:t>Made the code configurable for training, </a:t>
            </a:r>
            <a:r>
              <a:rPr lang="en-IN" sz="1600" dirty="0" err="1">
                <a:latin typeface="Candara"/>
              </a:rPr>
              <a:t>FixedPoint</a:t>
            </a:r>
            <a:r>
              <a:rPr lang="en-IN" sz="1600" dirty="0">
                <a:latin typeface="Candara"/>
              </a:rPr>
              <a:t> bits, Training, RELU Slope, Hidden Nodes, Generate Verilog files dump, Run with </a:t>
            </a:r>
            <a:r>
              <a:rPr lang="en-IN" sz="1600" dirty="0" err="1">
                <a:latin typeface="Candara"/>
              </a:rPr>
              <a:t>FixedPoint</a:t>
            </a:r>
            <a:r>
              <a:rPr lang="en-IN" sz="1600" dirty="0">
                <a:latin typeface="Candara"/>
              </a:rPr>
              <a:t> or Floating, RELU for </a:t>
            </a:r>
            <a:r>
              <a:rPr lang="en-IN" sz="1600" dirty="0" err="1">
                <a:latin typeface="Candara"/>
              </a:rPr>
              <a:t>FixedPoint</a:t>
            </a:r>
            <a:r>
              <a:rPr lang="en-IN" sz="1600" dirty="0">
                <a:latin typeface="Candara"/>
              </a:rPr>
              <a:t>.</a:t>
            </a:r>
          </a:p>
          <a:p>
            <a:pPr marL="355600" lvl="3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600" dirty="0">
                <a:latin typeface="Candara"/>
              </a:rPr>
              <a:t>Added GUI for test outputs</a:t>
            </a: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Ø"/>
              <a:tabLst>
                <a:tab pos="354965" algn="l"/>
              </a:tabLst>
            </a:pPr>
            <a:endParaRPr sz="1600" dirty="0">
              <a:latin typeface="Candara"/>
              <a:cs typeface="Candara"/>
            </a:endParaRPr>
          </a:p>
        </p:txBody>
      </p:sp>
    </p:spTree>
    <p:extLst>
      <p:ext uri="{BB962C8B-B14F-4D97-AF65-F5344CB8AC3E}">
        <p14:creationId xmlns:p14="http://schemas.microsoft.com/office/powerpoint/2010/main" val="2707839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4219" y="196183"/>
            <a:ext cx="7055561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46530">
              <a:lnSpc>
                <a:spcPct val="100000"/>
              </a:lnSpc>
              <a:spcBef>
                <a:spcPts val="100"/>
              </a:spcBef>
            </a:pPr>
            <a:r>
              <a:rPr lang="en-IN" dirty="0"/>
              <a:t>Software</a:t>
            </a:r>
            <a:r>
              <a:rPr lang="en-IN" spc="-65" dirty="0"/>
              <a:t> </a:t>
            </a:r>
            <a:r>
              <a:rPr lang="en-IN" spc="-10" dirty="0"/>
              <a:t>Implementation (contd..)</a:t>
            </a:r>
            <a:endParaRPr spc="-10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6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4830" y="1184630"/>
            <a:ext cx="6209665" cy="565283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Ø"/>
              <a:tabLst>
                <a:tab pos="354965" algn="l"/>
              </a:tabLst>
            </a:pPr>
            <a:r>
              <a:rPr lang="en-IN" sz="1600" dirty="0">
                <a:latin typeface="Candara"/>
                <a:cs typeface="Candara"/>
              </a:rPr>
              <a:t>Fixed</a:t>
            </a:r>
            <a:r>
              <a:rPr lang="en-IN" sz="1600" spc="-35" dirty="0">
                <a:latin typeface="Candara"/>
                <a:cs typeface="Candara"/>
              </a:rPr>
              <a:t> </a:t>
            </a:r>
            <a:r>
              <a:rPr lang="en-IN" sz="1600" dirty="0">
                <a:latin typeface="Candara"/>
                <a:cs typeface="Candara"/>
              </a:rPr>
              <a:t>point</a:t>
            </a:r>
            <a:r>
              <a:rPr lang="en-IN" sz="1600" spc="-15" dirty="0">
                <a:latin typeface="Candara"/>
                <a:cs typeface="Candara"/>
              </a:rPr>
              <a:t> </a:t>
            </a:r>
            <a:r>
              <a:rPr lang="en-IN" sz="1600" dirty="0">
                <a:latin typeface="Candara"/>
                <a:cs typeface="Candara"/>
              </a:rPr>
              <a:t>design</a:t>
            </a:r>
            <a:r>
              <a:rPr lang="en-IN" sz="1600" spc="-40" dirty="0">
                <a:latin typeface="Candara"/>
                <a:cs typeface="Candara"/>
              </a:rPr>
              <a:t> </a:t>
            </a:r>
            <a:r>
              <a:rPr lang="en-IN" sz="1600" spc="-10" dirty="0">
                <a:latin typeface="Candara"/>
                <a:cs typeface="Candara"/>
              </a:rPr>
              <a:t>approach:</a:t>
            </a:r>
            <a:endParaRPr lang="en-IN" sz="1600" dirty="0">
              <a:latin typeface="Candara"/>
              <a:cs typeface="Candara"/>
            </a:endParaRPr>
          </a:p>
          <a:p>
            <a:pPr marL="355600" lvl="3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400" dirty="0">
                <a:latin typeface="Candara"/>
              </a:rPr>
              <a:t>Bit widths allocated: 16bit. Integer: 8 Fraction:8.</a:t>
            </a:r>
          </a:p>
          <a:p>
            <a:pPr marL="355600" lvl="3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400" dirty="0">
                <a:latin typeface="Candara"/>
              </a:rPr>
              <a:t>Total memory needed for weights and biases:</a:t>
            </a:r>
          </a:p>
          <a:p>
            <a:pPr marL="355600" lvl="3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050" dirty="0">
                <a:latin typeface="Candara"/>
              </a:rPr>
              <a:t>wire signed [0:15] w12 [0:39][0:255];		//40x256x16 bits:	20480 Bytes</a:t>
            </a:r>
          </a:p>
          <a:p>
            <a:pPr marL="355600" lvl="3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050" dirty="0">
                <a:latin typeface="Candara"/>
              </a:rPr>
              <a:t>wire signed [0:15] b12 [0:39];		//40x16 bits: 		80 Bytes</a:t>
            </a:r>
          </a:p>
          <a:p>
            <a:pPr marL="355600" lvl="3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050" dirty="0">
                <a:latin typeface="Candara"/>
              </a:rPr>
              <a:t>wire signed [0:15] w23 [0:9][0:39];		//10x40x16 bits:	800 Bytes</a:t>
            </a:r>
          </a:p>
          <a:p>
            <a:pPr marL="355600" lvl="3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050" dirty="0">
                <a:latin typeface="Candara"/>
              </a:rPr>
              <a:t>wire signed [0:15] b23 [0:9];		//10x16 bits: 		20 Bytes</a:t>
            </a:r>
          </a:p>
          <a:p>
            <a:pPr marL="355600" lvl="3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050" b="1" dirty="0">
                <a:latin typeface="Candara"/>
              </a:rPr>
              <a:t>Total: 21380 Bytes ~ 20.76 KB</a:t>
            </a:r>
          </a:p>
          <a:p>
            <a:pPr marL="355600" lvl="3" indent="-342900">
              <a:spcBef>
                <a:spcPts val="1200"/>
              </a:spcBef>
              <a:buFont typeface="Wingdings" panose="05000000000000000000" pitchFamily="2" charset="2"/>
              <a:buChar char="Ø"/>
              <a:tabLst>
                <a:tab pos="354965" algn="l"/>
              </a:tabLst>
            </a:pPr>
            <a:r>
              <a:rPr lang="en-IN" sz="1600" dirty="0">
                <a:latin typeface="Candara"/>
              </a:rPr>
              <a:t>Size of multiplier needed</a:t>
            </a:r>
          </a:p>
          <a:p>
            <a:pPr marL="355600" lvl="3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050" dirty="0">
                <a:latin typeface="Candara"/>
              </a:rPr>
              <a:t>%Some points for Fixed point calculations</a:t>
            </a:r>
          </a:p>
          <a:p>
            <a:pPr marL="355600" lvl="3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050" dirty="0">
                <a:latin typeface="Candara"/>
              </a:rPr>
              <a:t>% Q point calculations go like this</a:t>
            </a:r>
          </a:p>
          <a:p>
            <a:pPr marL="355600" lvl="3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050" dirty="0">
                <a:latin typeface="Candara"/>
              </a:rPr>
              <a:t>% Q8 + Q8 = Q8,  % Q32 + Q32 = Q32</a:t>
            </a:r>
          </a:p>
          <a:p>
            <a:pPr marL="355600" lvl="3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050" dirty="0">
                <a:latin typeface="Candara"/>
              </a:rPr>
              <a:t>% Q8 * Q8 = Q16, % Q32 * Q32 = Q64</a:t>
            </a:r>
          </a:p>
          <a:p>
            <a:pPr marL="355600" lvl="3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050" dirty="0">
                <a:latin typeface="Candara"/>
              </a:rPr>
              <a:t>% Fractional parts calculations with below examples</a:t>
            </a:r>
          </a:p>
          <a:p>
            <a:pPr marL="355600" lvl="3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050" dirty="0">
                <a:latin typeface="Candara"/>
              </a:rPr>
              <a:t>% Q16.8 * Q1.0 = Q17.8</a:t>
            </a:r>
          </a:p>
          <a:p>
            <a:pPr marL="355600" lvl="3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050" dirty="0">
                <a:latin typeface="Candara"/>
              </a:rPr>
              <a:t>% Q17.8 + Q16.8 = Q17.8</a:t>
            </a:r>
          </a:p>
          <a:p>
            <a:pPr marL="355600" lvl="3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050" dirty="0">
                <a:latin typeface="Candara"/>
              </a:rPr>
              <a:t>% Q11.8 * Q17.8 = Q28.16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24B14-2585-22EF-7DB4-74EC44E01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Software</a:t>
            </a:r>
            <a:r>
              <a:rPr lang="en-IN" spc="-65" dirty="0"/>
              <a:t> </a:t>
            </a:r>
            <a:r>
              <a:rPr lang="en-IN" spc="-10" dirty="0"/>
              <a:t>Implementation (contd..)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84F98E-BA62-F475-5E19-D10A9654AA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0550" y="1477238"/>
            <a:ext cx="8387690" cy="1815882"/>
          </a:xfrm>
        </p:spPr>
        <p:txBody>
          <a:bodyPr/>
          <a:lstStyle/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Ø"/>
              <a:tabLst>
                <a:tab pos="354965" algn="l"/>
              </a:tabLst>
            </a:pPr>
            <a:r>
              <a:rPr lang="en-IN" sz="1800" dirty="0">
                <a:latin typeface="Candara"/>
                <a:cs typeface="Candara"/>
              </a:rPr>
              <a:t>Scripting</a:t>
            </a:r>
            <a:r>
              <a:rPr lang="en-IN" sz="1800" spc="-20" dirty="0">
                <a:latin typeface="Candara"/>
                <a:cs typeface="Candara"/>
              </a:rPr>
              <a:t> </a:t>
            </a:r>
            <a:r>
              <a:rPr lang="en-IN" sz="1800" dirty="0">
                <a:latin typeface="Candara"/>
                <a:cs typeface="Candara"/>
              </a:rPr>
              <a:t>to</a:t>
            </a:r>
            <a:r>
              <a:rPr lang="en-IN" sz="1800" spc="-35" dirty="0">
                <a:latin typeface="Candara"/>
                <a:cs typeface="Candara"/>
              </a:rPr>
              <a:t> </a:t>
            </a:r>
            <a:r>
              <a:rPr lang="en-IN" sz="1800" dirty="0">
                <a:latin typeface="Candara"/>
                <a:cs typeface="Candara"/>
              </a:rPr>
              <a:t>get</a:t>
            </a:r>
            <a:r>
              <a:rPr lang="en-IN" sz="1800" spc="-45" dirty="0">
                <a:latin typeface="Candara"/>
                <a:cs typeface="Candara"/>
              </a:rPr>
              <a:t> </a:t>
            </a:r>
            <a:r>
              <a:rPr lang="en-IN" sz="1800" dirty="0">
                <a:latin typeface="Candara"/>
                <a:cs typeface="Candara"/>
              </a:rPr>
              <a:t>HW</a:t>
            </a:r>
            <a:r>
              <a:rPr lang="en-IN" sz="1800" spc="-20" dirty="0">
                <a:latin typeface="Candara"/>
                <a:cs typeface="Candara"/>
              </a:rPr>
              <a:t> </a:t>
            </a:r>
            <a:r>
              <a:rPr lang="en-IN" sz="1800" dirty="0">
                <a:latin typeface="Candara"/>
                <a:cs typeface="Candara"/>
              </a:rPr>
              <a:t>compatible</a:t>
            </a:r>
            <a:r>
              <a:rPr lang="en-IN" sz="1800" spc="-50" dirty="0">
                <a:latin typeface="Candara"/>
                <a:cs typeface="Candara"/>
              </a:rPr>
              <a:t> </a:t>
            </a:r>
            <a:r>
              <a:rPr lang="en-IN" sz="1800" spc="-10" dirty="0">
                <a:latin typeface="Candara"/>
                <a:cs typeface="Candara"/>
              </a:rPr>
              <a:t>data.</a:t>
            </a: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800" spc="-10" dirty="0">
                <a:latin typeface="Candara"/>
                <a:cs typeface="Candara"/>
              </a:rPr>
              <a:t>Added scripts to generate HW Verilog code snippets, for Modal Parameters</a:t>
            </a:r>
          </a:p>
          <a:p>
            <a:pPr marL="812800" lvl="1" indent="-342900">
              <a:spcBef>
                <a:spcPts val="1200"/>
              </a:spcBef>
              <a:buFont typeface="Courier New" panose="02070309020205020404" pitchFamily="49" charset="0"/>
              <a:buChar char="o"/>
              <a:tabLst>
                <a:tab pos="354965" algn="l"/>
              </a:tabLst>
            </a:pPr>
            <a:r>
              <a:rPr lang="en-IN" sz="1600" spc="-10" dirty="0"/>
              <a:t>Weights: W12, W23, Biases: B12, B23</a:t>
            </a:r>
          </a:p>
          <a:p>
            <a:pPr marL="355600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800" spc="-10" dirty="0"/>
              <a:t>These files can be directly used in Verilog &amp; are configurable though global configuration Variables in MATLAB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CDC837-E70F-750C-3904-FF50D7F58E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148" y="3538728"/>
            <a:ext cx="5154283" cy="3105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620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386" y="25146"/>
            <a:ext cx="9042400" cy="6751320"/>
          </a:xfrm>
          <a:custGeom>
            <a:avLst/>
            <a:gdLst/>
            <a:ahLst/>
            <a:cxnLst/>
            <a:rect l="l" t="t" r="r" b="b"/>
            <a:pathLst>
              <a:path w="9042400" h="6751320">
                <a:moveTo>
                  <a:pt x="0" y="210947"/>
                </a:moveTo>
                <a:lnTo>
                  <a:pt x="5572" y="162592"/>
                </a:lnTo>
                <a:lnTo>
                  <a:pt x="21444" y="118197"/>
                </a:lnTo>
                <a:lnTo>
                  <a:pt x="46350" y="79028"/>
                </a:lnTo>
                <a:lnTo>
                  <a:pt x="79022" y="46356"/>
                </a:lnTo>
                <a:lnTo>
                  <a:pt x="118195" y="21448"/>
                </a:lnTo>
                <a:lnTo>
                  <a:pt x="162600" y="5573"/>
                </a:lnTo>
                <a:lnTo>
                  <a:pt x="210972" y="0"/>
                </a:lnTo>
                <a:lnTo>
                  <a:pt x="8830945" y="0"/>
                </a:lnTo>
                <a:lnTo>
                  <a:pt x="8879299" y="5573"/>
                </a:lnTo>
                <a:lnTo>
                  <a:pt x="8923694" y="21448"/>
                </a:lnTo>
                <a:lnTo>
                  <a:pt x="8962863" y="46356"/>
                </a:lnTo>
                <a:lnTo>
                  <a:pt x="8995535" y="79028"/>
                </a:lnTo>
                <a:lnTo>
                  <a:pt x="9020443" y="118197"/>
                </a:lnTo>
                <a:lnTo>
                  <a:pt x="9036318" y="162592"/>
                </a:lnTo>
                <a:lnTo>
                  <a:pt x="9041892" y="210947"/>
                </a:lnTo>
                <a:lnTo>
                  <a:pt x="9041892" y="6540347"/>
                </a:lnTo>
                <a:lnTo>
                  <a:pt x="9036318" y="6588719"/>
                </a:lnTo>
                <a:lnTo>
                  <a:pt x="9020443" y="6633124"/>
                </a:lnTo>
                <a:lnTo>
                  <a:pt x="8995535" y="6672297"/>
                </a:lnTo>
                <a:lnTo>
                  <a:pt x="8962863" y="6704969"/>
                </a:lnTo>
                <a:lnTo>
                  <a:pt x="8923694" y="6729875"/>
                </a:lnTo>
                <a:lnTo>
                  <a:pt x="8879299" y="6745747"/>
                </a:lnTo>
                <a:lnTo>
                  <a:pt x="8830945" y="6751320"/>
                </a:lnTo>
                <a:lnTo>
                  <a:pt x="210972" y="6751320"/>
                </a:lnTo>
                <a:lnTo>
                  <a:pt x="162600" y="6745747"/>
                </a:lnTo>
                <a:lnTo>
                  <a:pt x="118195" y="6729875"/>
                </a:lnTo>
                <a:lnTo>
                  <a:pt x="79022" y="6704969"/>
                </a:lnTo>
                <a:lnTo>
                  <a:pt x="46350" y="6672297"/>
                </a:lnTo>
                <a:lnTo>
                  <a:pt x="21444" y="6633124"/>
                </a:lnTo>
                <a:lnTo>
                  <a:pt x="5572" y="6588719"/>
                </a:lnTo>
                <a:lnTo>
                  <a:pt x="0" y="6540347"/>
                </a:lnTo>
                <a:lnTo>
                  <a:pt x="0" y="210947"/>
                </a:lnTo>
                <a:close/>
              </a:path>
            </a:pathLst>
          </a:custGeom>
          <a:ln w="254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88720">
              <a:lnSpc>
                <a:spcPct val="100000"/>
              </a:lnSpc>
              <a:spcBef>
                <a:spcPts val="100"/>
              </a:spcBef>
            </a:pPr>
            <a:r>
              <a:rPr dirty="0"/>
              <a:t>Hardware</a:t>
            </a:r>
            <a:r>
              <a:rPr spc="-55" dirty="0"/>
              <a:t> </a:t>
            </a:r>
            <a:r>
              <a:rPr spc="-10" dirty="0"/>
              <a:t>Specifications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94030" y="1184630"/>
            <a:ext cx="8788756" cy="5029582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55600" indent="-342900">
              <a:spcBef>
                <a:spcPts val="1200"/>
              </a:spcBef>
              <a:buFont typeface="Wingdings" panose="05000000000000000000" pitchFamily="2" charset="2"/>
              <a:buChar char="Ø"/>
              <a:tabLst>
                <a:tab pos="354965" algn="l"/>
              </a:tabLst>
            </a:pPr>
            <a:r>
              <a:rPr dirty="0">
                <a:solidFill>
                  <a:schemeClr val="tx1"/>
                </a:solidFill>
                <a:latin typeface="Candara"/>
                <a:ea typeface="+mn-ea"/>
              </a:rPr>
              <a:t>Frequency of operation</a:t>
            </a:r>
            <a:r>
              <a:rPr lang="en-IN" dirty="0">
                <a:solidFill>
                  <a:schemeClr val="tx1"/>
                </a:solidFill>
                <a:latin typeface="Candara"/>
                <a:ea typeface="+mn-ea"/>
              </a:rPr>
              <a:t>: </a:t>
            </a:r>
            <a:r>
              <a:rPr lang="en-IN" b="1" dirty="0">
                <a:solidFill>
                  <a:schemeClr val="tx1"/>
                </a:solidFill>
                <a:latin typeface="Candara"/>
                <a:ea typeface="+mn-ea"/>
              </a:rPr>
              <a:t>20 ns</a:t>
            </a:r>
            <a:endParaRPr b="1" dirty="0">
              <a:solidFill>
                <a:schemeClr val="tx1"/>
              </a:solidFill>
              <a:latin typeface="Candara"/>
              <a:ea typeface="+mn-ea"/>
            </a:endParaRPr>
          </a:p>
          <a:p>
            <a:pPr marL="355600" marR="68580" indent="-342900">
              <a:spcBef>
                <a:spcPts val="1200"/>
              </a:spcBef>
              <a:buFont typeface="Wingdings" panose="05000000000000000000" pitchFamily="2" charset="2"/>
              <a:buChar char="Ø"/>
              <a:tabLst>
                <a:tab pos="354965" algn="l"/>
              </a:tabLst>
            </a:pPr>
            <a:r>
              <a:rPr dirty="0">
                <a:solidFill>
                  <a:schemeClr val="tx1"/>
                </a:solidFill>
                <a:latin typeface="Candara"/>
                <a:ea typeface="+mn-ea"/>
              </a:rPr>
              <a:t>Latency – For 1 input image,</a:t>
            </a:r>
            <a:r>
              <a:rPr lang="en-IN" dirty="0">
                <a:solidFill>
                  <a:schemeClr val="tx1"/>
                </a:solidFill>
                <a:latin typeface="Candara"/>
                <a:ea typeface="+mn-ea"/>
              </a:rPr>
              <a:t> from START signal to DONE signal: </a:t>
            </a:r>
            <a:r>
              <a:rPr lang="en-IN" b="1" dirty="0">
                <a:solidFill>
                  <a:schemeClr val="tx1"/>
                </a:solidFill>
                <a:latin typeface="Candara"/>
                <a:ea typeface="+mn-ea"/>
              </a:rPr>
              <a:t>14400nSec</a:t>
            </a:r>
            <a:endParaRPr b="1" dirty="0">
              <a:solidFill>
                <a:schemeClr val="tx1"/>
              </a:solidFill>
              <a:latin typeface="Candara"/>
              <a:ea typeface="+mn-ea"/>
            </a:endParaRPr>
          </a:p>
          <a:p>
            <a:pPr marL="355600" marR="907415" indent="-342900">
              <a:spcBef>
                <a:spcPts val="1200"/>
              </a:spcBef>
              <a:buFont typeface="Wingdings" panose="05000000000000000000" pitchFamily="2" charset="2"/>
              <a:buChar char="Ø"/>
              <a:tabLst>
                <a:tab pos="354965" algn="l"/>
              </a:tabLst>
            </a:pPr>
            <a:r>
              <a:rPr dirty="0">
                <a:solidFill>
                  <a:schemeClr val="tx1"/>
                </a:solidFill>
                <a:latin typeface="Candara"/>
                <a:ea typeface="+mn-ea"/>
              </a:rPr>
              <a:t>I/</a:t>
            </a:r>
            <a:r>
              <a:rPr dirty="0" err="1">
                <a:solidFill>
                  <a:schemeClr val="tx1"/>
                </a:solidFill>
                <a:latin typeface="Candara"/>
                <a:ea typeface="+mn-ea"/>
              </a:rPr>
              <a:t>Os</a:t>
            </a:r>
            <a:r>
              <a:rPr dirty="0">
                <a:solidFill>
                  <a:schemeClr val="tx1"/>
                </a:solidFill>
                <a:latin typeface="Candara"/>
                <a:ea typeface="+mn-ea"/>
              </a:rPr>
              <a:t> </a:t>
            </a:r>
            <a:r>
              <a:rPr lang="en-IN" dirty="0">
                <a:solidFill>
                  <a:schemeClr val="tx1"/>
                </a:solidFill>
                <a:latin typeface="Candara"/>
                <a:ea typeface="+mn-ea"/>
              </a:rPr>
              <a:t>used in the</a:t>
            </a:r>
            <a:r>
              <a:rPr dirty="0">
                <a:solidFill>
                  <a:schemeClr val="tx1"/>
                </a:solidFill>
                <a:latin typeface="Candara"/>
                <a:ea typeface="+mn-ea"/>
              </a:rPr>
              <a:t>design</a:t>
            </a:r>
            <a:r>
              <a:rPr lang="en-IN" dirty="0">
                <a:solidFill>
                  <a:schemeClr val="tx1"/>
                </a:solidFill>
                <a:latin typeface="Candara"/>
                <a:ea typeface="+mn-ea"/>
              </a:rPr>
              <a:t>:</a:t>
            </a:r>
          </a:p>
          <a:p>
            <a:pPr marL="355600" marR="907415" lvl="4" indent="-342900">
              <a:spcBef>
                <a:spcPts val="1200"/>
              </a:spcBef>
              <a:buFont typeface="Wingdings" panose="05000000000000000000" pitchFamily="2" charset="2"/>
              <a:buChar char="v"/>
              <a:tabLst>
                <a:tab pos="354965" algn="l"/>
              </a:tabLst>
            </a:pPr>
            <a:r>
              <a:rPr lang="en-US" dirty="0">
                <a:solidFill>
                  <a:schemeClr val="tx1"/>
                </a:solidFill>
                <a:latin typeface="Candara"/>
                <a:ea typeface="+mn-ea"/>
              </a:rPr>
              <a:t>Input:</a:t>
            </a:r>
          </a:p>
          <a:p>
            <a:pPr marL="355600" marR="907415" lvl="5" indent="-342900">
              <a:spcBef>
                <a:spcPts val="1200"/>
              </a:spcBef>
              <a:buFont typeface="Courier New" panose="02070309020205020404" pitchFamily="49" charset="0"/>
              <a:buChar char="o"/>
              <a:tabLst>
                <a:tab pos="354965" algn="l"/>
              </a:tabLst>
            </a:pPr>
            <a:r>
              <a:rPr lang="en-US" sz="1600" dirty="0" err="1">
                <a:solidFill>
                  <a:schemeClr val="tx1"/>
                </a:solidFill>
                <a:latin typeface="Candara"/>
                <a:ea typeface="+mn-ea"/>
              </a:rPr>
              <a:t>clk</a:t>
            </a:r>
            <a:r>
              <a:rPr lang="en-US" sz="1600" dirty="0">
                <a:solidFill>
                  <a:schemeClr val="tx1"/>
                </a:solidFill>
                <a:latin typeface="Candara"/>
                <a:ea typeface="+mn-ea"/>
              </a:rPr>
              <a:t>:	1bit	- Used for Clock</a:t>
            </a:r>
          </a:p>
          <a:p>
            <a:pPr marL="355600" marR="907415" lvl="5" indent="-342900">
              <a:spcBef>
                <a:spcPts val="1200"/>
              </a:spcBef>
              <a:buFont typeface="Courier New" panose="02070309020205020404" pitchFamily="49" charset="0"/>
              <a:buChar char="o"/>
              <a:tabLst>
                <a:tab pos="354965" algn="l"/>
              </a:tabLst>
            </a:pPr>
            <a:r>
              <a:rPr lang="en-US" sz="1600" dirty="0" err="1">
                <a:solidFill>
                  <a:schemeClr val="tx1"/>
                </a:solidFill>
                <a:latin typeface="Candara"/>
                <a:ea typeface="+mn-ea"/>
              </a:rPr>
              <a:t>rst</a:t>
            </a:r>
            <a:r>
              <a:rPr lang="en-US" sz="1600" dirty="0">
                <a:solidFill>
                  <a:schemeClr val="tx1"/>
                </a:solidFill>
                <a:latin typeface="Candara"/>
                <a:ea typeface="+mn-ea"/>
              </a:rPr>
              <a:t>:	1bit	- Used for RESET (POSEDGE)</a:t>
            </a:r>
          </a:p>
          <a:p>
            <a:pPr marL="355600" marR="907415" lvl="5" indent="-342900">
              <a:spcBef>
                <a:spcPts val="1200"/>
              </a:spcBef>
              <a:buFont typeface="Courier New" panose="02070309020205020404" pitchFamily="49" charset="0"/>
              <a:buChar char="o"/>
              <a:tabLst>
                <a:tab pos="354965" algn="l"/>
              </a:tabLst>
            </a:pPr>
            <a:r>
              <a:rPr lang="en-US" sz="1600" dirty="0">
                <a:solidFill>
                  <a:schemeClr val="tx1"/>
                </a:solidFill>
                <a:latin typeface="Candara"/>
                <a:ea typeface="+mn-ea"/>
              </a:rPr>
              <a:t>start:	1bit	- Used for giving as signal to start performing inference on the image</a:t>
            </a:r>
          </a:p>
          <a:p>
            <a:pPr marL="355600" marR="907415" lvl="5" indent="-342900">
              <a:spcBef>
                <a:spcPts val="1200"/>
              </a:spcBef>
              <a:buFont typeface="Courier New" panose="02070309020205020404" pitchFamily="49" charset="0"/>
              <a:buChar char="o"/>
              <a:tabLst>
                <a:tab pos="354965" algn="l"/>
              </a:tabLst>
            </a:pPr>
            <a:r>
              <a:rPr lang="en-US" sz="1600" dirty="0" err="1">
                <a:solidFill>
                  <a:schemeClr val="tx1"/>
                </a:solidFill>
                <a:latin typeface="Candara"/>
                <a:ea typeface="+mn-ea"/>
              </a:rPr>
              <a:t>test_img</a:t>
            </a:r>
            <a:r>
              <a:rPr lang="en-US" sz="1600" dirty="0">
                <a:solidFill>
                  <a:schemeClr val="tx1"/>
                </a:solidFill>
                <a:latin typeface="Candara"/>
                <a:ea typeface="+mn-ea"/>
              </a:rPr>
              <a:t>:	256 bits	- Input Image data in 256 Bits</a:t>
            </a:r>
          </a:p>
          <a:p>
            <a:pPr marL="355600" marR="907415" lvl="4" indent="-342900">
              <a:spcBef>
                <a:spcPts val="1200"/>
              </a:spcBef>
              <a:buFont typeface="Wingdings" panose="05000000000000000000" pitchFamily="2" charset="2"/>
              <a:buChar char="v"/>
              <a:tabLst>
                <a:tab pos="354965" algn="l"/>
              </a:tabLst>
            </a:pPr>
            <a:r>
              <a:rPr lang="en-US" dirty="0">
                <a:solidFill>
                  <a:schemeClr val="tx1"/>
                </a:solidFill>
                <a:latin typeface="Candara"/>
                <a:ea typeface="+mn-ea"/>
              </a:rPr>
              <a:t>Output:</a:t>
            </a:r>
          </a:p>
          <a:p>
            <a:pPr marL="355600" marR="907415" lvl="8" indent="-342900">
              <a:spcBef>
                <a:spcPts val="1200"/>
              </a:spcBef>
              <a:buFont typeface="Courier New" panose="02070309020205020404" pitchFamily="49" charset="0"/>
              <a:buChar char="o"/>
              <a:tabLst>
                <a:tab pos="354965" algn="l"/>
              </a:tabLst>
            </a:pPr>
            <a:r>
              <a:rPr lang="en-US" sz="1600" dirty="0">
                <a:solidFill>
                  <a:schemeClr val="tx1"/>
                </a:solidFill>
                <a:latin typeface="Candara"/>
                <a:ea typeface="+mn-ea"/>
              </a:rPr>
              <a:t>done:	1bit	- Outputs when the inference is done</a:t>
            </a:r>
          </a:p>
          <a:p>
            <a:pPr marL="355600" marR="907415" lvl="8" indent="-342900">
              <a:spcBef>
                <a:spcPts val="1200"/>
              </a:spcBef>
              <a:buFont typeface="Courier New" panose="02070309020205020404" pitchFamily="49" charset="0"/>
              <a:buChar char="o"/>
              <a:tabLst>
                <a:tab pos="354965" algn="l"/>
              </a:tabLst>
            </a:pPr>
            <a:r>
              <a:rPr lang="en-US" sz="1600" dirty="0" err="1">
                <a:solidFill>
                  <a:schemeClr val="tx1"/>
                </a:solidFill>
                <a:latin typeface="Candara"/>
                <a:ea typeface="+mn-ea"/>
              </a:rPr>
              <a:t>predicted_val</a:t>
            </a:r>
            <a:r>
              <a:rPr lang="en-US" sz="1600" dirty="0">
                <a:solidFill>
                  <a:schemeClr val="tx1"/>
                </a:solidFill>
                <a:latin typeface="Candara"/>
                <a:ea typeface="+mn-ea"/>
              </a:rPr>
              <a:t>: 4 bits	- Predicted value based on the input </a:t>
            </a:r>
            <a:r>
              <a:rPr lang="en-US" sz="1600" dirty="0" err="1">
                <a:solidFill>
                  <a:schemeClr val="tx1"/>
                </a:solidFill>
                <a:latin typeface="Candara"/>
                <a:ea typeface="+mn-ea"/>
              </a:rPr>
              <a:t>test_img</a:t>
            </a:r>
            <a:endParaRPr lang="en-IN" sz="1600" dirty="0">
              <a:solidFill>
                <a:schemeClr val="tx1"/>
              </a:solidFill>
              <a:latin typeface="Candara"/>
              <a:ea typeface="+mn-ea"/>
            </a:endParaRPr>
          </a:p>
          <a:p>
            <a:pPr marL="355600" marR="907415" indent="-342900">
              <a:spcBef>
                <a:spcPts val="1200"/>
              </a:spcBef>
              <a:buFont typeface="Wingdings" panose="05000000000000000000" pitchFamily="2" charset="2"/>
              <a:buChar char="Ø"/>
              <a:tabLst>
                <a:tab pos="354965" algn="l"/>
              </a:tabLst>
            </a:pPr>
            <a:endParaRPr dirty="0">
              <a:solidFill>
                <a:schemeClr val="tx1"/>
              </a:solidFill>
              <a:latin typeface="Candara"/>
              <a:ea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20165">
              <a:lnSpc>
                <a:spcPct val="100000"/>
              </a:lnSpc>
              <a:spcBef>
                <a:spcPts val="100"/>
              </a:spcBef>
            </a:pPr>
            <a:r>
              <a:rPr dirty="0"/>
              <a:t>Hardware</a:t>
            </a:r>
            <a:r>
              <a:rPr spc="-45" dirty="0"/>
              <a:t> </a:t>
            </a:r>
            <a:r>
              <a:rPr spc="-10" dirty="0"/>
              <a:t>Architecture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2042" y="965174"/>
            <a:ext cx="7513510" cy="518757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50100"/>
              </a:lnSpc>
              <a:spcBef>
                <a:spcPts val="95"/>
              </a:spcBef>
              <a:buFont typeface="Wingdings" panose="05000000000000000000" pitchFamily="2" charset="2"/>
              <a:buChar char="Ø"/>
              <a:tabLst>
                <a:tab pos="355600" algn="l"/>
              </a:tabLst>
            </a:pPr>
            <a:r>
              <a:rPr lang="en-IN" sz="1200" dirty="0">
                <a:latin typeface="Candara"/>
                <a:cs typeface="Candara"/>
              </a:rPr>
              <a:t>High-level design comprises of following steps: </a:t>
            </a:r>
          </a:p>
          <a:p>
            <a:pPr marL="355600" marR="5080" indent="-342900">
              <a:lnSpc>
                <a:spcPct val="150100"/>
              </a:lnSpc>
              <a:spcBef>
                <a:spcPts val="95"/>
              </a:spcBef>
              <a:buFont typeface="Wingdings" panose="05000000000000000000" pitchFamily="2" charset="2"/>
              <a:buChar char="q"/>
              <a:tabLst>
                <a:tab pos="355600" algn="l"/>
              </a:tabLst>
            </a:pPr>
            <a:r>
              <a:rPr lang="en-IN" sz="1200" dirty="0">
                <a:latin typeface="Candara"/>
                <a:cs typeface="Candara"/>
              </a:rPr>
              <a:t>Inputs </a:t>
            </a:r>
          </a:p>
          <a:p>
            <a:pPr marL="355600" marR="5080" lvl="1" indent="-342900">
              <a:lnSpc>
                <a:spcPct val="150100"/>
              </a:lnSpc>
              <a:spcBef>
                <a:spcPts val="95"/>
              </a:spcBef>
              <a:buFont typeface="Courier New" panose="02070309020205020404" pitchFamily="49" charset="0"/>
              <a:buChar char="o"/>
              <a:tabLst>
                <a:tab pos="355600" algn="l"/>
              </a:tabLst>
            </a:pPr>
            <a:r>
              <a:rPr lang="en-IN" sz="1200" dirty="0" err="1">
                <a:latin typeface="Candara"/>
                <a:cs typeface="Candara"/>
              </a:rPr>
              <a:t>clk</a:t>
            </a:r>
            <a:r>
              <a:rPr lang="en-IN" sz="1200" dirty="0">
                <a:latin typeface="Candara"/>
                <a:cs typeface="Candara"/>
              </a:rPr>
              <a:t> (positive edge-triggered CLOCK) </a:t>
            </a:r>
          </a:p>
          <a:p>
            <a:pPr marL="355600" marR="5080" lvl="1" indent="-342900">
              <a:lnSpc>
                <a:spcPct val="150100"/>
              </a:lnSpc>
              <a:spcBef>
                <a:spcPts val="95"/>
              </a:spcBef>
              <a:buFont typeface="Courier New" panose="02070309020205020404" pitchFamily="49" charset="0"/>
              <a:buChar char="o"/>
              <a:tabLst>
                <a:tab pos="355600" algn="l"/>
              </a:tabLst>
            </a:pPr>
            <a:r>
              <a:rPr lang="en-IN" sz="1200" dirty="0" err="1">
                <a:latin typeface="Candara"/>
                <a:cs typeface="Candara"/>
              </a:rPr>
              <a:t>rst</a:t>
            </a:r>
            <a:r>
              <a:rPr lang="en-IN" sz="1200" dirty="0">
                <a:latin typeface="Candara"/>
                <a:cs typeface="Candara"/>
              </a:rPr>
              <a:t> (positive edge-triggered RESET) </a:t>
            </a:r>
          </a:p>
          <a:p>
            <a:pPr marL="355600" marR="5080" lvl="1" indent="-342900">
              <a:lnSpc>
                <a:spcPct val="150100"/>
              </a:lnSpc>
              <a:spcBef>
                <a:spcPts val="95"/>
              </a:spcBef>
              <a:buFont typeface="Courier New" panose="02070309020205020404" pitchFamily="49" charset="0"/>
              <a:buChar char="o"/>
              <a:tabLst>
                <a:tab pos="355600" algn="l"/>
              </a:tabLst>
            </a:pPr>
            <a:r>
              <a:rPr lang="en-IN" sz="1200" dirty="0">
                <a:latin typeface="Candara"/>
                <a:cs typeface="Candara"/>
              </a:rPr>
              <a:t>start (positive edge-triggered to START inference) </a:t>
            </a:r>
          </a:p>
          <a:p>
            <a:pPr marL="355600" marR="5080" lvl="1" indent="-342900">
              <a:lnSpc>
                <a:spcPct val="150100"/>
              </a:lnSpc>
              <a:spcBef>
                <a:spcPts val="95"/>
              </a:spcBef>
              <a:buFont typeface="Courier New" panose="02070309020205020404" pitchFamily="49" charset="0"/>
              <a:buChar char="o"/>
              <a:tabLst>
                <a:tab pos="355600" algn="l"/>
              </a:tabLst>
            </a:pPr>
            <a:r>
              <a:rPr lang="en-IN" sz="1200" dirty="0" err="1">
                <a:latin typeface="Candara"/>
                <a:cs typeface="Candara"/>
              </a:rPr>
              <a:t>Test_img</a:t>
            </a:r>
            <a:r>
              <a:rPr lang="en-IN" sz="1200" dirty="0">
                <a:latin typeface="Candara"/>
                <a:cs typeface="Candara"/>
              </a:rPr>
              <a:t> (256 bits test image 16x16 pixels) </a:t>
            </a:r>
          </a:p>
          <a:p>
            <a:pPr marL="355600" marR="5080" indent="-342900">
              <a:lnSpc>
                <a:spcPct val="150100"/>
              </a:lnSpc>
              <a:spcBef>
                <a:spcPts val="95"/>
              </a:spcBef>
              <a:buFont typeface="Wingdings" panose="05000000000000000000" pitchFamily="2" charset="2"/>
              <a:buChar char="q"/>
              <a:tabLst>
                <a:tab pos="355600" algn="l"/>
              </a:tabLst>
            </a:pPr>
            <a:r>
              <a:rPr lang="en-IN" sz="1200" dirty="0">
                <a:latin typeface="Candara"/>
                <a:cs typeface="Candara"/>
              </a:rPr>
              <a:t>Outputs </a:t>
            </a:r>
          </a:p>
          <a:p>
            <a:pPr marL="355600" marR="5080" indent="-342900">
              <a:lnSpc>
                <a:spcPct val="150100"/>
              </a:lnSpc>
              <a:spcBef>
                <a:spcPts val="95"/>
              </a:spcBef>
              <a:buFont typeface="Courier New" panose="02070309020205020404" pitchFamily="49" charset="0"/>
              <a:buChar char="o"/>
              <a:tabLst>
                <a:tab pos="355600" algn="l"/>
              </a:tabLst>
            </a:pPr>
            <a:r>
              <a:rPr lang="en-IN" sz="1200" dirty="0">
                <a:latin typeface="Candara"/>
                <a:cs typeface="Candara"/>
              </a:rPr>
              <a:t>done (1 bit to signal inference is DONE) </a:t>
            </a:r>
          </a:p>
          <a:p>
            <a:pPr marL="355600" marR="5080" indent="-342900">
              <a:lnSpc>
                <a:spcPct val="150100"/>
              </a:lnSpc>
              <a:spcBef>
                <a:spcPts val="95"/>
              </a:spcBef>
              <a:buFont typeface="Courier New" panose="02070309020205020404" pitchFamily="49" charset="0"/>
              <a:buChar char="o"/>
              <a:tabLst>
                <a:tab pos="355600" algn="l"/>
              </a:tabLst>
            </a:pPr>
            <a:r>
              <a:rPr lang="en-IN" sz="1200" dirty="0" err="1">
                <a:latin typeface="Candara"/>
                <a:cs typeface="Candara"/>
              </a:rPr>
              <a:t>predicted_val</a:t>
            </a:r>
            <a:r>
              <a:rPr lang="en-IN" sz="1200" dirty="0">
                <a:latin typeface="Candara"/>
                <a:cs typeface="Candara"/>
              </a:rPr>
              <a:t> (The digit predicted in [0-3] bits range 0 to 9 corresponding to the digit value) </a:t>
            </a:r>
          </a:p>
          <a:p>
            <a:pPr marL="355600" marR="5080" indent="-342900">
              <a:lnSpc>
                <a:spcPct val="150100"/>
              </a:lnSpc>
              <a:spcBef>
                <a:spcPts val="95"/>
              </a:spcBef>
              <a:buFont typeface="Wingdings" panose="05000000000000000000" pitchFamily="2" charset="2"/>
              <a:buChar char="q"/>
              <a:tabLst>
                <a:tab pos="355600" algn="l"/>
              </a:tabLst>
            </a:pPr>
            <a:r>
              <a:rPr lang="en-IN" sz="1200" dirty="0">
                <a:latin typeface="Candara"/>
              </a:rPr>
              <a:t>States of operation</a:t>
            </a:r>
          </a:p>
          <a:p>
            <a:pPr marL="355600" marR="5080" indent="-342900">
              <a:lnSpc>
                <a:spcPct val="150100"/>
              </a:lnSpc>
              <a:spcBef>
                <a:spcPts val="95"/>
              </a:spcBef>
              <a:buFont typeface="Courier New" panose="02070309020205020404" pitchFamily="49" charset="0"/>
              <a:buChar char="o"/>
              <a:tabLst>
                <a:tab pos="355600" algn="l"/>
              </a:tabLst>
            </a:pPr>
            <a:r>
              <a:rPr lang="en-IN" sz="1200" dirty="0">
                <a:latin typeface="Candara"/>
              </a:rPr>
              <a:t>Matrix multiply hidden layer weights (w12 x a1 i.e. Matrix Multiplication  [40 x 256] * [256 x 1]) </a:t>
            </a:r>
          </a:p>
          <a:p>
            <a:pPr marL="355600" marR="5080" indent="-342900">
              <a:lnSpc>
                <a:spcPct val="150100"/>
              </a:lnSpc>
              <a:spcBef>
                <a:spcPts val="95"/>
              </a:spcBef>
              <a:buFont typeface="Courier New" panose="02070309020205020404" pitchFamily="49" charset="0"/>
              <a:buChar char="o"/>
              <a:tabLst>
                <a:tab pos="355600" algn="l"/>
              </a:tabLst>
            </a:pPr>
            <a:r>
              <a:rPr lang="en-IN" sz="1200" dirty="0">
                <a:latin typeface="Candara"/>
              </a:rPr>
              <a:t>Bias add hidden weights (z2 = w12 x a1 +b12 i.e. Matrix addition 40 x 1) </a:t>
            </a:r>
          </a:p>
          <a:p>
            <a:pPr marL="355600" marR="5080" indent="-342900">
              <a:lnSpc>
                <a:spcPct val="150100"/>
              </a:lnSpc>
              <a:spcBef>
                <a:spcPts val="95"/>
              </a:spcBef>
              <a:buFont typeface="Courier New" panose="02070309020205020404" pitchFamily="49" charset="0"/>
              <a:buChar char="o"/>
              <a:tabLst>
                <a:tab pos="355600" algn="l"/>
              </a:tabLst>
            </a:pPr>
            <a:r>
              <a:rPr lang="en-IN" sz="1200" dirty="0">
                <a:latin typeface="Candara"/>
              </a:rPr>
              <a:t>Leaky RELU (On z2 = a2 i.e. 40 x 1)</a:t>
            </a:r>
          </a:p>
          <a:p>
            <a:pPr marL="355600" marR="5080" indent="-342900">
              <a:lnSpc>
                <a:spcPct val="150100"/>
              </a:lnSpc>
              <a:spcBef>
                <a:spcPts val="95"/>
              </a:spcBef>
              <a:buFont typeface="Courier New" panose="02070309020205020404" pitchFamily="49" charset="0"/>
              <a:buChar char="o"/>
              <a:tabLst>
                <a:tab pos="355600" algn="l"/>
              </a:tabLst>
            </a:pPr>
            <a:r>
              <a:rPr lang="en-IN" sz="1200" dirty="0">
                <a:latin typeface="Candara"/>
              </a:rPr>
              <a:t>Matrix multiply output layer weights (w23 x a2 i.e. Matrix Multiplication  [10 x 40] * [40 x 1]) </a:t>
            </a:r>
          </a:p>
          <a:p>
            <a:pPr marL="355600" marR="5080" indent="-342900">
              <a:lnSpc>
                <a:spcPct val="150100"/>
              </a:lnSpc>
              <a:spcBef>
                <a:spcPts val="95"/>
              </a:spcBef>
              <a:buFont typeface="Courier New" panose="02070309020205020404" pitchFamily="49" charset="0"/>
              <a:buChar char="o"/>
              <a:tabLst>
                <a:tab pos="355600" algn="l"/>
              </a:tabLst>
            </a:pPr>
            <a:r>
              <a:rPr lang="en-IN" sz="1200" dirty="0">
                <a:latin typeface="Candara"/>
              </a:rPr>
              <a:t>Bias add final layer weights (z3 = w23 x a2 +b23 10 x 1 i.e. Matrix addition 10 x 1) </a:t>
            </a:r>
          </a:p>
          <a:p>
            <a:pPr marL="355600" marR="5080" indent="-342900">
              <a:lnSpc>
                <a:spcPct val="150100"/>
              </a:lnSpc>
              <a:spcBef>
                <a:spcPts val="95"/>
              </a:spcBef>
              <a:buFont typeface="Courier New" panose="02070309020205020404" pitchFamily="49" charset="0"/>
              <a:buChar char="o"/>
              <a:tabLst>
                <a:tab pos="355600" algn="l"/>
              </a:tabLst>
            </a:pPr>
            <a:r>
              <a:rPr lang="en-IN" sz="1200" dirty="0">
                <a:latin typeface="Candara"/>
              </a:rPr>
              <a:t>Leaky RELU (On z2 = a3 i.e. 10 x 1)</a:t>
            </a:r>
          </a:p>
          <a:p>
            <a:pPr marL="355600" marR="5080" indent="-342900">
              <a:lnSpc>
                <a:spcPct val="150100"/>
              </a:lnSpc>
              <a:spcBef>
                <a:spcPts val="95"/>
              </a:spcBef>
              <a:buFont typeface="Courier New" panose="02070309020205020404" pitchFamily="49" charset="0"/>
              <a:buChar char="o"/>
              <a:tabLst>
                <a:tab pos="355600" algn="l"/>
              </a:tabLst>
            </a:pPr>
            <a:r>
              <a:rPr lang="en-IN" sz="1200" dirty="0">
                <a:latin typeface="Candara"/>
              </a:rPr>
              <a:t>Find Max of a3 to predict the image (The digit in [0-3] bits range 0 to 9 range.</a:t>
            </a:r>
          </a:p>
          <a:p>
            <a:pPr marL="355600" marR="5080" indent="-342900">
              <a:lnSpc>
                <a:spcPct val="150100"/>
              </a:lnSpc>
              <a:spcBef>
                <a:spcPts val="95"/>
              </a:spcBef>
              <a:buFont typeface="Courier New" panose="02070309020205020404" pitchFamily="49" charset="0"/>
              <a:buChar char="o"/>
              <a:tabLst>
                <a:tab pos="355600" algn="l"/>
              </a:tabLst>
            </a:pPr>
            <a:r>
              <a:rPr lang="en-IN" sz="1200" dirty="0">
                <a:latin typeface="Candara"/>
              </a:rPr>
              <a:t>done bit (signals end of inference is complete)</a:t>
            </a:r>
            <a:endParaRPr sz="1200" dirty="0">
              <a:latin typeface="Candar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1242</TotalTime>
  <Words>2071</Words>
  <Application>Microsoft Office PowerPoint</Application>
  <PresentationFormat>On-screen Show (4:3)</PresentationFormat>
  <Paragraphs>231</Paragraphs>
  <Slides>24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Candara</vt:lpstr>
      <vt:lpstr>Courier New</vt:lpstr>
      <vt:lpstr>Wingdings</vt:lpstr>
      <vt:lpstr>Office Theme</vt:lpstr>
      <vt:lpstr>Packager Shell Object</vt:lpstr>
      <vt:lpstr>Advanced VLSI Chip Design  Project: Design and implement ASIC for Neural Network inference engine</vt:lpstr>
      <vt:lpstr>Introduction</vt:lpstr>
      <vt:lpstr>Network Description</vt:lpstr>
      <vt:lpstr>Software Implementation</vt:lpstr>
      <vt:lpstr>Software Implementation (contd..)</vt:lpstr>
      <vt:lpstr>Software Implementation (contd..)</vt:lpstr>
      <vt:lpstr>Software Implementation (contd..)</vt:lpstr>
      <vt:lpstr>Hardware Specifications</vt:lpstr>
      <vt:lpstr>Hardware Architecture</vt:lpstr>
      <vt:lpstr>Control FSM</vt:lpstr>
      <vt:lpstr>Control FSM (contd..)</vt:lpstr>
      <vt:lpstr>Hardware Schematic</vt:lpstr>
      <vt:lpstr>HW Simulation</vt:lpstr>
      <vt:lpstr>Accuracy Results</vt:lpstr>
      <vt:lpstr>Synthesis Reports</vt:lpstr>
      <vt:lpstr>LEC Report</vt:lpstr>
      <vt:lpstr>Placement</vt:lpstr>
      <vt:lpstr>Routing</vt:lpstr>
      <vt:lpstr>Post-Routing Reports</vt:lpstr>
      <vt:lpstr>Design Highlights</vt:lpstr>
      <vt:lpstr>GDS</vt:lpstr>
      <vt:lpstr>Conclusions</vt:lpstr>
      <vt:lpstr>Learning Outcomes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VLSI Chip Design  Project: Handwritten Digit Recognition using Machine Learning</dc:title>
  <cp:lastModifiedBy>Rajesh Kumar PV</cp:lastModifiedBy>
  <cp:revision>100</cp:revision>
  <dcterms:modified xsi:type="dcterms:W3CDTF">2024-04-09T14:04:46Z</dcterms:modified>
</cp:coreProperties>
</file>