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0" r:id="rId7"/>
    <p:sldId id="281" r:id="rId8"/>
    <p:sldId id="262" r:id="rId9"/>
    <p:sldId id="263" r:id="rId10"/>
    <p:sldId id="284" r:id="rId11"/>
    <p:sldId id="264" r:id="rId12"/>
    <p:sldId id="283" r:id="rId13"/>
    <p:sldId id="265" r:id="rId14"/>
    <p:sldId id="266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5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18BC-8377-41FB-854C-CD5DE3F7CB9E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2D881-FA86-47BF-A55B-99F8F7711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4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2D881-FA86-47BF-A55B-99F8F7711F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5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9530" y="1816160"/>
            <a:ext cx="3964939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386" y="51053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4219" y="213436"/>
            <a:ext cx="70555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830" y="1184630"/>
            <a:ext cx="6106160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1394" y="6668593"/>
            <a:ext cx="344995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ndara"/>
                <a:cs typeface="Candara"/>
              </a:defRPr>
            </a:lvl1pPr>
          </a:lstStyle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909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7.png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12" Type="http://schemas.openxmlformats.org/officeDocument/2006/relationships/image" Target="../media/image1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emeion+handwritten+di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-42418" y="1947766"/>
            <a:ext cx="9208008" cy="940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610870" algn="ctr">
              <a:lnSpc>
                <a:spcPct val="130500"/>
              </a:lnSpc>
              <a:spcBef>
                <a:spcPts val="95"/>
              </a:spcBef>
            </a:pPr>
            <a:r>
              <a:rPr lang="en-IN" sz="2400" i="1" dirty="0">
                <a:solidFill>
                  <a:srgbClr val="AA0000"/>
                </a:solidFill>
              </a:rPr>
              <a:t>Advanced VLSI Chip Design </a:t>
            </a:r>
            <a:br>
              <a:rPr lang="en-IN" sz="3200" i="1" spc="-20" dirty="0">
                <a:solidFill>
                  <a:srgbClr val="AA0000"/>
                </a:solidFill>
                <a:latin typeface="Candara"/>
                <a:cs typeface="Candara"/>
              </a:rPr>
            </a:br>
            <a:r>
              <a:rPr sz="2400" i="1" dirty="0">
                <a:solidFill>
                  <a:srgbClr val="AA0000"/>
                </a:solidFill>
                <a:latin typeface="Candara"/>
                <a:cs typeface="Candara"/>
              </a:rPr>
              <a:t>Project:</a:t>
            </a:r>
            <a:r>
              <a:rPr sz="2400" i="1" spc="-60" dirty="0">
                <a:solidFill>
                  <a:srgbClr val="AA0000"/>
                </a:solidFill>
                <a:latin typeface="Candara"/>
                <a:cs typeface="Candara"/>
              </a:rPr>
              <a:t> </a:t>
            </a:r>
            <a:r>
              <a:rPr lang="en-US" sz="2400" i="1" dirty="0">
                <a:solidFill>
                  <a:srgbClr val="AA0000"/>
                </a:solidFill>
                <a:latin typeface="Candara"/>
                <a:cs typeface="Candara"/>
              </a:rPr>
              <a:t>Design and implement ASIC for Neural Network inference engine</a:t>
            </a:r>
            <a:endParaRPr sz="320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858" y="4771942"/>
            <a:ext cx="28738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10" dirty="0">
                <a:latin typeface="Candara"/>
                <a:cs typeface="Candara"/>
              </a:rPr>
              <a:t>P V Rajesh Kumar</a:t>
            </a:r>
            <a:endParaRPr sz="2800" dirty="0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" y="38353"/>
            <a:ext cx="9067800" cy="6776720"/>
            <a:chOff x="27686" y="38353"/>
            <a:chExt cx="9067800" cy="6776720"/>
          </a:xfrm>
        </p:grpSpPr>
        <p:sp>
          <p:nvSpPr>
            <p:cNvPr id="5" name="object 5"/>
            <p:cNvSpPr/>
            <p:nvPr/>
          </p:nvSpPr>
          <p:spPr>
            <a:xfrm>
              <a:off x="40386" y="51053"/>
              <a:ext cx="9042400" cy="6751320"/>
            </a:xfrm>
            <a:custGeom>
              <a:avLst/>
              <a:gdLst/>
              <a:ahLst/>
              <a:cxnLst/>
              <a:rect l="l" t="t" r="r" b="b"/>
              <a:pathLst>
                <a:path w="9042400" h="6751320">
                  <a:moveTo>
                    <a:pt x="0" y="210947"/>
                  </a:moveTo>
                  <a:lnTo>
                    <a:pt x="5572" y="162592"/>
                  </a:lnTo>
                  <a:lnTo>
                    <a:pt x="21444" y="118197"/>
                  </a:lnTo>
                  <a:lnTo>
                    <a:pt x="46350" y="79028"/>
                  </a:lnTo>
                  <a:lnTo>
                    <a:pt x="79022" y="46356"/>
                  </a:lnTo>
                  <a:lnTo>
                    <a:pt x="118195" y="21448"/>
                  </a:lnTo>
                  <a:lnTo>
                    <a:pt x="162600" y="5573"/>
                  </a:lnTo>
                  <a:lnTo>
                    <a:pt x="210972" y="0"/>
                  </a:lnTo>
                  <a:lnTo>
                    <a:pt x="8830945" y="0"/>
                  </a:lnTo>
                  <a:lnTo>
                    <a:pt x="8879299" y="5573"/>
                  </a:lnTo>
                  <a:lnTo>
                    <a:pt x="8923694" y="21448"/>
                  </a:lnTo>
                  <a:lnTo>
                    <a:pt x="8962863" y="46356"/>
                  </a:lnTo>
                  <a:lnTo>
                    <a:pt x="8995535" y="79028"/>
                  </a:lnTo>
                  <a:lnTo>
                    <a:pt x="9020443" y="118197"/>
                  </a:lnTo>
                  <a:lnTo>
                    <a:pt x="9036318" y="162592"/>
                  </a:lnTo>
                  <a:lnTo>
                    <a:pt x="9041892" y="210947"/>
                  </a:lnTo>
                  <a:lnTo>
                    <a:pt x="9041892" y="6540347"/>
                  </a:lnTo>
                  <a:lnTo>
                    <a:pt x="9036318" y="6588719"/>
                  </a:lnTo>
                  <a:lnTo>
                    <a:pt x="9020443" y="6633124"/>
                  </a:lnTo>
                  <a:lnTo>
                    <a:pt x="8995535" y="6672297"/>
                  </a:lnTo>
                  <a:lnTo>
                    <a:pt x="8962863" y="6704969"/>
                  </a:lnTo>
                  <a:lnTo>
                    <a:pt x="8923694" y="6729875"/>
                  </a:lnTo>
                  <a:lnTo>
                    <a:pt x="8879299" y="6745747"/>
                  </a:lnTo>
                  <a:lnTo>
                    <a:pt x="8830945" y="6751320"/>
                  </a:lnTo>
                  <a:lnTo>
                    <a:pt x="210972" y="6751320"/>
                  </a:lnTo>
                  <a:lnTo>
                    <a:pt x="162600" y="6745747"/>
                  </a:lnTo>
                  <a:lnTo>
                    <a:pt x="118195" y="6729875"/>
                  </a:lnTo>
                  <a:lnTo>
                    <a:pt x="79022" y="6704969"/>
                  </a:lnTo>
                  <a:lnTo>
                    <a:pt x="46350" y="6672297"/>
                  </a:lnTo>
                  <a:lnTo>
                    <a:pt x="21444" y="6633124"/>
                  </a:lnTo>
                  <a:lnTo>
                    <a:pt x="5572" y="6588719"/>
                  </a:lnTo>
                  <a:lnTo>
                    <a:pt x="0" y="6540347"/>
                  </a:lnTo>
                  <a:lnTo>
                    <a:pt x="0" y="210947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276" y="280752"/>
              <a:ext cx="7895478" cy="7232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187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High-level design comprises of following steps: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Inputs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clk</a:t>
            </a:r>
            <a:r>
              <a:rPr lang="en-IN" sz="1200" dirty="0">
                <a:latin typeface="Candara"/>
                <a:cs typeface="Candara"/>
              </a:rPr>
              <a:t> (positive edge-triggered CLOCK)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rst</a:t>
            </a:r>
            <a:r>
              <a:rPr lang="en-IN" sz="1200" dirty="0">
                <a:latin typeface="Candara"/>
                <a:cs typeface="Candara"/>
              </a:rPr>
              <a:t> (positive edge-triggered RESET)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start (positive edge-triggered to START inference) </a:t>
            </a:r>
          </a:p>
          <a:p>
            <a:pPr marL="355600" marR="5080" lvl="1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Test_img</a:t>
            </a:r>
            <a:r>
              <a:rPr lang="en-IN" sz="1200" dirty="0">
                <a:latin typeface="Candara"/>
                <a:cs typeface="Candara"/>
              </a:rPr>
              <a:t> (256 bits test image 16x16 pixels)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Outputs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done (1 bit to signal inference is DONE)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 err="1">
                <a:latin typeface="Candara"/>
                <a:cs typeface="Candara"/>
              </a:rPr>
              <a:t>predicted_val</a:t>
            </a:r>
            <a:r>
              <a:rPr lang="en-IN" sz="1200" dirty="0">
                <a:latin typeface="Candara"/>
                <a:cs typeface="Candara"/>
              </a:rPr>
              <a:t> (The digit predicted in [0-3] bits range 0 to 9 corresponding to the digit value)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States of operation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hidden layer weights (w12 x a1 i.e. Matrix Multiplication  [40 x 256] * [256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hidden weights (z2 = w12 x a1 +b12 i.e. Matrix addition 40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a2 i.e. 40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Matrix multiply output layer weights (w23 x a2 i.e. Matrix Multiplication  [10 x 40] * [40 x 1])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Bias add final layer weights (z3 = w23 x a2 +b23 10 x 1 i.e. Matrix addition 10 x 1) 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Leaky RELU (On z2 = a3 i.e. 10 x 1)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Find Max of a3 to predict the image (The digit in [0-3] bits range 0 to 9 range.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IN" sz="1200" dirty="0">
                <a:latin typeface="Candara"/>
              </a:rPr>
              <a:t>done bit (signals end of inference is complete)</a:t>
            </a:r>
            <a:endParaRPr sz="1200" dirty="0"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2213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58175" cy="541173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FSM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// States of the operations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IDLE          =   4'b0000;	//IDLE upon RESET &amp; initializes all Regs used in operation &amp; waits for START signal to go to W12 multiply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W12_MULTIPLY  =   4'b0001;	// Weights W12 Multiply on input Image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B12_ADDITION  =   4'b0010;	//Add Biases of B12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RELU_STAGE1   =   4'b0011;	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W23_MULTIPLY  =   4'b0100;	 // Weights W23 Multiply on output of LEAKY RELU output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B23_ADDITION  =   4'b0101;	 //Add Biases of B23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RELU_STAGE2   =   4'b0110;	 //Apply LEAKY RELU on the Added Biases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PREDICTION    =   4'b0111;	 //Predict the value</a:t>
            </a: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1100" spc="-10" dirty="0">
                <a:latin typeface="Candara"/>
                <a:cs typeface="Candara"/>
              </a:rPr>
              <a:t>parameter FINISHED      =   4'b1000;	 //Generate a DONE signal as output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895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30" dirty="0"/>
              <a:t> </a:t>
            </a:r>
            <a:r>
              <a:rPr spc="-25" dirty="0"/>
              <a:t>FSM</a:t>
            </a:r>
            <a:r>
              <a:rPr lang="en-IN" spc="-25" dirty="0"/>
              <a:t> (contd..)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CF69E-B240-C825-24DD-CEAB0E85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1" y="946109"/>
            <a:ext cx="8010144" cy="55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908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Schematic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80" y="856706"/>
            <a:ext cx="564070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Schematic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Genus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(post-</a:t>
            </a:r>
            <a:r>
              <a:rPr sz="2000" spc="-10" dirty="0">
                <a:latin typeface="Candara"/>
                <a:cs typeface="Candara"/>
              </a:rPr>
              <a:t>synthesis)</a:t>
            </a:r>
            <a:endParaRPr lang="en-IN" sz="2000" spc="-1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44FB8-389A-0A2A-8EE0-6114D837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78" y="1190477"/>
            <a:ext cx="5740441" cy="53633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788111"/>
            <a:ext cx="9411818" cy="24563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Description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testbench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–</a:t>
            </a:r>
            <a:r>
              <a:rPr lang="en-US" sz="2000" spc="-30" dirty="0">
                <a:latin typeface="Candara"/>
                <a:cs typeface="Candara"/>
              </a:rPr>
              <a:t> 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spc="-30" dirty="0">
                <a:latin typeface="Candara"/>
                <a:cs typeface="Candara"/>
              </a:rPr>
              <a:t>Test Bench gives 10 sample images to the DUT in a loop.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Input images are sent in a 256 bit array.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Once the DUT completes operation, DUT sends a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In Test Bench wait for DONE signal.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dirty="0">
                <a:latin typeface="Candara"/>
                <a:cs typeface="Candara"/>
              </a:rPr>
              <a:t>Upon Done, verify the predicted value from One-Hot encoded value of that input Test Data.</a:t>
            </a:r>
          </a:p>
          <a:p>
            <a:pPr marL="355600" marR="337185" lvl="8" indent="-342900">
              <a:lnSpc>
                <a:spcPct val="1501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Vivado</a:t>
            </a:r>
            <a:r>
              <a:rPr lang="en-US" sz="1400" b="1" u="sng" dirty="0">
                <a:latin typeface="Candara"/>
                <a:cs typeface="Candara"/>
              </a:rPr>
              <a:t> Simulation: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F8DE9-03AF-A77E-3CF9-85E4097D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0" y="3505224"/>
            <a:ext cx="8445260" cy="29026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dirty="0"/>
              <a:t>HW</a:t>
            </a:r>
            <a:r>
              <a:rPr spc="-5" dirty="0"/>
              <a:t> </a:t>
            </a:r>
            <a:r>
              <a:rPr spc="-10" dirty="0"/>
              <a:t>Simulation</a:t>
            </a:r>
            <a:r>
              <a:rPr lang="en-IN" spc="-10" dirty="0"/>
              <a:t> (</a:t>
            </a:r>
            <a:r>
              <a:rPr lang="en-IN" spc="-10" dirty="0" err="1"/>
              <a:t>Contd</a:t>
            </a:r>
            <a:r>
              <a:rPr lang="en-IN" spc="-10" dirty="0"/>
              <a:t>…)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946886"/>
            <a:ext cx="9411818" cy="637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>
                <a:latin typeface="Candara"/>
                <a:cs typeface="Candara"/>
              </a:rPr>
              <a:t>Cadence NC Sim Simulation: </a:t>
            </a:r>
          </a:p>
          <a:p>
            <a:pPr marL="355600" marR="337185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1400" b="1" u="sng" dirty="0" err="1">
                <a:latin typeface="Candara"/>
                <a:cs typeface="Candara"/>
              </a:rPr>
              <a:t>WorkSpace</a:t>
            </a:r>
            <a:r>
              <a:rPr lang="en-US" sz="1400" b="1" u="sng" dirty="0">
                <a:latin typeface="Candara"/>
                <a:cs typeface="Candara"/>
              </a:rPr>
              <a:t> Path:</a:t>
            </a:r>
            <a:r>
              <a:rPr lang="en-US" sz="1400" dirty="0">
                <a:latin typeface="Candara"/>
                <a:cs typeface="Candara"/>
              </a:rPr>
              <a:t> /home/client25/Desktop/PVR/</a:t>
            </a:r>
            <a:r>
              <a:rPr lang="en-US" sz="1400" dirty="0" err="1">
                <a:latin typeface="Candara"/>
                <a:cs typeface="Candara"/>
              </a:rPr>
              <a:t>ML_Project</a:t>
            </a:r>
            <a:r>
              <a:rPr lang="en-US" sz="1400" dirty="0">
                <a:latin typeface="Candara"/>
                <a:cs typeface="Candara"/>
              </a:rPr>
              <a:t>/simulation/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F8CD00-2B4B-14D1-E27F-5C918343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4" y="1914223"/>
            <a:ext cx="8462513" cy="44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spc="-4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843533"/>
            <a:ext cx="8314538" cy="524502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Software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Accuracy: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Train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data:</a:t>
            </a:r>
            <a:r>
              <a:rPr lang="en-IN" sz="2000" spc="-10" dirty="0">
                <a:latin typeface="Candara"/>
                <a:cs typeface="Candara"/>
              </a:rPr>
              <a:t>	99.36365%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Testing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floating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90.872211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20" dirty="0">
                <a:latin typeface="Candara"/>
                <a:cs typeface="Candara"/>
              </a:rPr>
              <a:t>Test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data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with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fixed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point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weights:</a:t>
            </a:r>
            <a:r>
              <a:rPr lang="en-IN" sz="2000" spc="-10" dirty="0">
                <a:latin typeface="Candara"/>
                <a:cs typeface="Candara"/>
              </a:rPr>
              <a:t> 89.04665</a:t>
            </a:r>
            <a:endParaRPr sz="2000" dirty="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HW: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sz="2000" spc="-10" dirty="0">
                <a:latin typeface="Candara"/>
                <a:cs typeface="Candara"/>
              </a:rPr>
              <a:t>Pre-</a:t>
            </a:r>
            <a:r>
              <a:rPr sz="2000" dirty="0">
                <a:latin typeface="Candara"/>
                <a:cs typeface="Candara"/>
              </a:rPr>
              <a:t>synthesis: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(10</a:t>
            </a:r>
            <a:r>
              <a:rPr sz="2000" spc="-10" dirty="0">
                <a:latin typeface="Candara"/>
                <a:cs typeface="Candara"/>
              </a:rPr>
              <a:t> images)</a:t>
            </a:r>
            <a:r>
              <a:rPr lang="en-IN" sz="2000" spc="-10" dirty="0">
                <a:latin typeface="Candara"/>
                <a:cs typeface="Candara"/>
              </a:rPr>
              <a:t>: 90%</a:t>
            </a:r>
            <a:endParaRPr sz="2000" dirty="0">
              <a:latin typeface="Candara"/>
              <a:cs typeface="Candara"/>
            </a:endParaRPr>
          </a:p>
          <a:p>
            <a:pPr marL="812165" lvl="1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12165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LEC is stuck at 90%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360"/>
              </a:spcBef>
              <a:buFont typeface="Arial"/>
              <a:buChar char="•"/>
            </a:pP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there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accuracy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drop,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why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has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it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happened?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IN" sz="2000" spc="-10" dirty="0">
                <a:latin typeface="Candara"/>
                <a:cs typeface="Candara"/>
              </a:rPr>
              <a:t>Floating to Fixed point conversion causes the error. Increasing the bit width we can achieve more accuracy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A3774-BDC0-7A12-6775-2701BC0D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50" y="1423170"/>
            <a:ext cx="3002045" cy="2233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F8532-DE1A-8494-68C2-C6CDA96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479" y="3827095"/>
            <a:ext cx="3495819" cy="11231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/>
              <a:t>Synthesis</a:t>
            </a:r>
            <a:r>
              <a:rPr spc="-9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4709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QOR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Synthesis.</a:t>
            </a:r>
            <a:endParaRPr sz="2000">
              <a:latin typeface="Candara"/>
              <a:cs typeface="Candara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CD2322-9B87-8ADB-1A42-774F3C116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717753"/>
              </p:ext>
            </p:extLst>
          </p:nvPr>
        </p:nvGraphicFramePr>
        <p:xfrm>
          <a:off x="3772471" y="2067249"/>
          <a:ext cx="723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23975" imgH="514350" progId="Package">
                  <p:embed/>
                </p:oleObj>
              </mc:Choice>
              <mc:Fallback>
                <p:oleObj name="Packager Shell Object" showAsIcon="1" r:id="rId2" imgW="72397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2471" y="2067249"/>
                        <a:ext cx="7239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75CA2FF-C91B-BB90-2879-57B412E35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885463"/>
              </p:ext>
            </p:extLst>
          </p:nvPr>
        </p:nvGraphicFramePr>
        <p:xfrm>
          <a:off x="4544021" y="20574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219080" imgH="514350" progId="Package">
                  <p:embed/>
                </p:oleObj>
              </mc:Choice>
              <mc:Fallback>
                <p:oleObj name="Packager Shell Object" showAsIcon="1" r:id="rId4" imgW="121908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4021" y="2057400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52DC8A-7BB4-16A0-0633-A8F7823D6B8F}"/>
              </a:ext>
            </a:extLst>
          </p:cNvPr>
          <p:cNvSpPr txBox="1"/>
          <p:nvPr/>
        </p:nvSpPr>
        <p:spPr>
          <a:xfrm>
            <a:off x="521208" y="29900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POWER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2CDEA9-2F97-D9B7-A27E-97F2CF306567}"/>
              </a:ext>
            </a:extLst>
          </p:cNvPr>
          <p:cNvSpPr txBox="1"/>
          <p:nvPr/>
        </p:nvSpPr>
        <p:spPr>
          <a:xfrm>
            <a:off x="5028759" y="3097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QOR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83B2CFD-B5EC-135F-4A17-D22035401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52641"/>
              </p:ext>
            </p:extLst>
          </p:nvPr>
        </p:nvGraphicFramePr>
        <p:xfrm>
          <a:off x="677863" y="2122488"/>
          <a:ext cx="771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771401" imgH="514350" progId="Package">
                  <p:embed/>
                </p:oleObj>
              </mc:Choice>
              <mc:Fallback>
                <p:oleObj name="Packager Shell Object" showAsIcon="1" r:id="rId6" imgW="7714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863" y="2122488"/>
                        <a:ext cx="771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5B2F0B4-1D99-F69A-4B41-5A3294DCE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04868"/>
              </p:ext>
            </p:extLst>
          </p:nvPr>
        </p:nvGraphicFramePr>
        <p:xfrm>
          <a:off x="1497038" y="2067249"/>
          <a:ext cx="619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19061" imgH="514350" progId="Package">
                  <p:embed/>
                </p:oleObj>
              </mc:Choice>
              <mc:Fallback>
                <p:oleObj name="Packager Shell Object" showAsIcon="1" r:id="rId8" imgW="61906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7038" y="2067249"/>
                        <a:ext cx="619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1539E68-BEEF-1BE3-897F-F9EC06823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78165"/>
              </p:ext>
            </p:extLst>
          </p:nvPr>
        </p:nvGraphicFramePr>
        <p:xfrm>
          <a:off x="2261260" y="2067249"/>
          <a:ext cx="43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437978" imgH="514350" progId="Package">
                  <p:embed/>
                </p:oleObj>
              </mc:Choice>
              <mc:Fallback>
                <p:oleObj name="Packager Shell Object" showAsIcon="1" r:id="rId10" imgW="43797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1260" y="2067249"/>
                        <a:ext cx="438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C41703B-84CD-2EA4-7879-027EDF3506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8423" y="3552401"/>
            <a:ext cx="4720336" cy="2706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4A57B-CB90-60B4-B2CC-3D7DA5B80B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6488" y="3485234"/>
            <a:ext cx="2839328" cy="33907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7925">
              <a:lnSpc>
                <a:spcPct val="100000"/>
              </a:lnSpc>
              <a:spcBef>
                <a:spcPts val="100"/>
              </a:spcBef>
            </a:pPr>
            <a:r>
              <a:rPr dirty="0"/>
              <a:t>LEC</a:t>
            </a:r>
            <a:r>
              <a:rPr spc="-40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409282" cy="415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LEC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conclusion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it.</a:t>
            </a: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spc="-25" dirty="0">
                <a:latin typeface="Candara"/>
                <a:cs typeface="Candara"/>
              </a:rPr>
              <a:t>Observed lot of Warnings post Synthesis. Need to change RTL to fix them when RTL code synthesized to Net List.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25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16389-ABF7-AB91-C6E5-636D9B5F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" y="3140737"/>
            <a:ext cx="6020751" cy="30864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15325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Placed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 </a:t>
            </a: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561426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Problem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Statement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Design and implement an ASIC for a Neural Network inference engine.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Dataset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description</a:t>
            </a:r>
            <a:endParaRPr lang="en-IN" sz="2000" spc="-10" dirty="0">
              <a:latin typeface="Candara"/>
              <a:cs typeface="Candara"/>
            </a:endParaRP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Semeion Handwritten Digit Dataset </a:t>
            </a:r>
            <a:r>
              <a:rPr lang="en-IN" dirty="0" err="1">
                <a:latin typeface="Candara"/>
                <a:cs typeface="Candara"/>
              </a:rPr>
              <a:t>semeion.data</a:t>
            </a:r>
            <a:r>
              <a:rPr lang="en-IN" dirty="0">
                <a:latin typeface="Candara"/>
                <a:cs typeface="Candara"/>
              </a:rPr>
              <a:t> (UCI ML Repository)</a:t>
            </a:r>
          </a:p>
          <a:p>
            <a:pPr marL="355600" lvl="1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dirty="0">
                <a:latin typeface="Candara"/>
                <a:cs typeface="Candara"/>
              </a:rPr>
              <a:t>Reference: </a:t>
            </a:r>
            <a:r>
              <a:rPr lang="en-IN" dirty="0">
                <a:latin typeface="Candara"/>
                <a:cs typeface="Candara"/>
                <a:hlinkClick r:id="rId2"/>
              </a:rPr>
              <a:t>https://archive.ics.uci.edu/ml/datasets/semeion+handwritten+digit</a:t>
            </a:r>
            <a:endParaRPr lang="en-IN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Dataset Details: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Dataset is a 1593 x 256 Matrix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1593 images contains Train Data: 1100, Test Data: 493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Each image is 16x16 binary vectorized to 256 bits</a:t>
            </a:r>
          </a:p>
          <a:p>
            <a:pPr marL="355600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dirty="0">
                <a:latin typeface="Candara"/>
              </a:rPr>
              <a:t>10 Classification outputs one hot encoded (1 out of 10 is 1, rest are 0) at last 10 bits.</a:t>
            </a:r>
            <a:endParaRPr lang="en-IN" dirty="0">
              <a:latin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71726"/>
            <a:ext cx="705556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Routed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Design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2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Post-</a:t>
            </a:r>
            <a:r>
              <a:rPr dirty="0"/>
              <a:t>Routing</a:t>
            </a:r>
            <a:r>
              <a:rPr spc="-20" dirty="0"/>
              <a:t> </a:t>
            </a:r>
            <a:r>
              <a:rPr spc="-10" dirty="0"/>
              <a:t>Reports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29" y="1184630"/>
            <a:ext cx="8129879" cy="296234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Setup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Hold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Reports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post-</a:t>
            </a:r>
            <a:r>
              <a:rPr sz="2000" spc="-10" dirty="0">
                <a:latin typeface="Candara"/>
                <a:cs typeface="Candara"/>
              </a:rPr>
              <a:t>route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Power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Geometry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and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Connectivity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reports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LEC.</a:t>
            </a:r>
            <a:endParaRPr lang="en-IN" sz="2000" spc="-25" dirty="0">
              <a:highlight>
                <a:srgbClr val="FFFF00"/>
              </a:highlight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Highlights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7907020" cy="183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ndara"/>
                <a:cs typeface="Candara"/>
              </a:rPr>
              <a:t>Describe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key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features/optimizations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that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have done that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can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make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design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stand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out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w.r.t.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peers.</a:t>
            </a: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000" spc="-10" dirty="0">
                <a:highlight>
                  <a:srgbClr val="FFFF00"/>
                </a:highlight>
                <a:latin typeface="Candara"/>
                <a:cs typeface="Candara"/>
              </a:rPr>
              <a:t>Not found any.</a:t>
            </a:r>
            <a:endParaRPr sz="2000" dirty="0">
              <a:highlight>
                <a:srgbClr val="FFFF00"/>
              </a:highlight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336675"/>
            <a:ext cx="7885404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Picture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of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successful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GDS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streamout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terminal.</a:t>
            </a: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lang="en-IN" sz="2000" spc="-10" dirty="0">
              <a:latin typeface="Candara"/>
              <a:cs typeface="Candara"/>
            </a:endParaRPr>
          </a:p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Candara"/>
                <a:cs typeface="Candara"/>
              </a:rPr>
              <a:t>Got stuck at LEC</a:t>
            </a:r>
            <a:r>
              <a:rPr lang="en-IN" sz="2000" spc="-25" dirty="0">
                <a:highlight>
                  <a:srgbClr val="FFFF00"/>
                </a:highlight>
                <a:latin typeface="Candara"/>
                <a:cs typeface="Candara"/>
              </a:rPr>
              <a:t>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WorkSpace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: /home/client25/Desktop/PVR/</a:t>
            </a:r>
            <a:r>
              <a:rPr lang="en-US" sz="2000" dirty="0" err="1">
                <a:highlight>
                  <a:srgbClr val="FFFF00"/>
                </a:highlight>
                <a:latin typeface="Candara"/>
                <a:cs typeface="Candara"/>
              </a:rPr>
              <a:t>ML_Project</a:t>
            </a:r>
            <a:r>
              <a:rPr lang="en-US" sz="2000" dirty="0">
                <a:highlight>
                  <a:srgbClr val="FFFF00"/>
                </a:highlight>
                <a:latin typeface="Candara"/>
                <a:cs typeface="Candara"/>
              </a:rPr>
              <a:t>/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endParaRPr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7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Number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neurons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hidden</a:t>
            </a:r>
            <a:r>
              <a:rPr spc="-20" dirty="0"/>
              <a:t> </a:t>
            </a:r>
            <a:r>
              <a:rPr dirty="0"/>
              <a:t>layer</a:t>
            </a:r>
            <a:r>
              <a:rPr spc="-35" dirty="0"/>
              <a:t> </a:t>
            </a:r>
            <a:r>
              <a:rPr spc="-50" dirty="0"/>
              <a:t>=</a:t>
            </a:r>
            <a:r>
              <a:rPr lang="en-IN" spc="-50" dirty="0"/>
              <a:t> 40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synthesized</a:t>
            </a:r>
            <a:r>
              <a:rPr spc="-65" dirty="0"/>
              <a:t> </a:t>
            </a:r>
            <a:r>
              <a:rPr dirty="0"/>
              <a:t>HW</a:t>
            </a:r>
            <a:r>
              <a:rPr spc="-30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Clock</a:t>
            </a:r>
            <a:r>
              <a:rPr spc="-40" dirty="0"/>
              <a:t> </a:t>
            </a:r>
            <a:r>
              <a:rPr dirty="0"/>
              <a:t>Frequency</a:t>
            </a:r>
            <a:r>
              <a:rPr spc="-55" dirty="0"/>
              <a:t> </a:t>
            </a:r>
            <a:r>
              <a:rPr spc="-50" dirty="0"/>
              <a:t>=</a:t>
            </a:r>
            <a:r>
              <a:rPr lang="en-IN" spc="-50" dirty="0"/>
              <a:t> 20nSec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Latency</a:t>
            </a:r>
            <a:r>
              <a:rPr spc="-65" dirty="0"/>
              <a:t> </a:t>
            </a:r>
            <a:r>
              <a:rPr spc="-50" dirty="0"/>
              <a:t>=</a:t>
            </a:r>
            <a:r>
              <a:rPr lang="en-IN" spc="-50" dirty="0"/>
              <a:t> 720 Cycles</a:t>
            </a:r>
            <a:endParaRPr spc="-50" dirty="0"/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Initiation</a:t>
            </a:r>
            <a:r>
              <a:rPr spc="-40" dirty="0"/>
              <a:t> </a:t>
            </a:r>
            <a:r>
              <a:rPr dirty="0"/>
              <a:t>Interval</a:t>
            </a:r>
            <a:r>
              <a:rPr spc="-3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80" dirty="0"/>
              <a:t> </a:t>
            </a:r>
            <a:r>
              <a:rPr dirty="0"/>
              <a:t>Area</a:t>
            </a:r>
            <a:r>
              <a:rPr spc="-45" dirty="0"/>
              <a:t> </a:t>
            </a:r>
            <a:r>
              <a:rPr spc="-50" dirty="0"/>
              <a:t>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/>
              <a:t>Total</a:t>
            </a:r>
            <a:r>
              <a:rPr spc="-45" dirty="0"/>
              <a:t> </a:t>
            </a:r>
            <a:r>
              <a:rPr dirty="0"/>
              <a:t>Power</a:t>
            </a:r>
            <a:r>
              <a:rPr spc="-25" dirty="0"/>
              <a:t> </a:t>
            </a:r>
            <a:r>
              <a:rPr spc="-10" dirty="0"/>
              <a:t>(post-routing)</a:t>
            </a:r>
            <a:r>
              <a:rPr spc="-50" dirty="0"/>
              <a:t> =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Setup</a:t>
            </a:r>
            <a:r>
              <a:rPr spc="-20" dirty="0"/>
              <a:t> </a:t>
            </a:r>
            <a:r>
              <a:rPr dirty="0"/>
              <a:t>TNS</a:t>
            </a:r>
            <a:r>
              <a:rPr spc="-10" dirty="0"/>
              <a:t> </a:t>
            </a:r>
            <a:r>
              <a:rPr dirty="0"/>
              <a:t>and WNS</a:t>
            </a:r>
            <a:r>
              <a:rPr spc="-10" dirty="0"/>
              <a:t> (post-routing)</a:t>
            </a:r>
            <a:r>
              <a:rPr spc="-50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…</a:t>
            </a:r>
            <a:r>
              <a:rPr spc="-5" dirty="0"/>
              <a:t> </a:t>
            </a:r>
            <a:r>
              <a:rPr dirty="0"/>
              <a:t>and </a:t>
            </a:r>
            <a:r>
              <a:rPr spc="-25" dirty="0"/>
              <a:t>….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Hold</a:t>
            </a:r>
            <a:r>
              <a:rPr spc="-40" dirty="0"/>
              <a:t> </a:t>
            </a:r>
            <a:r>
              <a:rPr dirty="0"/>
              <a:t>TNS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WNS</a:t>
            </a:r>
            <a:r>
              <a:rPr spc="-20" dirty="0"/>
              <a:t> </a:t>
            </a:r>
            <a:r>
              <a:rPr dirty="0"/>
              <a:t>(post-routing)</a:t>
            </a:r>
            <a:r>
              <a:rPr spc="-5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…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0" dirty="0"/>
              <a:t>…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NOTE:</a:t>
            </a:r>
            <a:r>
              <a:rPr spc="-45" dirty="0"/>
              <a:t> </a:t>
            </a:r>
            <a:r>
              <a:rPr dirty="0"/>
              <a:t>Keep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format</a:t>
            </a:r>
            <a:r>
              <a:rPr spc="-40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here.</a:t>
            </a:r>
            <a:r>
              <a:rPr spc="-10" dirty="0"/>
              <a:t> </a:t>
            </a:r>
            <a:r>
              <a:rPr dirty="0"/>
              <a:t>Only</a:t>
            </a:r>
            <a:r>
              <a:rPr spc="-15" dirty="0"/>
              <a:t> </a:t>
            </a:r>
            <a:r>
              <a:rPr dirty="0"/>
              <a:t>fill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7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8213954" cy="53989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  <a:cs typeface="Candara"/>
              </a:rPr>
              <a:t>What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did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you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learn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from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this</a:t>
            </a:r>
            <a:r>
              <a:rPr sz="2000" spc="-10" dirty="0">
                <a:latin typeface="Candara"/>
                <a:cs typeface="Candara"/>
              </a:rPr>
              <a:t> project?</a:t>
            </a:r>
            <a:endParaRPr sz="20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First MATLAB usage to develop HW algorithms as Proof of concept &amp; then implement them in Verilog for HW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Cadence tools: Virtuoso for schematics, Genus for Synthesis, </a:t>
            </a:r>
            <a:r>
              <a:rPr lang="en-IN" sz="2000" dirty="0" err="1">
                <a:latin typeface="Candara"/>
                <a:cs typeface="Candara"/>
              </a:rPr>
              <a:t>Innovus</a:t>
            </a:r>
            <a:r>
              <a:rPr lang="en-IN" sz="2000" dirty="0">
                <a:latin typeface="Candara"/>
                <a:cs typeface="Candara"/>
              </a:rPr>
              <a:t> for Place &amp; Route.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basics &amp; processing of a large data in HW for acceleration.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Machine Learning on how to do inference part of a sample test data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Verilog coding differences between FPGA &amp; ASIC for synthesizable code.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Entire ASIC Flow from design to GDS.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r>
              <a:rPr lang="en-IN" sz="2000" dirty="0">
                <a:latin typeface="Candara"/>
                <a:cs typeface="Candara"/>
              </a:rPr>
              <a:t>Synthesis &amp; LEC issues of the initial Verilog code and how to fix them to make them Synthesizable for ASIC.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</a:tabLst>
            </a:pPr>
            <a:endParaRPr lang="en-IN" sz="20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294" y="2622930"/>
            <a:ext cx="304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165" dirty="0"/>
              <a:t> </a:t>
            </a:r>
            <a:r>
              <a:rPr sz="5400" spc="-25" dirty="0"/>
              <a:t>You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4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939" y="895850"/>
            <a:ext cx="8065770" cy="5842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architecture</a:t>
            </a:r>
            <a:endParaRPr lang="en-IN" sz="2000" dirty="0">
              <a:latin typeface="Candara"/>
            </a:endParaRP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Fully connected Neural Network with feed forward.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Feed-forward step, where input is fed to the model acting upon the model parameters and operators.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It generates an output of each layer of the model i.e., activations, finally generating the model output.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Model parameters supplied are pre-trained using </a:t>
            </a:r>
            <a:r>
              <a:rPr lang="en-US" sz="1600" dirty="0" err="1">
                <a:latin typeface="Candara"/>
              </a:rPr>
              <a:t>Matlab</a:t>
            </a:r>
            <a:r>
              <a:rPr lang="en-US" sz="1600" dirty="0">
                <a:latin typeface="Candara"/>
              </a:rPr>
              <a:t>.</a:t>
            </a:r>
          </a:p>
          <a:p>
            <a:pPr marL="35560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This model does inference part only.</a:t>
            </a:r>
            <a:endParaRPr sz="1600" dirty="0">
              <a:latin typeface="Candara"/>
            </a:endParaRPr>
          </a:p>
          <a:p>
            <a:pPr marL="355600" marR="5080" indent="-342900"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000" dirty="0">
                <a:latin typeface="Candara"/>
              </a:rPr>
              <a:t>Network parameters </a:t>
            </a:r>
            <a:r>
              <a:rPr lang="en-IN" sz="2000" dirty="0">
                <a:latin typeface="Candara"/>
              </a:rPr>
              <a:t>–</a:t>
            </a:r>
            <a:r>
              <a:rPr sz="2000" dirty="0">
                <a:latin typeface="Candara"/>
              </a:rPr>
              <a:t> </a:t>
            </a:r>
            <a:endParaRPr lang="en-IN" sz="2000" dirty="0">
              <a:latin typeface="Candara"/>
            </a:endParaRP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600" dirty="0">
                <a:latin typeface="Candara"/>
              </a:rPr>
              <a:t>Number of Inputs</a:t>
            </a:r>
            <a:r>
              <a:rPr lang="en-IN" sz="1600" dirty="0">
                <a:latin typeface="Candara"/>
              </a:rPr>
              <a:t>: 256 bit data representing 16x16 pixels of image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Number of</a:t>
            </a:r>
            <a:r>
              <a:rPr sz="1600" dirty="0">
                <a:latin typeface="Candara"/>
              </a:rPr>
              <a:t> outputs</a:t>
            </a:r>
            <a:r>
              <a:rPr lang="en-IN" sz="1600" dirty="0">
                <a:latin typeface="Candara"/>
              </a:rPr>
              <a:t>: 10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N</a:t>
            </a:r>
            <a:r>
              <a:rPr sz="1600" dirty="0">
                <a:latin typeface="Candara"/>
              </a:rPr>
              <a:t>umber of neurons in hidden layer</a:t>
            </a:r>
            <a:r>
              <a:rPr lang="en-IN" sz="1600" dirty="0">
                <a:latin typeface="Candara"/>
              </a:rPr>
              <a:t>: 40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</a:t>
            </a:r>
            <a:r>
              <a:rPr sz="1600" dirty="0" err="1">
                <a:latin typeface="Candara"/>
              </a:rPr>
              <a:t>ctivation</a:t>
            </a:r>
            <a:r>
              <a:rPr sz="1600" dirty="0">
                <a:latin typeface="Candara"/>
              </a:rPr>
              <a:t> function for hidden layer</a:t>
            </a:r>
            <a:r>
              <a:rPr lang="en-IN" sz="1600" dirty="0">
                <a:latin typeface="Candara"/>
              </a:rPr>
              <a:t>: Leaky RELU</a:t>
            </a:r>
          </a:p>
          <a:p>
            <a:pPr marL="355600" marR="5080" lvl="2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O</a:t>
            </a:r>
            <a:r>
              <a:rPr sz="1600" dirty="0" err="1">
                <a:latin typeface="Candara"/>
              </a:rPr>
              <a:t>utput</a:t>
            </a:r>
            <a:r>
              <a:rPr sz="1600" dirty="0">
                <a:latin typeface="Candara"/>
              </a:rPr>
              <a:t> format</a:t>
            </a:r>
            <a:r>
              <a:rPr lang="en-IN" sz="1600" dirty="0">
                <a:latin typeface="Candara"/>
              </a:rPr>
              <a:t>: One-Hot encoded with 10 bits. LSB to MSB each bit represents the digit recognized from 0 to 9.</a:t>
            </a:r>
            <a:endParaRPr sz="1600" dirty="0">
              <a:latin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159" y="758883"/>
            <a:ext cx="7829550" cy="293670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spc="-10" dirty="0">
                <a:latin typeface="Candara"/>
                <a:cs typeface="Candara"/>
              </a:rPr>
              <a:t>Tasks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10" dirty="0">
                <a:latin typeface="Candara"/>
                <a:cs typeface="Candara"/>
              </a:rPr>
              <a:t> MATLAB.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 err="1">
                <a:latin typeface="Candara"/>
              </a:rPr>
              <a:t>Chnaged</a:t>
            </a:r>
            <a:r>
              <a:rPr lang="en-US" sz="1600" dirty="0">
                <a:latin typeface="Candara"/>
              </a:rPr>
              <a:t> training parameters for Training accuracy: 99.3636%, Test accuracy: 90.8722%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1600" dirty="0">
                <a:latin typeface="Candara"/>
              </a:rPr>
              <a:t>Created Modal Parameters from Training for above accuracy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Inference part for Testing Input data using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representation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Generation of Verilog files for Modal Parameters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237CE-FE7D-A477-E799-418362C1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3364454"/>
            <a:ext cx="3837582" cy="3278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213436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lang="en-IN" spc="-10" dirty="0"/>
              <a:t>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21" y="1498984"/>
            <a:ext cx="782955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sz="2400" dirty="0">
                <a:latin typeface="Candara"/>
                <a:cs typeface="Candara"/>
              </a:rPr>
              <a:t>Highlight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any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optimizations</a:t>
            </a:r>
            <a:r>
              <a:rPr sz="2400" spc="-4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you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performed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on</a:t>
            </a:r>
            <a:r>
              <a:rPr sz="2400" spc="-5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given</a:t>
            </a:r>
            <a:r>
              <a:rPr sz="2400" spc="-3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code.</a:t>
            </a:r>
            <a:endParaRPr lang="en-IN" sz="2400" spc="-10" dirty="0">
              <a:latin typeface="Candara"/>
              <a:cs typeface="Candara"/>
            </a:endParaRP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Implemented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conversion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Made the code configurable for training,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bits, Training, RELU Slope, Hidden Nodes, Generate Verilog files dump, Run with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 or Floating, RELU for </a:t>
            </a:r>
            <a:r>
              <a:rPr lang="en-IN" sz="1600" dirty="0" err="1">
                <a:latin typeface="Candara"/>
              </a:rPr>
              <a:t>FixedPoint</a:t>
            </a:r>
            <a:r>
              <a:rPr lang="en-IN" sz="1600" dirty="0">
                <a:latin typeface="Candara"/>
              </a:rPr>
              <a:t>.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Added GUI for test outputs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sz="16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70783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19" y="196183"/>
            <a:ext cx="70555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830" y="1184630"/>
            <a:ext cx="6209665" cy="56528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  <a:cs typeface="Candara"/>
              </a:rPr>
              <a:t>Fixed</a:t>
            </a:r>
            <a:r>
              <a:rPr lang="en-IN" sz="1600" spc="-3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point</a:t>
            </a:r>
            <a:r>
              <a:rPr lang="en-IN" sz="1600" spc="-15" dirty="0">
                <a:latin typeface="Candara"/>
                <a:cs typeface="Candara"/>
              </a:rPr>
              <a:t> </a:t>
            </a:r>
            <a:r>
              <a:rPr lang="en-IN" sz="1600" dirty="0">
                <a:latin typeface="Candara"/>
                <a:cs typeface="Candara"/>
              </a:rPr>
              <a:t>design</a:t>
            </a:r>
            <a:r>
              <a:rPr lang="en-IN" sz="1600" spc="-40" dirty="0">
                <a:latin typeface="Candara"/>
                <a:cs typeface="Candara"/>
              </a:rPr>
              <a:t> </a:t>
            </a:r>
            <a:r>
              <a:rPr lang="en-IN" sz="1600" spc="-10" dirty="0">
                <a:latin typeface="Candara"/>
                <a:cs typeface="Candara"/>
              </a:rPr>
              <a:t>approach:</a:t>
            </a:r>
            <a:endParaRPr lang="en-IN" sz="1600" dirty="0">
              <a:latin typeface="Candara"/>
              <a:cs typeface="Candara"/>
            </a:endParaRP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Bit widths allocated: 16bit. Integer: 8 Fraction:8.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400" dirty="0">
                <a:latin typeface="Candara"/>
              </a:rPr>
              <a:t>Total memory needed for weights and biases: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w12 [0:39][0:255];		//40x256x16 bits:	20480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b12 [0:39];		//40x16 bits: 		80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w23 [0:9][0:39];		//10x40x16 bits:	800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wire signed [0:15] b23 [0:9];		//10x16 bits: 		20 Bytes</a:t>
            </a:r>
          </a:p>
          <a:p>
            <a:pPr marL="355600" lvl="3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b="1" dirty="0">
                <a:latin typeface="Candara"/>
              </a:rPr>
              <a:t>Total: 21380 Bytes ~ 20.76 KB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600" dirty="0">
                <a:latin typeface="Candara"/>
              </a:rPr>
              <a:t>Size of multiplier needed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%Some points for Fixed point calculations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 point calculations go like this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+ Q8 = Q8,  % Q32 + Q32 = Q32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Q8 * Q8 = Q16, % Q32 * Q32 = Q64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Fractional parts calculations with below examples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Q16.8 * Q1.0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Q17.8 + Q16.8 = Q17.8</a:t>
            </a:r>
          </a:p>
          <a:p>
            <a:pPr marL="355600" lvl="3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050" dirty="0">
                <a:latin typeface="Candara"/>
              </a:rPr>
              <a:t>% Q11.8 * Q17.8 = Q28.16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4B14-2585-22EF-7DB4-74EC44E0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  <a:r>
              <a:rPr lang="en-IN" spc="-65" dirty="0"/>
              <a:t> </a:t>
            </a:r>
            <a:r>
              <a:rPr lang="en-IN" spc="-10" dirty="0"/>
              <a:t>Implementation (contd..)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F98E-BA62-F475-5E19-D10A9654A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50" y="1477238"/>
            <a:ext cx="8387690" cy="1815882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IN" sz="1800" dirty="0">
                <a:latin typeface="Candara"/>
                <a:cs typeface="Candara"/>
              </a:rPr>
              <a:t>Scripting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to</a:t>
            </a:r>
            <a:r>
              <a:rPr lang="en-IN" sz="1800" spc="-3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get</a:t>
            </a:r>
            <a:r>
              <a:rPr lang="en-IN" sz="1800" spc="-45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HW</a:t>
            </a:r>
            <a:r>
              <a:rPr lang="en-IN" sz="1800" spc="-20" dirty="0">
                <a:latin typeface="Candara"/>
                <a:cs typeface="Candara"/>
              </a:rPr>
              <a:t> </a:t>
            </a:r>
            <a:r>
              <a:rPr lang="en-IN" sz="1800" dirty="0">
                <a:latin typeface="Candara"/>
                <a:cs typeface="Candara"/>
              </a:rPr>
              <a:t>compatible</a:t>
            </a:r>
            <a:r>
              <a:rPr lang="en-IN" sz="1800" spc="-50" dirty="0">
                <a:latin typeface="Candara"/>
                <a:cs typeface="Candara"/>
              </a:rPr>
              <a:t> </a:t>
            </a:r>
            <a:r>
              <a:rPr lang="en-IN" sz="1800" spc="-10" dirty="0">
                <a:latin typeface="Candara"/>
                <a:cs typeface="Candara"/>
              </a:rPr>
              <a:t>data.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>
                <a:latin typeface="Candara"/>
                <a:cs typeface="Candara"/>
              </a:rPr>
              <a:t>Added scripts to generate HW Verilog code snippets, for Modal Parameters</a:t>
            </a:r>
          </a:p>
          <a:p>
            <a:pPr marL="812800" lvl="1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IN" sz="1600" spc="-10" dirty="0"/>
              <a:t>Weights: W12, W23, Biases: B12, B23</a:t>
            </a:r>
          </a:p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IN" sz="1800" spc="-10" dirty="0"/>
              <a:t>These files can be directly used in Verilog &amp; are configurable though global configuration Variables in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837-E70F-750C-3904-FF50D7F5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48" y="3538728"/>
            <a:ext cx="5154283" cy="3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" y="25146"/>
            <a:ext cx="9042400" cy="6751320"/>
          </a:xfrm>
          <a:custGeom>
            <a:avLst/>
            <a:gdLst/>
            <a:ahLst/>
            <a:cxnLst/>
            <a:rect l="l" t="t" r="r" b="b"/>
            <a:pathLst>
              <a:path w="9042400" h="6751320">
                <a:moveTo>
                  <a:pt x="0" y="210947"/>
                </a:moveTo>
                <a:lnTo>
                  <a:pt x="5572" y="162592"/>
                </a:lnTo>
                <a:lnTo>
                  <a:pt x="21444" y="118197"/>
                </a:lnTo>
                <a:lnTo>
                  <a:pt x="46350" y="79028"/>
                </a:lnTo>
                <a:lnTo>
                  <a:pt x="79022" y="46356"/>
                </a:lnTo>
                <a:lnTo>
                  <a:pt x="118195" y="21448"/>
                </a:lnTo>
                <a:lnTo>
                  <a:pt x="162600" y="5573"/>
                </a:lnTo>
                <a:lnTo>
                  <a:pt x="210972" y="0"/>
                </a:lnTo>
                <a:lnTo>
                  <a:pt x="8830945" y="0"/>
                </a:lnTo>
                <a:lnTo>
                  <a:pt x="8879299" y="5573"/>
                </a:lnTo>
                <a:lnTo>
                  <a:pt x="8923694" y="21448"/>
                </a:lnTo>
                <a:lnTo>
                  <a:pt x="8962863" y="46356"/>
                </a:lnTo>
                <a:lnTo>
                  <a:pt x="8995535" y="79028"/>
                </a:lnTo>
                <a:lnTo>
                  <a:pt x="9020443" y="118197"/>
                </a:lnTo>
                <a:lnTo>
                  <a:pt x="9036318" y="162592"/>
                </a:lnTo>
                <a:lnTo>
                  <a:pt x="9041892" y="210947"/>
                </a:lnTo>
                <a:lnTo>
                  <a:pt x="9041892" y="6540347"/>
                </a:lnTo>
                <a:lnTo>
                  <a:pt x="9036318" y="6588719"/>
                </a:lnTo>
                <a:lnTo>
                  <a:pt x="9020443" y="6633124"/>
                </a:lnTo>
                <a:lnTo>
                  <a:pt x="8995535" y="6672297"/>
                </a:lnTo>
                <a:lnTo>
                  <a:pt x="8962863" y="6704969"/>
                </a:lnTo>
                <a:lnTo>
                  <a:pt x="8923694" y="6729875"/>
                </a:lnTo>
                <a:lnTo>
                  <a:pt x="8879299" y="6745747"/>
                </a:lnTo>
                <a:lnTo>
                  <a:pt x="8830945" y="6751320"/>
                </a:lnTo>
                <a:lnTo>
                  <a:pt x="210972" y="6751320"/>
                </a:lnTo>
                <a:lnTo>
                  <a:pt x="162600" y="6745747"/>
                </a:lnTo>
                <a:lnTo>
                  <a:pt x="118195" y="6729875"/>
                </a:lnTo>
                <a:lnTo>
                  <a:pt x="79022" y="6704969"/>
                </a:lnTo>
                <a:lnTo>
                  <a:pt x="46350" y="6672297"/>
                </a:lnTo>
                <a:lnTo>
                  <a:pt x="21444" y="6633124"/>
                </a:lnTo>
                <a:lnTo>
                  <a:pt x="5572" y="6588719"/>
                </a:lnTo>
                <a:lnTo>
                  <a:pt x="0" y="6540347"/>
                </a:lnTo>
                <a:lnTo>
                  <a:pt x="0" y="210947"/>
                </a:lnTo>
                <a:close/>
              </a:path>
            </a:pathLst>
          </a:custGeom>
          <a:ln w="254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5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030" y="1184630"/>
            <a:ext cx="8788756" cy="502958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Frequency of operation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20 ns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68580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Latency – For 1 input image,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 from START signal to DONE signal: </a:t>
            </a:r>
            <a:r>
              <a:rPr lang="en-IN" b="1" dirty="0">
                <a:solidFill>
                  <a:schemeClr val="tx1"/>
                </a:solidFill>
                <a:latin typeface="Candara"/>
                <a:ea typeface="+mn-ea"/>
              </a:rPr>
              <a:t>14400nSec</a:t>
            </a:r>
            <a:endParaRPr b="1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I/</a:t>
            </a:r>
            <a:r>
              <a:rPr dirty="0" err="1">
                <a:solidFill>
                  <a:schemeClr val="tx1"/>
                </a:solidFill>
                <a:latin typeface="Candara"/>
                <a:ea typeface="+mn-ea"/>
              </a:rPr>
              <a:t>Os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 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used in the</a:t>
            </a:r>
            <a:r>
              <a:rPr dirty="0">
                <a:solidFill>
                  <a:schemeClr val="tx1"/>
                </a:solidFill>
                <a:latin typeface="Candara"/>
                <a:ea typeface="+mn-ea"/>
              </a:rPr>
              <a:t>design</a:t>
            </a:r>
            <a:r>
              <a:rPr lang="en-IN" dirty="0">
                <a:solidFill>
                  <a:schemeClr val="tx1"/>
                </a:solidFill>
                <a:latin typeface="Candara"/>
                <a:ea typeface="+mn-ea"/>
              </a:rPr>
              <a:t>: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Input: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clk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Clock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rst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1bit	- Used for RESET (POSEDGE)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start:	1bit	- Used for giving as signal to start performing inference on the image</a:t>
            </a:r>
          </a:p>
          <a:p>
            <a:pPr marL="355600" marR="907415" lvl="5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	256 bits	- Input Image data in 256 Bits</a:t>
            </a:r>
          </a:p>
          <a:p>
            <a:pPr marL="355600" marR="907415" lvl="4" indent="-342900">
              <a:spcBef>
                <a:spcPts val="1200"/>
              </a:spcBef>
              <a:buFont typeface="Wingdings" panose="05000000000000000000" pitchFamily="2" charset="2"/>
              <a:buChar char="v"/>
              <a:tabLst>
                <a:tab pos="354965" algn="l"/>
              </a:tabLst>
            </a:pPr>
            <a:r>
              <a:rPr lang="en-US" dirty="0">
                <a:solidFill>
                  <a:schemeClr val="tx1"/>
                </a:solidFill>
                <a:latin typeface="Candara"/>
                <a:ea typeface="+mn-ea"/>
              </a:rPr>
              <a:t>Output: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done:	1bit	- Outputs when the inference is done</a:t>
            </a:r>
          </a:p>
          <a:p>
            <a:pPr marL="355600" marR="907415" lvl="8" indent="-342900"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354965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predicted_val</a:t>
            </a:r>
            <a:r>
              <a:rPr lang="en-US" sz="1600" dirty="0">
                <a:solidFill>
                  <a:schemeClr val="tx1"/>
                </a:solidFill>
                <a:latin typeface="Candara"/>
                <a:ea typeface="+mn-ea"/>
              </a:rPr>
              <a:t>: 4 bits	- Predicted value based on the input </a:t>
            </a:r>
            <a:r>
              <a:rPr lang="en-US" sz="1600" dirty="0" err="1">
                <a:solidFill>
                  <a:schemeClr val="tx1"/>
                </a:solidFill>
                <a:latin typeface="Candara"/>
                <a:ea typeface="+mn-ea"/>
              </a:rPr>
              <a:t>test_img</a:t>
            </a:r>
            <a:endParaRPr lang="en-IN" sz="1600" dirty="0">
              <a:solidFill>
                <a:schemeClr val="tx1"/>
              </a:solidFill>
              <a:latin typeface="Candara"/>
              <a:ea typeface="+mn-ea"/>
            </a:endParaRPr>
          </a:p>
          <a:p>
            <a:pPr marL="355600" marR="907415" indent="-3429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endParaRPr dirty="0">
              <a:solidFill>
                <a:schemeClr val="tx1"/>
              </a:solidFill>
              <a:latin typeface="Candar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"/>
              </a:lnSpc>
            </a:pPr>
            <a:r>
              <a:rPr dirty="0"/>
              <a:t>Copyright ©</a:t>
            </a:r>
            <a:r>
              <a:rPr spc="-15" dirty="0"/>
              <a:t> </a:t>
            </a:r>
            <a:r>
              <a:rPr dirty="0"/>
              <a:t>Talent</a:t>
            </a:r>
            <a:r>
              <a:rPr spc="5" dirty="0"/>
              <a:t> </a:t>
            </a:r>
            <a:r>
              <a:rPr dirty="0"/>
              <a:t>Sprint</a:t>
            </a:r>
            <a:r>
              <a:rPr spc="-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IISc</a:t>
            </a:r>
            <a:r>
              <a:rPr spc="-10" dirty="0"/>
              <a:t> </a:t>
            </a:r>
            <a:r>
              <a:rPr dirty="0"/>
              <a:t>Bangalore,</a:t>
            </a:r>
            <a:r>
              <a:rPr spc="5" dirty="0"/>
              <a:t> </a:t>
            </a:r>
            <a:r>
              <a:rPr dirty="0"/>
              <a:t>2021.</a:t>
            </a:r>
            <a:r>
              <a:rPr spc="-15" dirty="0"/>
              <a:t> </a:t>
            </a:r>
            <a:r>
              <a:rPr spc="-10" dirty="0"/>
              <a:t>Confidential.</a:t>
            </a:r>
            <a:r>
              <a:rPr spc="-15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042" y="965174"/>
            <a:ext cx="7513510" cy="550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IN" sz="1200" dirty="0">
                <a:latin typeface="Candara"/>
                <a:cs typeface="Candara"/>
              </a:rPr>
              <a:t>Block diagram of Hardware implementation</a:t>
            </a:r>
          </a:p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1200" dirty="0">
              <a:latin typeface="Candar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77578-9E76-6858-2A4E-971D38DB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1820278"/>
            <a:ext cx="8103819" cy="3556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2101</Words>
  <Application>Microsoft Office PowerPoint</Application>
  <PresentationFormat>On-screen Show (4:3)</PresentationFormat>
  <Paragraphs>247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Candara</vt:lpstr>
      <vt:lpstr>Courier New</vt:lpstr>
      <vt:lpstr>Wingdings</vt:lpstr>
      <vt:lpstr>Office Theme</vt:lpstr>
      <vt:lpstr>Packager Shell Object</vt:lpstr>
      <vt:lpstr>Package</vt:lpstr>
      <vt:lpstr>Advanced VLSI Chip Design  Project: Design and implement ASIC for Neural Network inference engine</vt:lpstr>
      <vt:lpstr>Introduction</vt:lpstr>
      <vt:lpstr>Network Description</vt:lpstr>
      <vt:lpstr>Software Implementation</vt:lpstr>
      <vt:lpstr>Software Implementation (contd..)</vt:lpstr>
      <vt:lpstr>Software Implementation (contd..)</vt:lpstr>
      <vt:lpstr>Software Implementation (contd..)</vt:lpstr>
      <vt:lpstr>Hardware Specifications</vt:lpstr>
      <vt:lpstr>Hardware Architecture</vt:lpstr>
      <vt:lpstr>Hardware Architecture</vt:lpstr>
      <vt:lpstr>Control FSM</vt:lpstr>
      <vt:lpstr>Control FSM (contd..)</vt:lpstr>
      <vt:lpstr>Hardware Schematic</vt:lpstr>
      <vt:lpstr>HW Simulation</vt:lpstr>
      <vt:lpstr>HW Simulation (Contd…)</vt:lpstr>
      <vt:lpstr>Accuracy Results</vt:lpstr>
      <vt:lpstr>Synthesis Reports</vt:lpstr>
      <vt:lpstr>LEC Report</vt:lpstr>
      <vt:lpstr>Placement</vt:lpstr>
      <vt:lpstr>Routing</vt:lpstr>
      <vt:lpstr>Post-Routing Reports</vt:lpstr>
      <vt:lpstr>Design Highlights</vt:lpstr>
      <vt:lpstr>GDS</vt:lpstr>
      <vt:lpstr>Conclusions</vt:lpstr>
      <vt:lpstr>Learning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VLSI Chip Design  Project: Handwritten Digit Recognition using Machine Learning</dc:title>
  <cp:lastModifiedBy>Rajesh Kumar PV</cp:lastModifiedBy>
  <cp:revision>123</cp:revision>
  <dcterms:modified xsi:type="dcterms:W3CDTF">2024-04-11T23:30:58Z</dcterms:modified>
</cp:coreProperties>
</file>