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86" r:id="rId15"/>
    <p:sldId id="266" r:id="rId16"/>
    <p:sldId id="287" r:id="rId17"/>
    <p:sldId id="285" r:id="rId18"/>
    <p:sldId id="288" r:id="rId19"/>
    <p:sldId id="26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1.png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1). </a:t>
            </a:r>
            <a:r>
              <a:rPr lang="en-IN" sz="1200" b="1" dirty="0">
                <a:latin typeface="Candara"/>
              </a:rPr>
              <a:t>This is the Hidden layers output.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1). </a:t>
            </a:r>
            <a:r>
              <a:rPr lang="en-IN" sz="1200" b="1" dirty="0">
                <a:latin typeface="Candara"/>
              </a:rPr>
              <a:t>This is the Output layers output.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EFADC-6B4B-D416-8F21-BCD8434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6" y="1303573"/>
            <a:ext cx="8428008" cy="4924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629095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lang="en-IN" sz="2000" dirty="0" err="1">
                <a:latin typeface="Candara"/>
                <a:cs typeface="Candara"/>
              </a:rPr>
              <a:t>Vivado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F97E84-B5A1-31ED-236C-17F22720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19" y="1137322"/>
            <a:ext cx="6290954" cy="5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675968"/>
            <a:ext cx="9411818" cy="2792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Sample images are taken unshuffled from </a:t>
            </a:r>
            <a:r>
              <a:rPr lang="en-US" sz="1400" b="1" spc="-30" dirty="0" err="1">
                <a:latin typeface="Candara"/>
                <a:cs typeface="Candara"/>
              </a:rPr>
              <a:t>semeion.data</a:t>
            </a:r>
            <a:r>
              <a:rPr lang="en-US" sz="1400" spc="-30" dirty="0">
                <a:latin typeface="Candara"/>
                <a:cs typeface="Candara"/>
              </a:rPr>
              <a:t>.  Indices [1, 21, 41, 61, 81, 101, 121, 141, 161, 181].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683301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675968"/>
            <a:ext cx="9411818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b="1" u="sng" dirty="0" err="1">
                <a:latin typeface="Candara"/>
                <a:cs typeface="Candara"/>
              </a:rPr>
              <a:t>Vivado</a:t>
            </a:r>
            <a:r>
              <a:rPr lang="en-US" sz="2000" b="1" u="sng" dirty="0">
                <a:latin typeface="Candara"/>
                <a:cs typeface="Candara"/>
              </a:rPr>
              <a:t>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Candara"/>
                <a:cs typeface="Candara"/>
              </a:rPr>
              <a:t>Showing the signals &amp; data at various stages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1828621"/>
            <a:ext cx="8609374" cy="35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0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14" y="814581"/>
            <a:ext cx="9411818" cy="973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Showing the signals &amp; data at various stages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CD00-2B4B-14D1-E27F-5C91834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1914223"/>
            <a:ext cx="8462513" cy="4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14" y="814581"/>
            <a:ext cx="9411818" cy="1981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Testbench: 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</a:t>
            </a:r>
            <a:r>
              <a:rPr lang="en-US" sz="1400" dirty="0" err="1">
                <a:latin typeface="Candara"/>
                <a:cs typeface="Candara"/>
              </a:rPr>
              <a:t>rst</a:t>
            </a:r>
            <a:r>
              <a:rPr lang="en-US" sz="1400" dirty="0">
                <a:latin typeface="Candara"/>
                <a:cs typeface="Candara"/>
              </a:rPr>
              <a:t>” signal is given at the beginning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</a:t>
            </a:r>
            <a:r>
              <a:rPr lang="en-US" sz="1400" dirty="0" err="1">
                <a:latin typeface="Candara"/>
                <a:cs typeface="Candara"/>
              </a:rPr>
              <a:t>img</a:t>
            </a:r>
            <a:r>
              <a:rPr lang="en-US" sz="1400" dirty="0">
                <a:latin typeface="Candara"/>
                <a:cs typeface="Candara"/>
              </a:rPr>
              <a:t>” is set to the test image from the array “</a:t>
            </a:r>
            <a:r>
              <a:rPr lang="en-US" sz="1400" dirty="0" err="1">
                <a:latin typeface="Candara"/>
                <a:cs typeface="Candara"/>
              </a:rPr>
              <a:t>test_imgs</a:t>
            </a:r>
            <a:r>
              <a:rPr lang="en-US" sz="1400" dirty="0">
                <a:latin typeface="Candara"/>
                <a:cs typeface="Candara"/>
              </a:rPr>
              <a:t>[]” which points to 10 images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“start” signal is given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Testbench waits for “done” signal &amp; then shows the predicted image.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Loop for 10 images from step #2 to #4 steps above.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293C2-58DA-145E-B22F-4540FC47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7" y="2841082"/>
            <a:ext cx="7308252" cy="36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28" y="722964"/>
            <a:ext cx="8816197" cy="1410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Hidden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Layer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Output</a:t>
            </a:r>
            <a:endParaRPr lang="en-IN" sz="2000" spc="-10" dirty="0">
              <a:latin typeface="Candara"/>
              <a:cs typeface="Candara"/>
            </a:endParaRP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spc="-10" dirty="0">
                <a:latin typeface="Candara"/>
                <a:cs typeface="Candara"/>
              </a:rPr>
              <a:t>Hidden layer (</a:t>
            </a:r>
            <a:r>
              <a:rPr lang="en-US" sz="1400" b="1" spc="-10" dirty="0">
                <a:latin typeface="Candara"/>
                <a:cs typeface="Candara"/>
              </a:rPr>
              <a:t>a2</a:t>
            </a:r>
            <a:r>
              <a:rPr lang="en-US" sz="1400" spc="-10" dirty="0">
                <a:latin typeface="Candara"/>
                <a:cs typeface="Candara"/>
              </a:rPr>
              <a:t>) &amp; Output layer (</a:t>
            </a:r>
            <a:r>
              <a:rPr lang="en-US" sz="1400" b="1" spc="-10" dirty="0">
                <a:latin typeface="Candara"/>
                <a:cs typeface="Candara"/>
              </a:rPr>
              <a:t>a3</a:t>
            </a:r>
            <a:r>
              <a:rPr lang="en-US" sz="1400" spc="-10" dirty="0">
                <a:latin typeface="Candara"/>
                <a:cs typeface="Candara"/>
              </a:rPr>
              <a:t>) shown below comparing Pre-Synthesis simulation &amp; </a:t>
            </a:r>
            <a:r>
              <a:rPr lang="en-US" sz="1400" spc="-10" dirty="0" err="1">
                <a:latin typeface="Candara"/>
                <a:cs typeface="Candara"/>
              </a:rPr>
              <a:t>Matlab</a:t>
            </a:r>
            <a:r>
              <a:rPr lang="en-US" sz="1400" spc="-10" dirty="0">
                <a:latin typeface="Candara"/>
                <a:cs typeface="Candara"/>
              </a:rPr>
              <a:t> output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b="1" spc="-10" dirty="0">
                <a:latin typeface="Candara"/>
                <a:cs typeface="Candara"/>
              </a:rPr>
              <a:t>a2</a:t>
            </a:r>
            <a:r>
              <a:rPr lang="en-US" sz="1400" spc="-10" dirty="0">
                <a:latin typeface="Candara"/>
                <a:cs typeface="Candara"/>
              </a:rPr>
              <a:t>: Hidden layer output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b="1" spc="-10" dirty="0">
                <a:latin typeface="Candara"/>
                <a:cs typeface="Candara"/>
              </a:rPr>
              <a:t>a3</a:t>
            </a:r>
            <a:r>
              <a:rPr lang="en-US" sz="1400" spc="-10" dirty="0">
                <a:latin typeface="Candara"/>
                <a:cs typeface="Candara"/>
              </a:rPr>
              <a:t>: Output layer output</a:t>
            </a:r>
            <a:endParaRPr lang="en-US" sz="140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86197-95E4-9947-8ABA-C4612095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2369026"/>
            <a:ext cx="8462513" cy="40036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LEC is stuck at 90%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0" y="1423170"/>
            <a:ext cx="3002045" cy="2233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F8532-DE1A-8494-68C2-C6CDA96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9" y="3827095"/>
            <a:ext cx="3495819" cy="11231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975" imgH="514350" progId="Package">
                  <p:embed/>
                </p:oleObj>
              </mc:Choice>
              <mc:Fallback>
                <p:oleObj name="Packager Shell Object" showAsIcon="1" r:id="rId2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19080" imgH="514350" progId="Package">
                  <p:embed/>
                </p:oleObj>
              </mc:Choice>
              <mc:Fallback>
                <p:oleObj name="Packager Shell Object" showAsIcon="1" r:id="rId4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83B2CFD-B5EC-135F-4A17-D22035401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52641"/>
              </p:ext>
            </p:extLst>
          </p:nvPr>
        </p:nvGraphicFramePr>
        <p:xfrm>
          <a:off x="677863" y="2122488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71401" imgH="514350" progId="Package">
                  <p:embed/>
                </p:oleObj>
              </mc:Choice>
              <mc:Fallback>
                <p:oleObj name="Packager Shell Object" showAsIcon="1" r:id="rId6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863" y="2122488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B2F0B4-1D99-F69A-4B41-5A3294DC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04868"/>
              </p:ext>
            </p:extLst>
          </p:nvPr>
        </p:nvGraphicFramePr>
        <p:xfrm>
          <a:off x="1497038" y="2067249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19061" imgH="514350" progId="Package">
                  <p:embed/>
                </p:oleObj>
              </mc:Choice>
              <mc:Fallback>
                <p:oleObj name="Packager Shell Object" showAsIcon="1" r:id="rId8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7038" y="2067249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1539E68-BEEF-1BE3-897F-F9EC06823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8165"/>
              </p:ext>
            </p:extLst>
          </p:nvPr>
        </p:nvGraphicFramePr>
        <p:xfrm>
          <a:off x="2261260" y="2067249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437978" imgH="514350" progId="Package">
                  <p:embed/>
                </p:oleObj>
              </mc:Choice>
              <mc:Fallback>
                <p:oleObj name="Packager Shell Object" showAsIcon="1" r:id="rId10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1260" y="2067249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C41703B-84CD-2EA4-7879-027EDF350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423" y="3552401"/>
            <a:ext cx="4720336" cy="270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4A57B-CB90-60B4-B2CC-3D7DA5B80B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6488" y="3485234"/>
            <a:ext cx="2839328" cy="3390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latin typeface="Candara"/>
                <a:cs typeface="Candara"/>
              </a:rPr>
              <a:t>Observed lot of Warnings post Synthesis. Need to change RTL to fix them when RTL code synthesized to Net List.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16389-ABF7-AB91-C6E5-636D9B5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" y="3140737"/>
            <a:ext cx="6020751" cy="30864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</a:t>
            </a: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737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8298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1600" dirty="0" err="1">
                <a:latin typeface="Candara"/>
                <a:cs typeface="Candara"/>
              </a:rPr>
              <a:t>Innovus</a:t>
            </a:r>
            <a:r>
              <a:rPr lang="en-IN" sz="16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How to fix RTL when we get LEC/Synthesis errors.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600" dirty="0">
                <a:latin typeface="Candara"/>
                <a:cs typeface="Candara"/>
              </a:rPr>
              <a:t>How to code or change the code in Verilog that makes it Synthesizable &amp; PASS LEC.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600" dirty="0">
                <a:latin typeface="Candara"/>
                <a:cs typeface="Candara"/>
              </a:rPr>
              <a:t>Programming differences between my Embedded Software C coding &amp; Verilog coding differences.</a:t>
            </a:r>
            <a:endParaRPr lang="en-IN" sz="16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173637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737nSec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5E066-C2D4-3B60-918B-E7DB000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27" y="2192185"/>
            <a:ext cx="2769244" cy="130443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02A069-2CFE-57E9-E68C-BFE9F96C2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249"/>
              </p:ext>
            </p:extLst>
          </p:nvPr>
        </p:nvGraphicFramePr>
        <p:xfrm>
          <a:off x="502688" y="2712301"/>
          <a:ext cx="484059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26">
                  <a:extLst>
                    <a:ext uri="{9D8B030D-6E8A-4147-A177-3AD203B41FA5}">
                      <a16:colId xmlns:a16="http://schemas.microsoft.com/office/drawing/2014/main" val="3168726468"/>
                    </a:ext>
                  </a:extLst>
                </a:gridCol>
                <a:gridCol w="915329">
                  <a:extLst>
                    <a:ext uri="{9D8B030D-6E8A-4147-A177-3AD203B41FA5}">
                      <a16:colId xmlns:a16="http://schemas.microsoft.com/office/drawing/2014/main" val="2388221879"/>
                    </a:ext>
                  </a:extLst>
                </a:gridCol>
                <a:gridCol w="3145538">
                  <a:extLst>
                    <a:ext uri="{9D8B030D-6E8A-4147-A177-3AD203B41FA5}">
                      <a16:colId xmlns:a16="http://schemas.microsoft.com/office/drawing/2014/main" val="268677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Bit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clk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Clock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rst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RESET (POSEDGE)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8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start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giving as signal to start performing inference on the image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7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test_img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Input Image data in 256 bits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276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9F0855-DC00-51DD-B15B-079A51D6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8373"/>
              </p:ext>
            </p:extLst>
          </p:nvPr>
        </p:nvGraphicFramePr>
        <p:xfrm>
          <a:off x="502688" y="4858487"/>
          <a:ext cx="393746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4">
                  <a:extLst>
                    <a:ext uri="{9D8B030D-6E8A-4147-A177-3AD203B41FA5}">
                      <a16:colId xmlns:a16="http://schemas.microsoft.com/office/drawing/2014/main" val="534248372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048827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625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Bit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done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Outputs when the inference is done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0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predicted_val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Predicted value based on the input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test_img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419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2385</Words>
  <Application>Microsoft Office PowerPoint</Application>
  <PresentationFormat>On-screen Show (4:3)</PresentationFormat>
  <Paragraphs>293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Hardware Schematic</vt:lpstr>
      <vt:lpstr>HW Simulation</vt:lpstr>
      <vt:lpstr>HW Simulation (Contd…)</vt:lpstr>
      <vt:lpstr>HW Simulation (Contd…)</vt:lpstr>
      <vt:lpstr>HW Simulation (Contd…)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146</cp:revision>
  <dcterms:modified xsi:type="dcterms:W3CDTF">2024-04-12T21:10:44Z</dcterms:modified>
</cp:coreProperties>
</file>