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2" r:id="rId6"/>
    <p:sldId id="260" r:id="rId7"/>
    <p:sldId id="281" r:id="rId8"/>
    <p:sldId id="262" r:id="rId9"/>
    <p:sldId id="263" r:id="rId10"/>
    <p:sldId id="284" r:id="rId11"/>
    <p:sldId id="264" r:id="rId12"/>
    <p:sldId id="283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5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A18BC-8377-41FB-854C-CD5DE3F7CB9E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2D881-FA86-47BF-A55B-99F8F7711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4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42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5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9530" y="1816160"/>
            <a:ext cx="3964939" cy="161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386" y="51053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4219" y="213436"/>
            <a:ext cx="705556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830" y="1184630"/>
            <a:ext cx="6106160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71394" y="6668593"/>
            <a:ext cx="3449954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909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4.png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12" Type="http://schemas.openxmlformats.org/officeDocument/2006/relationships/image" Target="../media/image1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emeion+handwritten+di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42418" y="1947766"/>
            <a:ext cx="9208008" cy="940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610870" algn="ctr">
              <a:lnSpc>
                <a:spcPct val="130500"/>
              </a:lnSpc>
              <a:spcBef>
                <a:spcPts val="95"/>
              </a:spcBef>
            </a:pPr>
            <a:r>
              <a:rPr lang="en-IN" sz="2400" i="1" dirty="0">
                <a:solidFill>
                  <a:srgbClr val="AA0000"/>
                </a:solidFill>
              </a:rPr>
              <a:t>Advanced VLSI Chip Design </a:t>
            </a:r>
            <a:br>
              <a:rPr lang="en-IN" sz="3200" i="1" spc="-20" dirty="0">
                <a:solidFill>
                  <a:srgbClr val="AA0000"/>
                </a:solidFill>
                <a:latin typeface="Candara"/>
                <a:cs typeface="Candara"/>
              </a:rPr>
            </a:br>
            <a:r>
              <a:rPr sz="2400" i="1" dirty="0">
                <a:solidFill>
                  <a:srgbClr val="AA0000"/>
                </a:solidFill>
                <a:latin typeface="Candara"/>
                <a:cs typeface="Candara"/>
              </a:rPr>
              <a:t>Project:</a:t>
            </a:r>
            <a:r>
              <a:rPr sz="2400" i="1" spc="-60" dirty="0">
                <a:solidFill>
                  <a:srgbClr val="AA0000"/>
                </a:solidFill>
                <a:latin typeface="Candara"/>
                <a:cs typeface="Candara"/>
              </a:rPr>
              <a:t> </a:t>
            </a:r>
            <a:r>
              <a:rPr lang="en-US" sz="2400" i="1" dirty="0">
                <a:solidFill>
                  <a:srgbClr val="AA0000"/>
                </a:solidFill>
                <a:latin typeface="Candara"/>
                <a:cs typeface="Candara"/>
              </a:rPr>
              <a:t>Design and implement ASIC for Neural Network inference engine</a:t>
            </a:r>
            <a:endParaRPr sz="32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5858" y="4771942"/>
            <a:ext cx="28738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10" dirty="0">
                <a:latin typeface="Candara"/>
                <a:cs typeface="Candara"/>
              </a:rPr>
              <a:t>P V Rajesh Kumar</a:t>
            </a:r>
            <a:endParaRPr sz="2800" dirty="0">
              <a:latin typeface="Candara"/>
              <a:cs typeface="Candar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86" y="38353"/>
            <a:ext cx="9067800" cy="6776720"/>
            <a:chOff x="27686" y="38353"/>
            <a:chExt cx="9067800" cy="6776720"/>
          </a:xfrm>
        </p:grpSpPr>
        <p:sp>
          <p:nvSpPr>
            <p:cNvPr id="5" name="object 5"/>
            <p:cNvSpPr/>
            <p:nvPr/>
          </p:nvSpPr>
          <p:spPr>
            <a:xfrm>
              <a:off x="40386" y="51053"/>
              <a:ext cx="9042400" cy="6751320"/>
            </a:xfrm>
            <a:custGeom>
              <a:avLst/>
              <a:gdLst/>
              <a:ahLst/>
              <a:cxnLst/>
              <a:rect l="l" t="t" r="r" b="b"/>
              <a:pathLst>
                <a:path w="9042400" h="6751320">
                  <a:moveTo>
                    <a:pt x="0" y="210947"/>
                  </a:moveTo>
                  <a:lnTo>
                    <a:pt x="5572" y="162592"/>
                  </a:lnTo>
                  <a:lnTo>
                    <a:pt x="21444" y="118197"/>
                  </a:lnTo>
                  <a:lnTo>
                    <a:pt x="46350" y="79028"/>
                  </a:lnTo>
                  <a:lnTo>
                    <a:pt x="79022" y="46356"/>
                  </a:lnTo>
                  <a:lnTo>
                    <a:pt x="118195" y="21448"/>
                  </a:lnTo>
                  <a:lnTo>
                    <a:pt x="162600" y="5573"/>
                  </a:lnTo>
                  <a:lnTo>
                    <a:pt x="210972" y="0"/>
                  </a:lnTo>
                  <a:lnTo>
                    <a:pt x="8830945" y="0"/>
                  </a:lnTo>
                  <a:lnTo>
                    <a:pt x="8879299" y="5573"/>
                  </a:lnTo>
                  <a:lnTo>
                    <a:pt x="8923694" y="21448"/>
                  </a:lnTo>
                  <a:lnTo>
                    <a:pt x="8962863" y="46356"/>
                  </a:lnTo>
                  <a:lnTo>
                    <a:pt x="8995535" y="79028"/>
                  </a:lnTo>
                  <a:lnTo>
                    <a:pt x="9020443" y="118197"/>
                  </a:lnTo>
                  <a:lnTo>
                    <a:pt x="9036318" y="162592"/>
                  </a:lnTo>
                  <a:lnTo>
                    <a:pt x="9041892" y="210947"/>
                  </a:lnTo>
                  <a:lnTo>
                    <a:pt x="9041892" y="6540347"/>
                  </a:lnTo>
                  <a:lnTo>
                    <a:pt x="9036318" y="6588719"/>
                  </a:lnTo>
                  <a:lnTo>
                    <a:pt x="9020443" y="6633124"/>
                  </a:lnTo>
                  <a:lnTo>
                    <a:pt x="8995535" y="6672297"/>
                  </a:lnTo>
                  <a:lnTo>
                    <a:pt x="8962863" y="6704969"/>
                  </a:lnTo>
                  <a:lnTo>
                    <a:pt x="8923694" y="6729875"/>
                  </a:lnTo>
                  <a:lnTo>
                    <a:pt x="8879299" y="6745747"/>
                  </a:lnTo>
                  <a:lnTo>
                    <a:pt x="8830945" y="6751320"/>
                  </a:lnTo>
                  <a:lnTo>
                    <a:pt x="210972" y="6751320"/>
                  </a:lnTo>
                  <a:lnTo>
                    <a:pt x="162600" y="6745747"/>
                  </a:lnTo>
                  <a:lnTo>
                    <a:pt x="118195" y="6729875"/>
                  </a:lnTo>
                  <a:lnTo>
                    <a:pt x="79022" y="6704969"/>
                  </a:lnTo>
                  <a:lnTo>
                    <a:pt x="46350" y="6672297"/>
                  </a:lnTo>
                  <a:lnTo>
                    <a:pt x="21444" y="6633124"/>
                  </a:lnTo>
                  <a:lnTo>
                    <a:pt x="5572" y="6588719"/>
                  </a:lnTo>
                  <a:lnTo>
                    <a:pt x="0" y="6540347"/>
                  </a:lnTo>
                  <a:lnTo>
                    <a:pt x="0" y="210947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276" y="280752"/>
              <a:ext cx="7895478" cy="7232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187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High-level design comprises of following steps: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Inputs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clk</a:t>
            </a:r>
            <a:r>
              <a:rPr lang="en-IN" sz="1200" dirty="0">
                <a:latin typeface="Candara"/>
                <a:cs typeface="Candara"/>
              </a:rPr>
              <a:t> (positive edge-triggered CLOCK)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rst</a:t>
            </a:r>
            <a:r>
              <a:rPr lang="en-IN" sz="1200" dirty="0">
                <a:latin typeface="Candara"/>
                <a:cs typeface="Candara"/>
              </a:rPr>
              <a:t> (positive edge-triggered RESET)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start (positive edge-triggered to START inference)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Test_img</a:t>
            </a:r>
            <a:r>
              <a:rPr lang="en-IN" sz="1200" dirty="0">
                <a:latin typeface="Candara"/>
                <a:cs typeface="Candara"/>
              </a:rPr>
              <a:t> (256 bits test image 16x16 pixels)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Outputs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done (1 bit to signal inference is DONE)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predicted_val</a:t>
            </a:r>
            <a:r>
              <a:rPr lang="en-IN" sz="1200" dirty="0">
                <a:latin typeface="Candara"/>
                <a:cs typeface="Candara"/>
              </a:rPr>
              <a:t> (The digit predicted in [0-3] bits range 0 to 9 corresponding to the digit value)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States of operation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hidden layer weights (w12 x a1 i.e. Matrix Multiplication  [40 x 256] * [256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hidden weights (z2 = w12 x a1 +b12 i.e. Matrix addition 40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a2 i.e. 40 x 1)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output layer weights (w23 x a2 i.e. Matrix Multiplication  [10 x 40] * [40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final layer weights (z3 = w23 x a2 +b23 10 x 1 i.e. Matrix addition 10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a3 i.e. 10 x 1)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Find Max of a3 to predict the image (The digit in [0-3] bits range 0 to 9 range.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done bit (signals end of inference is complete)</a:t>
            </a:r>
            <a:endParaRPr sz="1200" dirty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3221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58175" cy="541173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FSM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// States of the operations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IDLE          =   4'b0000;	//IDLE upon RESET &amp; initializes all Regs used in operation &amp; waits for START signal to go to W12 multiply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W12_MULTIPLY  =   4'b0001;	// Weights W12 Multiply on input Image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B12_ADDITION  =   4'b0010;	//Add Biases of B12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RELU_STAGE1   =   4'b0011;	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W23_MULTIPLY  =   4'b0100;	 // Weights W23 Multiply on output of LEAKY RELU output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B23_ADDITION  =   4'b0101;	 //Add Biases of B23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RELU_STAGE2   =   4'b0110;	 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PREDICTION    =   4'b0111;	 //Predict the value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FINISHED      =   4'b1000;	 //Generate a DONE signal as output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  <a:r>
              <a:rPr lang="en-IN" spc="-25" dirty="0"/>
              <a:t> (contd..)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CF69E-B240-C825-24DD-CEAB0E85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1" y="946109"/>
            <a:ext cx="8010144" cy="55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8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908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Schematic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254" y="943483"/>
            <a:ext cx="564070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Schematic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Genus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(post-</a:t>
            </a:r>
            <a:r>
              <a:rPr sz="2000" spc="-10" dirty="0">
                <a:latin typeface="Candara"/>
                <a:cs typeface="Candara"/>
              </a:rPr>
              <a:t>synthesis)</a:t>
            </a:r>
            <a:endParaRPr lang="en-IN" sz="2000" spc="-1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FE34A-4897-07F4-E981-1BB3CB2B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80" y="1264404"/>
            <a:ext cx="5640705" cy="53300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946886"/>
            <a:ext cx="9411818" cy="2120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Description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testbench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–</a:t>
            </a:r>
            <a:r>
              <a:rPr lang="en-US" sz="2000" spc="-30" dirty="0">
                <a:latin typeface="Candara"/>
                <a:cs typeface="Candara"/>
              </a:rPr>
              <a:t> 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spc="-30" dirty="0">
                <a:latin typeface="Candara"/>
                <a:cs typeface="Candara"/>
              </a:rPr>
              <a:t>Test Bench gives 10 sample images to the DUT in a loop.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Input images are sent in a 256 bit array.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Once the DUT completes operation, DUT sends a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 Test Bench wait for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Upon Done, verify the predicted value from One-Hot encoded value of that input Test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EC051-99DA-A1E6-7DE9-8DF909DC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3" y="3293925"/>
            <a:ext cx="8723376" cy="32598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0555">
              <a:lnSpc>
                <a:spcPct val="100000"/>
              </a:lnSpc>
              <a:spcBef>
                <a:spcPts val="100"/>
              </a:spcBef>
            </a:pPr>
            <a:r>
              <a:rPr dirty="0"/>
              <a:t>Accuracy</a:t>
            </a:r>
            <a:r>
              <a:rPr spc="-4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02" y="843533"/>
            <a:ext cx="8314538" cy="57066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Software</a:t>
            </a:r>
            <a:r>
              <a:rPr sz="2000" spc="-7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Accuracy: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Train</a:t>
            </a:r>
            <a:r>
              <a:rPr sz="2000" spc="-7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data:</a:t>
            </a:r>
            <a:r>
              <a:rPr lang="en-IN" sz="2000" spc="-10" dirty="0">
                <a:latin typeface="Candara"/>
                <a:cs typeface="Candara"/>
              </a:rPr>
              <a:t>	99.36365%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Testing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floating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90.872211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20" dirty="0">
                <a:latin typeface="Candara"/>
                <a:cs typeface="Candara"/>
              </a:rPr>
              <a:t>Test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data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fixed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89.04665</a:t>
            </a:r>
            <a:endParaRPr sz="2000" dirty="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HW: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trike="sngStrike" spc="-10" dirty="0">
                <a:latin typeface="Candara"/>
                <a:cs typeface="Candara"/>
              </a:rPr>
              <a:t>Pre-</a:t>
            </a:r>
            <a:r>
              <a:rPr sz="2000" strike="sngStrike" dirty="0">
                <a:latin typeface="Candara"/>
                <a:cs typeface="Candara"/>
              </a:rPr>
              <a:t>synthesis:</a:t>
            </a:r>
            <a:r>
              <a:rPr sz="2000" strike="sngStrike" spc="-40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(10</a:t>
            </a:r>
            <a:r>
              <a:rPr sz="2000" strike="sngStrike" spc="-10" dirty="0">
                <a:latin typeface="Candara"/>
                <a:cs typeface="Candara"/>
              </a:rPr>
              <a:t> images)</a:t>
            </a:r>
            <a:endParaRPr sz="2000" strike="sngStrike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trike="sngStrike" spc="-10" dirty="0">
                <a:latin typeface="Candara"/>
                <a:cs typeface="Candara"/>
              </a:rPr>
              <a:t>Post-</a:t>
            </a:r>
            <a:r>
              <a:rPr sz="2000" strike="sngStrike" dirty="0">
                <a:latin typeface="Candara"/>
                <a:cs typeface="Candara"/>
              </a:rPr>
              <a:t>synthesis:</a:t>
            </a:r>
            <a:r>
              <a:rPr sz="2000" strike="sngStrike" spc="-60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(same</a:t>
            </a:r>
            <a:r>
              <a:rPr sz="2000" strike="sngStrike" spc="-35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10</a:t>
            </a:r>
            <a:r>
              <a:rPr sz="2000" strike="sngStrike" spc="-15" dirty="0">
                <a:latin typeface="Candara"/>
                <a:cs typeface="Candara"/>
              </a:rPr>
              <a:t> </a:t>
            </a:r>
            <a:r>
              <a:rPr sz="2000" strike="sngStrike" spc="-10" dirty="0">
                <a:latin typeface="Candara"/>
                <a:cs typeface="Candara"/>
              </a:rPr>
              <a:t>images)</a:t>
            </a:r>
            <a:endParaRPr lang="en-IN" sz="2000" strike="sngStrike" spc="-1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If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there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is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drop,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why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has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it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happened?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IN" sz="2000" spc="-10" dirty="0">
                <a:latin typeface="Candara"/>
                <a:cs typeface="Candara"/>
              </a:rPr>
              <a:t>Floating to Fixed point conversion causes the error. Increasing the bit width we can achieve more accuracy</a:t>
            </a: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780">
              <a:lnSpc>
                <a:spcPct val="100000"/>
              </a:lnSpc>
              <a:spcBef>
                <a:spcPts val="100"/>
              </a:spcBef>
            </a:pPr>
            <a:r>
              <a:rPr dirty="0"/>
              <a:t>Synthesis</a:t>
            </a:r>
            <a:r>
              <a:rPr spc="-9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4709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QOR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Synthesis.</a:t>
            </a:r>
            <a:endParaRPr sz="2000">
              <a:latin typeface="Candara"/>
              <a:cs typeface="Candara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D6B58BD-B090-0360-B528-0DE0B5DC4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34129"/>
              </p:ext>
            </p:extLst>
          </p:nvPr>
        </p:nvGraphicFramePr>
        <p:xfrm>
          <a:off x="1016000" y="2057400"/>
          <a:ext cx="771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71401" imgH="514350" progId="Package">
                  <p:embed/>
                </p:oleObj>
              </mc:Choice>
              <mc:Fallback>
                <p:oleObj name="Packager Shell Object" showAsIcon="1" r:id="rId2" imgW="77140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6000" y="2057400"/>
                        <a:ext cx="771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6AB7B6E-E8F9-BA72-98CB-165C78C67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002748"/>
              </p:ext>
            </p:extLst>
          </p:nvPr>
        </p:nvGraphicFramePr>
        <p:xfrm>
          <a:off x="1840255" y="2027336"/>
          <a:ext cx="438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437978" imgH="514350" progId="Package">
                  <p:embed/>
                </p:oleObj>
              </mc:Choice>
              <mc:Fallback>
                <p:oleObj name="Packager Shell Object" showAsIcon="1" r:id="rId4" imgW="43797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0255" y="2027336"/>
                        <a:ext cx="4381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5AF915B-6E37-018F-7816-0DECA3E82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092023"/>
              </p:ext>
            </p:extLst>
          </p:nvPr>
        </p:nvGraphicFramePr>
        <p:xfrm>
          <a:off x="2461831" y="2027336"/>
          <a:ext cx="619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619061" imgH="514350" progId="Package">
                  <p:embed/>
                </p:oleObj>
              </mc:Choice>
              <mc:Fallback>
                <p:oleObj name="Packager Shell Object" showAsIcon="1" r:id="rId6" imgW="61906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1831" y="2027336"/>
                        <a:ext cx="619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ECD2322-9B87-8ADB-1A42-774F3C116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17753"/>
              </p:ext>
            </p:extLst>
          </p:nvPr>
        </p:nvGraphicFramePr>
        <p:xfrm>
          <a:off x="3772471" y="2067249"/>
          <a:ext cx="723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723975" imgH="514350" progId="Package">
                  <p:embed/>
                </p:oleObj>
              </mc:Choice>
              <mc:Fallback>
                <p:oleObj name="Packager Shell Object" showAsIcon="1" r:id="rId8" imgW="72397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2471" y="2067249"/>
                        <a:ext cx="7239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75CA2FF-C91B-BB90-2879-57B412E35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885463"/>
              </p:ext>
            </p:extLst>
          </p:nvPr>
        </p:nvGraphicFramePr>
        <p:xfrm>
          <a:off x="4544021" y="2057400"/>
          <a:ext cx="121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1219080" imgH="514350" progId="Package">
                  <p:embed/>
                </p:oleObj>
              </mc:Choice>
              <mc:Fallback>
                <p:oleObj name="Packager Shell Object" showAsIcon="1" r:id="rId10" imgW="121908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44021" y="2057400"/>
                        <a:ext cx="12192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B95EC2E8-A1DA-9183-7E44-A296559D03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079" y="3614510"/>
            <a:ext cx="4801618" cy="27891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699A77-0B59-AFDA-CC54-84F70337A4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8759" y="3604662"/>
            <a:ext cx="3960162" cy="27891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52DC8A-7BB4-16A0-0633-A8F7823D6B8F}"/>
              </a:ext>
            </a:extLst>
          </p:cNvPr>
          <p:cNvSpPr txBox="1"/>
          <p:nvPr/>
        </p:nvSpPr>
        <p:spPr>
          <a:xfrm>
            <a:off x="521208" y="29900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POWER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2CDEA9-2F97-D9B7-A27E-97F2CF306567}"/>
              </a:ext>
            </a:extLst>
          </p:cNvPr>
          <p:cNvSpPr txBox="1"/>
          <p:nvPr/>
        </p:nvSpPr>
        <p:spPr>
          <a:xfrm>
            <a:off x="5028759" y="30979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QOR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7925">
              <a:lnSpc>
                <a:spcPct val="100000"/>
              </a:lnSpc>
              <a:spcBef>
                <a:spcPts val="100"/>
              </a:spcBef>
            </a:pPr>
            <a:r>
              <a:rPr dirty="0"/>
              <a:t>LEC</a:t>
            </a:r>
            <a:r>
              <a:rPr spc="-40" dirty="0"/>
              <a:t> </a:t>
            </a:r>
            <a:r>
              <a:rPr spc="-10" dirty="0"/>
              <a:t>Report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409282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LEC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conclusion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it.</a:t>
            </a: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15325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Placed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8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055561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Routed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561426" cy="54604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Problem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Statement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Design and implement an ASIC for a Neural Network inference engine.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Dataset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description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Semeion Handwritten Digit Dataset </a:t>
            </a:r>
            <a:r>
              <a:rPr lang="en-IN" dirty="0" err="1">
                <a:latin typeface="Candara"/>
                <a:cs typeface="Candara"/>
              </a:rPr>
              <a:t>semeion.data</a:t>
            </a:r>
            <a:r>
              <a:rPr lang="en-IN" dirty="0">
                <a:latin typeface="Candara"/>
                <a:cs typeface="Candara"/>
              </a:rPr>
              <a:t> (UCI ML Repository)</a:t>
            </a: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Reference: </a:t>
            </a:r>
            <a:r>
              <a:rPr lang="en-IN" dirty="0">
                <a:latin typeface="Candara"/>
                <a:cs typeface="Candara"/>
                <a:hlinkClick r:id="rId2"/>
              </a:rPr>
              <a:t>https://archive.ics.uci.edu/ml/datasets/semeion+handwritten+digit</a:t>
            </a:r>
            <a:endParaRPr lang="en-IN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Dataset Details: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Dataset is a 1593 x 256 Matrix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1593 images contains Train Data: 1100, Test Data: 493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Each image is 16x16 binary vectorized to 256 bits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10 Classification outputs one hot encoded (1 out of 10 is 1, rest are 0) at last 10 bits.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2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Post-</a:t>
            </a:r>
            <a:r>
              <a:rPr dirty="0"/>
              <a:t>Routing</a:t>
            </a:r>
            <a:r>
              <a:rPr spc="-2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29" y="1184630"/>
            <a:ext cx="8129879" cy="296234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Setup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Hold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post-</a:t>
            </a:r>
            <a:r>
              <a:rPr sz="2000" spc="-10" dirty="0">
                <a:latin typeface="Candara"/>
                <a:cs typeface="Candara"/>
              </a:rPr>
              <a:t>route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Geometry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Connectivity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reports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30" dirty="0"/>
              <a:t> </a:t>
            </a:r>
            <a:r>
              <a:rPr spc="-10" dirty="0"/>
              <a:t>Highlights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7907020" cy="183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Describe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key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features/optimizations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that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have done that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can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spc="-20" dirty="0">
                <a:latin typeface="Candara"/>
                <a:cs typeface="Candara"/>
              </a:rPr>
              <a:t>make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design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out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w.r.t.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peers.</a:t>
            </a: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Not found any.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166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885404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successful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GDS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streamout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terminal.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7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neurons</a:t>
            </a:r>
            <a:r>
              <a:rPr spc="-1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hidden</a:t>
            </a:r>
            <a:r>
              <a:rPr spc="-20" dirty="0"/>
              <a:t> </a:t>
            </a:r>
            <a:r>
              <a:rPr dirty="0"/>
              <a:t>layer</a:t>
            </a:r>
            <a:r>
              <a:rPr spc="-35" dirty="0"/>
              <a:t> </a:t>
            </a:r>
            <a:r>
              <a:rPr spc="-50" dirty="0"/>
              <a:t>=</a:t>
            </a:r>
            <a:r>
              <a:rPr lang="en-IN" spc="-50" dirty="0"/>
              <a:t> 40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Accuracy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synthesized</a:t>
            </a:r>
            <a:r>
              <a:rPr spc="-65" dirty="0"/>
              <a:t> </a:t>
            </a:r>
            <a:r>
              <a:rPr dirty="0"/>
              <a:t>HW</a:t>
            </a:r>
            <a:r>
              <a:rPr spc="-30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Clock</a:t>
            </a:r>
            <a:r>
              <a:rPr spc="-40" dirty="0"/>
              <a:t> </a:t>
            </a:r>
            <a:r>
              <a:rPr dirty="0"/>
              <a:t>Frequency</a:t>
            </a:r>
            <a:r>
              <a:rPr spc="-55" dirty="0"/>
              <a:t> </a:t>
            </a:r>
            <a:r>
              <a:rPr spc="-50" dirty="0"/>
              <a:t>=</a:t>
            </a:r>
            <a:r>
              <a:rPr lang="en-IN" spc="-50" dirty="0"/>
              <a:t> 20nSec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Latency</a:t>
            </a:r>
            <a:r>
              <a:rPr spc="-65" dirty="0"/>
              <a:t> </a:t>
            </a:r>
            <a:r>
              <a:rPr spc="-50" dirty="0"/>
              <a:t>=</a:t>
            </a:r>
            <a:r>
              <a:rPr lang="en-IN" spc="-50" dirty="0"/>
              <a:t> 720 Cycles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Initiation</a:t>
            </a:r>
            <a:r>
              <a:rPr spc="-40" dirty="0"/>
              <a:t> </a:t>
            </a:r>
            <a:r>
              <a:rPr dirty="0"/>
              <a:t>Interval</a:t>
            </a:r>
            <a:r>
              <a:rPr spc="-3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80" dirty="0"/>
              <a:t> </a:t>
            </a:r>
            <a:r>
              <a:rPr dirty="0"/>
              <a:t>Area</a:t>
            </a:r>
            <a:r>
              <a:rPr spc="-4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45" dirty="0"/>
              <a:t> </a:t>
            </a:r>
            <a:r>
              <a:rPr dirty="0"/>
              <a:t>Power</a:t>
            </a:r>
            <a:r>
              <a:rPr spc="-25" dirty="0"/>
              <a:t> </a:t>
            </a:r>
            <a:r>
              <a:rPr spc="-10" dirty="0"/>
              <a:t>(post-routing)</a:t>
            </a:r>
            <a:r>
              <a:rPr spc="-50" dirty="0"/>
              <a:t> 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Setup</a:t>
            </a:r>
            <a:r>
              <a:rPr spc="-20" dirty="0"/>
              <a:t> </a:t>
            </a:r>
            <a:r>
              <a:rPr dirty="0"/>
              <a:t>TNS</a:t>
            </a:r>
            <a:r>
              <a:rPr spc="-10" dirty="0"/>
              <a:t> </a:t>
            </a:r>
            <a:r>
              <a:rPr dirty="0"/>
              <a:t>and WNS</a:t>
            </a:r>
            <a:r>
              <a:rPr spc="-10" dirty="0"/>
              <a:t> (post-routing)</a:t>
            </a:r>
            <a:r>
              <a:rPr spc="-5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…</a:t>
            </a:r>
            <a:r>
              <a:rPr spc="-5" dirty="0"/>
              <a:t> </a:t>
            </a:r>
            <a:r>
              <a:rPr dirty="0"/>
              <a:t>and </a:t>
            </a:r>
            <a:r>
              <a:rPr spc="-25" dirty="0"/>
              <a:t>….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Hold</a:t>
            </a:r>
            <a:r>
              <a:rPr spc="-40" dirty="0"/>
              <a:t> </a:t>
            </a:r>
            <a:r>
              <a:rPr dirty="0"/>
              <a:t>TNS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WNS</a:t>
            </a:r>
            <a:r>
              <a:rPr spc="-20" dirty="0"/>
              <a:t> </a:t>
            </a:r>
            <a:r>
              <a:rPr dirty="0"/>
              <a:t>(post-routing)</a:t>
            </a:r>
            <a:r>
              <a:rPr spc="-5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…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0" dirty="0"/>
              <a:t>…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NOTE:</a:t>
            </a:r>
            <a:r>
              <a:rPr spc="-45" dirty="0"/>
              <a:t> </a:t>
            </a:r>
            <a:r>
              <a:rPr dirty="0"/>
              <a:t>Keep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format</a:t>
            </a:r>
            <a:r>
              <a:rPr spc="-40" dirty="0"/>
              <a:t> </a:t>
            </a:r>
            <a:r>
              <a:rPr dirty="0"/>
              <a:t>given</a:t>
            </a:r>
            <a:r>
              <a:rPr spc="-20" dirty="0"/>
              <a:t> </a:t>
            </a:r>
            <a:r>
              <a:rPr dirty="0"/>
              <a:t>here.</a:t>
            </a:r>
            <a:r>
              <a:rPr spc="-10" dirty="0"/>
              <a:t> </a:t>
            </a:r>
            <a:r>
              <a:rPr dirty="0"/>
              <a:t>Only</a:t>
            </a:r>
            <a:r>
              <a:rPr spc="-15" dirty="0"/>
              <a:t> </a:t>
            </a:r>
            <a:r>
              <a:rPr dirty="0"/>
              <a:t>fill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values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7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13954" cy="539891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What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did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learn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this</a:t>
            </a:r>
            <a:r>
              <a:rPr sz="2000" spc="-10" dirty="0">
                <a:latin typeface="Candara"/>
                <a:cs typeface="Candara"/>
              </a:rPr>
              <a:t> project?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First MATLAB usage to develop HW algorithms as Proof of concept &amp; then implement them in Verilog for HW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Cadence tools: Virtuoso for schematics, Genus for Synthesis, </a:t>
            </a:r>
            <a:r>
              <a:rPr lang="en-IN" sz="2000" dirty="0" err="1">
                <a:latin typeface="Candara"/>
                <a:cs typeface="Candara"/>
              </a:rPr>
              <a:t>Innovus</a:t>
            </a:r>
            <a:r>
              <a:rPr lang="en-IN" sz="2000" dirty="0">
                <a:latin typeface="Candara"/>
                <a:cs typeface="Candara"/>
              </a:rPr>
              <a:t> for Place &amp; Route.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basics &amp; processing of a large data in HW for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on how to do inference part of a sample test data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Verilog coding differences between FPGA &amp; ASIC for synthesizable code.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Entire ASIC Flow from design to GDS.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Synthesis &amp; LEC issues of the initial Verilog code and how to fix them to make them Synthesizable for ASIC.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294" y="2622930"/>
            <a:ext cx="3046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Thank</a:t>
            </a:r>
            <a:r>
              <a:rPr sz="5400" spc="-165" dirty="0"/>
              <a:t> </a:t>
            </a:r>
            <a:r>
              <a:rPr sz="5400" spc="-25" dirty="0"/>
              <a:t>You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4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39" y="895850"/>
            <a:ext cx="8065770" cy="58426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architecture</a:t>
            </a:r>
            <a:endParaRPr lang="en-IN" sz="2000" dirty="0">
              <a:latin typeface="Candara"/>
            </a:endParaRP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Fully connected Neural Network with feed forward.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Feed-forward step, where input is fed to the model acting upon the model parameters and operators.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It generates an output of each layer of the model i.e., activations, finally generating the model output.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Model parameters supplied are pre-trained using </a:t>
            </a:r>
            <a:r>
              <a:rPr lang="en-US" sz="1600" dirty="0" err="1">
                <a:latin typeface="Candara"/>
              </a:rPr>
              <a:t>Matlab</a:t>
            </a:r>
            <a:r>
              <a:rPr lang="en-US" sz="1600" dirty="0">
                <a:latin typeface="Candara"/>
              </a:rPr>
              <a:t>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This model does inference part only.</a:t>
            </a:r>
            <a:endParaRPr sz="1600" dirty="0">
              <a:latin typeface="Candara"/>
            </a:endParaRPr>
          </a:p>
          <a:p>
            <a:pPr marL="355600" marR="508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parameters </a:t>
            </a:r>
            <a:r>
              <a:rPr lang="en-IN" sz="2000" dirty="0">
                <a:latin typeface="Candara"/>
              </a:rPr>
              <a:t>–</a:t>
            </a:r>
            <a:r>
              <a:rPr sz="2000" dirty="0">
                <a:latin typeface="Candara"/>
              </a:rPr>
              <a:t> </a:t>
            </a:r>
            <a:endParaRPr lang="en-IN" sz="2000" dirty="0">
              <a:latin typeface="Candara"/>
            </a:endParaRP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600" dirty="0">
                <a:latin typeface="Candara"/>
              </a:rPr>
              <a:t>Number of Inputs</a:t>
            </a:r>
            <a:r>
              <a:rPr lang="en-IN" sz="1600" dirty="0">
                <a:latin typeface="Candara"/>
              </a:rPr>
              <a:t>: 256 bit data representing 16x16 pixels of image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Number of</a:t>
            </a:r>
            <a:r>
              <a:rPr sz="1600" dirty="0">
                <a:latin typeface="Candara"/>
              </a:rPr>
              <a:t> outputs</a:t>
            </a:r>
            <a:r>
              <a:rPr lang="en-IN" sz="1600" dirty="0">
                <a:latin typeface="Candara"/>
              </a:rPr>
              <a:t>: 10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</a:t>
            </a:r>
            <a:r>
              <a:rPr sz="1600" dirty="0">
                <a:latin typeface="Candara"/>
              </a:rPr>
              <a:t>umber of neurons in hidden layer</a:t>
            </a:r>
            <a:r>
              <a:rPr lang="en-IN" sz="1600" dirty="0">
                <a:latin typeface="Candara"/>
              </a:rPr>
              <a:t>: 40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</a:t>
            </a:r>
            <a:r>
              <a:rPr sz="1600" dirty="0" err="1">
                <a:latin typeface="Candara"/>
              </a:rPr>
              <a:t>ctivation</a:t>
            </a:r>
            <a:r>
              <a:rPr sz="1600" dirty="0">
                <a:latin typeface="Candara"/>
              </a:rPr>
              <a:t> function for hidden layer</a:t>
            </a:r>
            <a:r>
              <a:rPr lang="en-IN" sz="1600" dirty="0">
                <a:latin typeface="Candara"/>
              </a:rPr>
              <a:t>: Leaky RELU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O</a:t>
            </a:r>
            <a:r>
              <a:rPr sz="1600" dirty="0" err="1">
                <a:latin typeface="Candara"/>
              </a:rPr>
              <a:t>utput</a:t>
            </a:r>
            <a:r>
              <a:rPr sz="1600" dirty="0">
                <a:latin typeface="Candara"/>
              </a:rPr>
              <a:t> format</a:t>
            </a:r>
            <a:r>
              <a:rPr lang="en-IN" sz="1600" dirty="0">
                <a:latin typeface="Candara"/>
              </a:rPr>
              <a:t>: One-Hot encoded with 10 bits. LSB to MSB each bit represents the digit recognized from 0 to 9.</a:t>
            </a:r>
            <a:endParaRPr sz="1600" dirty="0">
              <a:latin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159" y="758883"/>
            <a:ext cx="7829550" cy="293670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spc="-10" dirty="0">
                <a:latin typeface="Candara"/>
                <a:cs typeface="Candara"/>
              </a:rPr>
              <a:t>Tasks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10" dirty="0">
                <a:latin typeface="Candara"/>
                <a:cs typeface="Candara"/>
              </a:rPr>
              <a:t> MATLAB.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 err="1">
                <a:latin typeface="Candara"/>
              </a:rPr>
              <a:t>Chnaged</a:t>
            </a:r>
            <a:r>
              <a:rPr lang="en-US" sz="1600" dirty="0">
                <a:latin typeface="Candara"/>
              </a:rPr>
              <a:t> training parameters for Training accuracy: 99.3636%, Test accuracy: 90.8722%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Created Modal Parameters from Training for above accuracy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Inference part for Testing Input data using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Generation of Verilog files for Modal Parameters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237CE-FE7D-A477-E799-418362C1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3364454"/>
            <a:ext cx="3837582" cy="3278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  <a:r>
              <a:rPr lang="en-IN" spc="-10" dirty="0"/>
              <a:t>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921" y="1498984"/>
            <a:ext cx="7829550" cy="26289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Candara"/>
                <a:cs typeface="Candara"/>
              </a:rPr>
              <a:t>Highlight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any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optimizations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you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given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code.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conversion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Made the code configurable for training,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bits, Training, RELU Slope, Hidden Nodes, Generate Verilog files dump, Run with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or Floating, RELU for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.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Added GUI for test outputs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70783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196183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653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6209665" cy="56528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Fixed</a:t>
            </a:r>
            <a:r>
              <a:rPr lang="en-IN" sz="1600" spc="-3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point</a:t>
            </a:r>
            <a:r>
              <a:rPr lang="en-IN" sz="1600" spc="-1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design</a:t>
            </a:r>
            <a:r>
              <a:rPr lang="en-IN" sz="1600" spc="-40" dirty="0">
                <a:latin typeface="Candara"/>
                <a:cs typeface="Candara"/>
              </a:rPr>
              <a:t> </a:t>
            </a:r>
            <a:r>
              <a:rPr lang="en-IN" sz="1600" spc="-10" dirty="0">
                <a:latin typeface="Candara"/>
                <a:cs typeface="Candara"/>
              </a:rPr>
              <a:t>approach:</a:t>
            </a:r>
            <a:endParaRPr lang="en-IN" sz="1600" dirty="0">
              <a:latin typeface="Candara"/>
              <a:cs typeface="Candara"/>
            </a:endParaRP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Bit widths allocated: 16bit. Integer: 8 Fraction:8.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Total memory needed for weights and biases: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w12 [0:39][0:255];		//40x256x16 bits:	20480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b12 [0:39];		//40x16 bits: 		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w23 [0:9][0:39];		//10x40x16 bits:	800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b23 [0:9];		//10x16 bits: 		20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b="1" dirty="0">
                <a:latin typeface="Candara"/>
              </a:rPr>
              <a:t>Total: 21380 Bytes ~ 20.76 KB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Size of multiplier needed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%Some points for Fixed point calculations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 point calculations go like this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+ Q8 = Q8,  % Q32 + Q32 = Q32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* Q8 = Q16, % Q32 * Q32 = Q64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Fractional parts calculations with below examples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Q16.8 * Q1.0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Q17.8 + Q16.8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Q11.8 * Q17.8 = Q28.16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4B14-2585-22EF-7DB4-74EC44E0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F98E-BA62-F475-5E19-D10A9654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50" y="1477238"/>
            <a:ext cx="8387690" cy="1815882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800" dirty="0">
                <a:latin typeface="Candara"/>
                <a:cs typeface="Candara"/>
              </a:rPr>
              <a:t>Scripting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to</a:t>
            </a:r>
            <a:r>
              <a:rPr lang="en-IN" sz="1800" spc="-3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get</a:t>
            </a:r>
            <a:r>
              <a:rPr lang="en-IN" sz="1800" spc="-4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HW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compatible</a:t>
            </a:r>
            <a:r>
              <a:rPr lang="en-IN" sz="1800" spc="-50" dirty="0">
                <a:latin typeface="Candara"/>
                <a:cs typeface="Candara"/>
              </a:rPr>
              <a:t> </a:t>
            </a:r>
            <a:r>
              <a:rPr lang="en-IN" sz="1800" spc="-10" dirty="0">
                <a:latin typeface="Candara"/>
                <a:cs typeface="Candara"/>
              </a:rPr>
              <a:t>data.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>
                <a:latin typeface="Candara"/>
                <a:cs typeface="Candara"/>
              </a:rPr>
              <a:t>Added scripts to generate HW Verilog code snippets, for Modal Parameters</a:t>
            </a:r>
          </a:p>
          <a:p>
            <a:pPr marL="812800" lvl="1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IN" sz="1600" spc="-10" dirty="0"/>
              <a:t>Weights: W12, W23, Biases: B12, B23</a:t>
            </a:r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/>
              <a:t>These files can be directly used in Verilog &amp; are configurable though global configuration Variables in MATLAB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DC837-E70F-750C-3904-FF50D7F5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48" y="3538728"/>
            <a:ext cx="5154283" cy="31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2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" y="25146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030" y="1184630"/>
            <a:ext cx="8788756" cy="502958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Frequency of operation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20 ns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6858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Latency – For 1 input image,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 from START signal to DONE signal: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14400nSec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I/</a:t>
            </a:r>
            <a:r>
              <a:rPr dirty="0" err="1">
                <a:solidFill>
                  <a:schemeClr val="tx1"/>
                </a:solidFill>
                <a:latin typeface="Candara"/>
                <a:ea typeface="+mn-ea"/>
              </a:rPr>
              <a:t>Os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 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used in the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design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Input: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clk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Clock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rst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RESET (POSEDGE)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start:	1bit	- Used for giving as signal to start performing inference on the image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256 bits	- Input Image data in 256 Bits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Output: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done:	1bit	- Outputs when the inference is done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predicted_val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 4 bits	- Predicted value based on the input </a:t>
            </a: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endParaRPr lang="en-IN" sz="1600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dirty="0">
              <a:solidFill>
                <a:schemeClr val="tx1"/>
              </a:solidFill>
              <a:latin typeface="Candar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504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Block diagram of Hardware implementation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endParaRPr sz="1200" dirty="0">
              <a:latin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77578-9E76-6858-2A4E-971D38DB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66" y="1820278"/>
            <a:ext cx="8103819" cy="35563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2096</Words>
  <Application>Microsoft Office PowerPoint</Application>
  <PresentationFormat>On-screen Show (4:3)</PresentationFormat>
  <Paragraphs>236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Candara</vt:lpstr>
      <vt:lpstr>Courier New</vt:lpstr>
      <vt:lpstr>Wingdings</vt:lpstr>
      <vt:lpstr>Office Theme</vt:lpstr>
      <vt:lpstr>Packager Shell Object</vt:lpstr>
      <vt:lpstr>Advanced VLSI Chip Design  Project: Design and implement ASIC for Neural Network inference engine</vt:lpstr>
      <vt:lpstr>Introduction</vt:lpstr>
      <vt:lpstr>Network Description</vt:lpstr>
      <vt:lpstr>Software Implementation</vt:lpstr>
      <vt:lpstr>Software Implementation (contd..)</vt:lpstr>
      <vt:lpstr>Software Implementation (contd..)</vt:lpstr>
      <vt:lpstr>Software Implementation (contd..)</vt:lpstr>
      <vt:lpstr>Hardware Specifications</vt:lpstr>
      <vt:lpstr>Hardware Architecture</vt:lpstr>
      <vt:lpstr>Hardware Architecture</vt:lpstr>
      <vt:lpstr>Control FSM</vt:lpstr>
      <vt:lpstr>Control FSM (contd..)</vt:lpstr>
      <vt:lpstr>Hardware Schematic</vt:lpstr>
      <vt:lpstr>HW Simulation</vt:lpstr>
      <vt:lpstr>Accuracy Results</vt:lpstr>
      <vt:lpstr>Synthesis Reports</vt:lpstr>
      <vt:lpstr>LEC Report</vt:lpstr>
      <vt:lpstr>Placement</vt:lpstr>
      <vt:lpstr>Routing</vt:lpstr>
      <vt:lpstr>Post-Routing Reports</vt:lpstr>
      <vt:lpstr>Design Highlights</vt:lpstr>
      <vt:lpstr>GDS</vt:lpstr>
      <vt:lpstr>Conclusions</vt:lpstr>
      <vt:lpstr>Learning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VLSI Chip Design  Project: Handwritten Digit Recognition using Machine Learning</dc:title>
  <cp:lastModifiedBy>Rajesh Kumar PV</cp:lastModifiedBy>
  <cp:revision>102</cp:revision>
  <dcterms:modified xsi:type="dcterms:W3CDTF">2024-04-09T14:47:02Z</dcterms:modified>
</cp:coreProperties>
</file>