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sldIdLst>
    <p:sldId id="256" r:id="rId2"/>
    <p:sldId id="257" r:id="rId3"/>
    <p:sldId id="259" r:id="rId4"/>
    <p:sldId id="278" r:id="rId5"/>
    <p:sldId id="283" r:id="rId6"/>
    <p:sldId id="285" r:id="rId7"/>
    <p:sldId id="284" r:id="rId8"/>
    <p:sldId id="286" r:id="rId9"/>
    <p:sldId id="279" r:id="rId10"/>
    <p:sldId id="28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notesViewPr>
    <p:cSldViewPr snapToGrid="0">
      <p:cViewPr varScale="1">
        <p:scale>
          <a:sx n="86" d="100"/>
          <a:sy n="86" d="100"/>
        </p:scale>
        <p:origin x="386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22-01-2025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dirty="0"/>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22-01-2025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4FB9132-D0D3-4182-9F3A-A2B393A6FF16}" type="slidenum">
              <a:rPr lang="en-IN" smtClean="0"/>
              <a:t>‹#›</a:t>
            </a:fld>
            <a:endParaRPr lang="en-IN" dirty="0"/>
          </a:p>
        </p:txBody>
      </p:sp>
    </p:spTree>
    <p:extLst>
      <p:ext uri="{BB962C8B-B14F-4D97-AF65-F5344CB8AC3E}">
        <p14:creationId xmlns:p14="http://schemas.microsoft.com/office/powerpoint/2010/main" val="476339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22-01-2025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247955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22-01-2025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1616967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3600465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0C018FE-C8D6-4A9C-A702-41F1E0C1C452}" type="datetimeFigureOut">
              <a:rPr lang="en-IN" smtClean="0"/>
              <a:t>22-01-2025</a:t>
            </a:fld>
            <a:endParaRPr lang="en-IN" dirty="0"/>
          </a:p>
        </p:txBody>
      </p:sp>
      <p:sp>
        <p:nvSpPr>
          <p:cNvPr id="5" name="Footer Placeholder 4"/>
          <p:cNvSpPr>
            <a:spLocks noGrp="1"/>
          </p:cNvSpPr>
          <p:nvPr>
            <p:ph type="ftr" sz="quarter" idx="11"/>
          </p:nvPr>
        </p:nvSpPr>
        <p:spPr>
          <a:xfrm>
            <a:off x="2182708" y="6272784"/>
            <a:ext cx="6327648" cy="365125"/>
          </a:xfrm>
        </p:spPr>
        <p:txBody>
          <a:bodyPr/>
          <a:lstStyle/>
          <a:p>
            <a:endParaRPr lang="en-IN"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4FB9132-D0D3-4182-9F3A-A2B393A6FF16}" type="slidenum">
              <a:rPr lang="en-IN" smtClean="0"/>
              <a:t>‹#›</a:t>
            </a:fld>
            <a:endParaRPr lang="en-IN" dirty="0"/>
          </a:p>
        </p:txBody>
      </p:sp>
    </p:spTree>
    <p:extLst>
      <p:ext uri="{BB962C8B-B14F-4D97-AF65-F5344CB8AC3E}">
        <p14:creationId xmlns:p14="http://schemas.microsoft.com/office/powerpoint/2010/main" val="3949324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22-01-2025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3293069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22-01-2025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2282847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22-01-2025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4148851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22-01-2025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3415863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22-01-2025</a:t>
            </a:fld>
            <a:endParaRPr lang="en-IN" dirty="0"/>
          </a:p>
        </p:txBody>
      </p:sp>
      <p:sp>
        <p:nvSpPr>
          <p:cNvPr id="6" name="Footer Placeholder 5"/>
          <p:cNvSpPr>
            <a:spLocks noGrp="1"/>
          </p:cNvSpPr>
          <p:nvPr>
            <p:ph type="ftr" sz="quarter" idx="11"/>
          </p:nvPr>
        </p:nvSpPr>
        <p:spPr/>
        <p:txBody>
          <a:bodyPr/>
          <a:lstStyle/>
          <a:p>
            <a:endParaRPr lang="en-IN"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792390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22-01-2025</a:t>
            </a:fld>
            <a:endParaRPr lang="en-IN"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3064969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0C018FE-C8D6-4A9C-A702-41F1E0C1C452}" type="datetimeFigureOut">
              <a:rPr lang="en-IN" smtClean="0"/>
              <a:t>22-01-2025</a:t>
            </a:fld>
            <a:endParaRPr lang="en-IN"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IN"/>
              <a:t>Investment Case Study</a:t>
            </a:r>
            <a:endParaRPr lang="en-IN"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r>
              <a:rPr lang="en-IN"/>
              <a:t>1</a:t>
            </a:r>
            <a:endParaRPr lang="en-IN" dirty="0"/>
          </a:p>
        </p:txBody>
      </p:sp>
      <p:pic>
        <p:nvPicPr>
          <p:cNvPr id="10" name="Picture 9">
            <a:extLst>
              <a:ext uri="{FF2B5EF4-FFF2-40B4-BE49-F238E27FC236}">
                <a16:creationId xmlns:a16="http://schemas.microsoft.com/office/drawing/2014/main" id="{51D803E9-5F60-2A2E-BADB-BD475F14270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spTree>
    <p:extLst>
      <p:ext uri="{BB962C8B-B14F-4D97-AF65-F5344CB8AC3E}">
        <p14:creationId xmlns:p14="http://schemas.microsoft.com/office/powerpoint/2010/main" val="8331689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latin typeface="+mj-lt"/>
              </a:rPr>
              <a:t>LENDING CLUB CASE STUDY</a:t>
            </a:r>
            <a:br>
              <a:rPr lang="en-IN" sz="2800" dirty="0">
                <a:latin typeface="+mj-lt"/>
              </a:rPr>
            </a:br>
            <a:br>
              <a:rPr lang="en-IN" sz="2800" dirty="0">
                <a:latin typeface="+mj-lt"/>
              </a:rPr>
            </a:br>
            <a:r>
              <a:rPr lang="en-IN" sz="2800" dirty="0">
                <a:latin typeface="+mj-lt"/>
              </a:rPr>
              <a:t>SUBMISSION </a:t>
            </a:r>
          </a:p>
        </p:txBody>
      </p:sp>
      <p:sp>
        <p:nvSpPr>
          <p:cNvPr id="3" name="Subtitle 2"/>
          <p:cNvSpPr>
            <a:spLocks noGrp="1"/>
          </p:cNvSpPr>
          <p:nvPr>
            <p:ph type="subTitle" idx="1"/>
          </p:nvPr>
        </p:nvSpPr>
        <p:spPr>
          <a:xfrm>
            <a:off x="388442" y="5427677"/>
            <a:ext cx="3059608" cy="898085"/>
          </a:xfrm>
        </p:spPr>
        <p:txBody>
          <a:bodyPr>
            <a:normAutofit/>
          </a:bodyPr>
          <a:lstStyle/>
          <a:p>
            <a:pPr algn="l"/>
            <a:r>
              <a:rPr lang="en-IN" sz="1200" dirty="0">
                <a:latin typeface="+mj-lt"/>
              </a:rPr>
              <a:t>January 20 2025</a:t>
            </a:r>
          </a:p>
          <a:p>
            <a:pPr algn="l"/>
            <a:r>
              <a:rPr lang="en-IN" sz="1200" dirty="0">
                <a:latin typeface="+mj-lt"/>
              </a:rPr>
              <a:t>Ratnam Punukollu</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A8823F-0F8A-4F41-95DF-EF023E449707}"/>
              </a:ext>
            </a:extLst>
          </p:cNvPr>
          <p:cNvSpPr>
            <a:spLocks noGrp="1"/>
          </p:cNvSpPr>
          <p:nvPr>
            <p:ph idx="1"/>
          </p:nvPr>
        </p:nvSpPr>
        <p:spPr>
          <a:xfrm>
            <a:off x="337837" y="6493078"/>
            <a:ext cx="11168742" cy="234615"/>
          </a:xfrm>
        </p:spPr>
        <p:txBody>
          <a:bodyPr vert="horz" lIns="91440" tIns="45720" rIns="91440" bIns="45720" rtlCol="0" anchor="ctr">
            <a:normAutofit fontScale="55000" lnSpcReduction="20000"/>
          </a:bodyPr>
          <a:lstStyle/>
          <a:p>
            <a:pPr marL="0">
              <a:spcBef>
                <a:spcPct val="0"/>
              </a:spcBef>
              <a:buNone/>
            </a:pPr>
            <a:r>
              <a:rPr lang="en-US" dirty="0">
                <a:latin typeface="+mj-lt"/>
                <a:ea typeface="+mj-ea"/>
              </a:rPr>
              <a:t>End of Slide Deck</a:t>
            </a:r>
          </a:p>
        </p:txBody>
      </p:sp>
    </p:spTree>
    <p:extLst>
      <p:ext uri="{BB962C8B-B14F-4D97-AF65-F5344CB8AC3E}">
        <p14:creationId xmlns:p14="http://schemas.microsoft.com/office/powerpoint/2010/main" val="1641944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7D4F9F-46E1-4033-8DC8-F63B3282EB9D}"/>
              </a:ext>
            </a:extLst>
          </p:cNvPr>
          <p:cNvSpPr/>
          <p:nvPr/>
        </p:nvSpPr>
        <p:spPr>
          <a:xfrm>
            <a:off x="325207" y="4341223"/>
            <a:ext cx="10291734" cy="198337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61966" y="1846240"/>
            <a:ext cx="10291734" cy="4344261"/>
          </a:xfrm>
        </p:spPr>
        <p:txBody>
          <a:bodyPr>
            <a:normAutofit/>
          </a:bodyPr>
          <a:lstStyle/>
          <a:p>
            <a:pPr defTabSz="457200">
              <a:buFont typeface="Wingdings" panose="05000000000000000000" pitchFamily="2" charset="2"/>
              <a:buChar char="§"/>
            </a:pPr>
            <a:r>
              <a:rPr lang="en-US" sz="1200" dirty="0">
                <a:latin typeface="+mn-lt"/>
                <a:cs typeface="+mn-cs"/>
              </a:rPr>
              <a:t>Lending Club is a marketplace for personal loans that matches borrowers who are seeking a loan with investors   looking to lend money and make a return. When the company receives a loan application, the company has to make a decision for loan approval based on the applicant’s profile. Two types of risks are associated with the bank’s decision:</a:t>
            </a:r>
          </a:p>
          <a:p>
            <a:pPr lvl="1" defTabSz="457200">
              <a:buFont typeface="Courier New" panose="02070309020205020404" pitchFamily="49" charset="0"/>
              <a:buChar char="o"/>
            </a:pPr>
            <a:r>
              <a:rPr lang="en-US" sz="1200" dirty="0">
                <a:latin typeface="+mn-lt"/>
                <a:cs typeface="+mn-cs"/>
              </a:rPr>
              <a:t>If the applicant is likely to repay the loan, then not approving the loan results in a loss of  business to the company</a:t>
            </a:r>
          </a:p>
          <a:p>
            <a:pPr lvl="1" defTabSz="457200">
              <a:buFont typeface="Courier New" panose="02070309020205020404" pitchFamily="49" charset="0"/>
              <a:buChar char="o"/>
            </a:pPr>
            <a:r>
              <a:rPr lang="en-US" sz="1200" dirty="0">
                <a:latin typeface="+mn-lt"/>
                <a:cs typeface="+mn-cs"/>
              </a:rPr>
              <a:t>If the applicant is not likely to repay the loan, i.e., he/she is likely to default, then approving    the loan may lead to a financial loss for the company.</a:t>
            </a:r>
          </a:p>
          <a:p>
            <a:pPr defTabSz="457200">
              <a:buFont typeface="Wingdings" panose="05000000000000000000" pitchFamily="2" charset="2"/>
              <a:buChar char="§"/>
            </a:pPr>
            <a:r>
              <a:rPr lang="en-US" sz="1200" dirty="0">
                <a:latin typeface="+mn-lt"/>
                <a:cs typeface="+mn-cs"/>
              </a:rPr>
              <a:t>The task of the case study is to Identify these risky loan applicants, then such loans can be reduced thereby cutting down the amount of credit loss. Identification of such applicant's using EDA is the aim of this case study.</a:t>
            </a:r>
          </a:p>
          <a:p>
            <a:pPr defTabSz="457200">
              <a:buFont typeface="Wingdings" panose="05000000000000000000" pitchFamily="2" charset="2"/>
              <a:buChar char="§"/>
            </a:pPr>
            <a:r>
              <a:rPr lang="en-US" sz="1200" dirty="0">
                <a:latin typeface="+mn-lt"/>
                <a:cs typeface="+mn-cs"/>
              </a:rPr>
              <a:t>To complete the case study, we have been given an applicant pool of 40,000 with several parameters in addition to 100+ fields. The data includes several pre loan and post loan parameters for analysis</a:t>
            </a:r>
          </a:p>
          <a:p>
            <a:pPr defTabSz="457200">
              <a:buFont typeface="Wingdings" panose="05000000000000000000" pitchFamily="2" charset="2"/>
              <a:buChar char="§"/>
            </a:pPr>
            <a:r>
              <a:rPr lang="en-US" sz="1200" dirty="0">
                <a:latin typeface="+mn-lt"/>
                <a:cs typeface="+mn-cs"/>
              </a:rPr>
              <a:t>The approach towards data analysis is provided below</a:t>
            </a:r>
          </a:p>
          <a:p>
            <a:pPr defTabSz="457200">
              <a:buFont typeface="Wingdings" panose="05000000000000000000" pitchFamily="2" charset="2"/>
              <a:buChar char="§"/>
            </a:pPr>
            <a:endParaRPr lang="en-US" sz="1200" dirty="0">
              <a:latin typeface="+mn-lt"/>
              <a:cs typeface="+mn-cs"/>
            </a:endParaRPr>
          </a:p>
          <a:p>
            <a:pPr defTabSz="457200">
              <a:buFont typeface="Wingdings" panose="05000000000000000000" pitchFamily="2" charset="2"/>
              <a:buChar char="§"/>
            </a:pPr>
            <a:endParaRPr lang="en-US" sz="1200" dirty="0">
              <a:latin typeface="+mn-lt"/>
              <a:cs typeface="+mn-cs"/>
            </a:endParaRPr>
          </a:p>
          <a:p>
            <a:pPr marL="0" indent="0">
              <a:buNone/>
            </a:pPr>
            <a:endParaRPr lang="en-IN" sz="1200" dirty="0">
              <a:latin typeface="+mn-lt"/>
            </a:endParaRPr>
          </a:p>
        </p:txBody>
      </p:sp>
      <p:sp>
        <p:nvSpPr>
          <p:cNvPr id="4" name="Rectangle 3">
            <a:extLst>
              <a:ext uri="{FF2B5EF4-FFF2-40B4-BE49-F238E27FC236}">
                <a16:creationId xmlns:a16="http://schemas.microsoft.com/office/drawing/2014/main" id="{DED7DE8B-1B93-425A-B109-40E27F2A86F5}"/>
              </a:ext>
            </a:extLst>
          </p:cNvPr>
          <p:cNvSpPr/>
          <p:nvPr/>
        </p:nvSpPr>
        <p:spPr>
          <a:xfrm>
            <a:off x="2058098" y="4731171"/>
            <a:ext cx="1424198" cy="525982"/>
          </a:xfrm>
          <a:prstGeom prst="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Review of Data Frame Characteristics and Types</a:t>
            </a:r>
          </a:p>
        </p:txBody>
      </p:sp>
      <p:cxnSp>
        <p:nvCxnSpPr>
          <p:cNvPr id="6" name="Straight Arrow Connector 5">
            <a:extLst>
              <a:ext uri="{FF2B5EF4-FFF2-40B4-BE49-F238E27FC236}">
                <a16:creationId xmlns:a16="http://schemas.microsoft.com/office/drawing/2014/main" id="{05DFA4AB-6FC1-48F7-BF08-456A7E3C1950}"/>
              </a:ext>
            </a:extLst>
          </p:cNvPr>
          <p:cNvCxnSpPr>
            <a:cxnSpLocks/>
            <a:stCxn id="4" idx="3"/>
            <a:endCxn id="13" idx="1"/>
          </p:cNvCxnSpPr>
          <p:nvPr/>
        </p:nvCxnSpPr>
        <p:spPr>
          <a:xfrm>
            <a:off x="3482296" y="4994162"/>
            <a:ext cx="292669" cy="3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3B6AD6D0-537E-48B3-B46D-F51043401F88}"/>
              </a:ext>
            </a:extLst>
          </p:cNvPr>
          <p:cNvSpPr/>
          <p:nvPr/>
        </p:nvSpPr>
        <p:spPr>
          <a:xfrm>
            <a:off x="5475142" y="4730489"/>
            <a:ext cx="1424198" cy="525982"/>
          </a:xfrm>
          <a:prstGeom prst="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Evaluation of Missing Values and Data Discrepancies</a:t>
            </a:r>
          </a:p>
        </p:txBody>
      </p:sp>
      <p:cxnSp>
        <p:nvCxnSpPr>
          <p:cNvPr id="8" name="Straight Arrow Connector 7">
            <a:extLst>
              <a:ext uri="{FF2B5EF4-FFF2-40B4-BE49-F238E27FC236}">
                <a16:creationId xmlns:a16="http://schemas.microsoft.com/office/drawing/2014/main" id="{8E7B354F-B227-43F4-9CC1-6BE3C03E1568}"/>
              </a:ext>
            </a:extLst>
          </p:cNvPr>
          <p:cNvCxnSpPr>
            <a:cxnSpLocks/>
            <a:stCxn id="13" idx="3"/>
            <a:endCxn id="7" idx="1"/>
          </p:cNvCxnSpPr>
          <p:nvPr/>
        </p:nvCxnSpPr>
        <p:spPr>
          <a:xfrm flipV="1">
            <a:off x="5199163" y="4993480"/>
            <a:ext cx="275979" cy="4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7A6C501-ED02-46BF-8D25-475F1001FC90}"/>
              </a:ext>
            </a:extLst>
          </p:cNvPr>
          <p:cNvSpPr/>
          <p:nvPr/>
        </p:nvSpPr>
        <p:spPr>
          <a:xfrm>
            <a:off x="7198746" y="4730489"/>
            <a:ext cx="1424198" cy="525982"/>
          </a:xfrm>
          <a:prstGeom prst="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Apply Appropriate Data Cleansing and Imputation Measures</a:t>
            </a:r>
          </a:p>
        </p:txBody>
      </p:sp>
      <p:cxnSp>
        <p:nvCxnSpPr>
          <p:cNvPr id="10" name="Straight Arrow Connector 9">
            <a:extLst>
              <a:ext uri="{FF2B5EF4-FFF2-40B4-BE49-F238E27FC236}">
                <a16:creationId xmlns:a16="http://schemas.microsoft.com/office/drawing/2014/main" id="{5F3F5BE7-BD8A-4111-9C90-1CA15476014D}"/>
              </a:ext>
            </a:extLst>
          </p:cNvPr>
          <p:cNvCxnSpPr>
            <a:cxnSpLocks/>
            <a:stCxn id="7" idx="3"/>
            <a:endCxn id="9" idx="1"/>
          </p:cNvCxnSpPr>
          <p:nvPr/>
        </p:nvCxnSpPr>
        <p:spPr>
          <a:xfrm>
            <a:off x="6899340" y="4993480"/>
            <a:ext cx="2994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CB33CCB-FDFD-4B68-8B95-4F5A4F4A5763}"/>
              </a:ext>
            </a:extLst>
          </p:cNvPr>
          <p:cNvSpPr/>
          <p:nvPr/>
        </p:nvSpPr>
        <p:spPr>
          <a:xfrm>
            <a:off x="484682" y="4731171"/>
            <a:ext cx="1274009" cy="525982"/>
          </a:xfrm>
          <a:prstGeom prst="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Load Required Libraries</a:t>
            </a:r>
          </a:p>
        </p:txBody>
      </p:sp>
      <p:cxnSp>
        <p:nvCxnSpPr>
          <p:cNvPr id="12" name="Straight Arrow Connector 11">
            <a:extLst>
              <a:ext uri="{FF2B5EF4-FFF2-40B4-BE49-F238E27FC236}">
                <a16:creationId xmlns:a16="http://schemas.microsoft.com/office/drawing/2014/main" id="{C2E2499A-C225-461C-84C4-24FB5F158B4F}"/>
              </a:ext>
            </a:extLst>
          </p:cNvPr>
          <p:cNvCxnSpPr>
            <a:cxnSpLocks/>
            <a:stCxn id="11" idx="3"/>
            <a:endCxn id="4" idx="1"/>
          </p:cNvCxnSpPr>
          <p:nvPr/>
        </p:nvCxnSpPr>
        <p:spPr>
          <a:xfrm>
            <a:off x="1758691" y="4994162"/>
            <a:ext cx="2994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B998804-B513-49CE-9C56-DC1929E4F709}"/>
              </a:ext>
            </a:extLst>
          </p:cNvPr>
          <p:cNvSpPr/>
          <p:nvPr/>
        </p:nvSpPr>
        <p:spPr>
          <a:xfrm>
            <a:off x="3774965" y="4734854"/>
            <a:ext cx="1424198" cy="525982"/>
          </a:xfrm>
          <a:prstGeom prst="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Fix Data Type as Required for Analysis</a:t>
            </a:r>
          </a:p>
        </p:txBody>
      </p:sp>
      <p:cxnSp>
        <p:nvCxnSpPr>
          <p:cNvPr id="14" name="Connector: Elbow 13">
            <a:extLst>
              <a:ext uri="{FF2B5EF4-FFF2-40B4-BE49-F238E27FC236}">
                <a16:creationId xmlns:a16="http://schemas.microsoft.com/office/drawing/2014/main" id="{D1FF78C8-B170-4648-8209-F0C9ACB5DE77}"/>
              </a:ext>
            </a:extLst>
          </p:cNvPr>
          <p:cNvCxnSpPr>
            <a:cxnSpLocks/>
            <a:stCxn id="22" idx="2"/>
            <a:endCxn id="20" idx="3"/>
          </p:cNvCxnSpPr>
          <p:nvPr/>
        </p:nvCxnSpPr>
        <p:spPr>
          <a:xfrm rot="5400000">
            <a:off x="8877752" y="5021598"/>
            <a:ext cx="554494" cy="10242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14187E8-D6A2-4C84-8271-5A7EB7EA3457}"/>
              </a:ext>
            </a:extLst>
          </p:cNvPr>
          <p:cNvSpPr/>
          <p:nvPr/>
        </p:nvSpPr>
        <p:spPr>
          <a:xfrm>
            <a:off x="5338058" y="5547973"/>
            <a:ext cx="1424198" cy="525982"/>
          </a:xfrm>
          <a:prstGeom prst="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Segmented Univariate Analysis</a:t>
            </a:r>
          </a:p>
        </p:txBody>
      </p:sp>
      <p:sp>
        <p:nvSpPr>
          <p:cNvPr id="16" name="Rectangle 15">
            <a:extLst>
              <a:ext uri="{FF2B5EF4-FFF2-40B4-BE49-F238E27FC236}">
                <a16:creationId xmlns:a16="http://schemas.microsoft.com/office/drawing/2014/main" id="{77F0658A-B355-46FE-B5E8-4D7A28567AC4}"/>
              </a:ext>
            </a:extLst>
          </p:cNvPr>
          <p:cNvSpPr/>
          <p:nvPr/>
        </p:nvSpPr>
        <p:spPr>
          <a:xfrm>
            <a:off x="3488179" y="5547974"/>
            <a:ext cx="1424198" cy="525982"/>
          </a:xfrm>
          <a:prstGeom prst="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Bi Variate Analysis</a:t>
            </a:r>
          </a:p>
        </p:txBody>
      </p:sp>
      <p:sp>
        <p:nvSpPr>
          <p:cNvPr id="17" name="Rectangle 16">
            <a:extLst>
              <a:ext uri="{FF2B5EF4-FFF2-40B4-BE49-F238E27FC236}">
                <a16:creationId xmlns:a16="http://schemas.microsoft.com/office/drawing/2014/main" id="{A5A5F382-46CF-4526-9520-7D8CFF952D0D}"/>
              </a:ext>
            </a:extLst>
          </p:cNvPr>
          <p:cNvSpPr/>
          <p:nvPr/>
        </p:nvSpPr>
        <p:spPr>
          <a:xfrm>
            <a:off x="1638300" y="5547973"/>
            <a:ext cx="1424198" cy="525982"/>
          </a:xfrm>
          <a:prstGeom prst="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Conclusions and Recommendations</a:t>
            </a:r>
          </a:p>
        </p:txBody>
      </p:sp>
      <p:cxnSp>
        <p:nvCxnSpPr>
          <p:cNvPr id="18" name="Straight Arrow Connector 17">
            <a:extLst>
              <a:ext uri="{FF2B5EF4-FFF2-40B4-BE49-F238E27FC236}">
                <a16:creationId xmlns:a16="http://schemas.microsoft.com/office/drawing/2014/main" id="{4DC311C3-9B32-4B89-B83D-BAA1AF9E3A50}"/>
              </a:ext>
            </a:extLst>
          </p:cNvPr>
          <p:cNvCxnSpPr>
            <a:cxnSpLocks/>
            <a:stCxn id="15" idx="1"/>
            <a:endCxn id="16" idx="3"/>
          </p:cNvCxnSpPr>
          <p:nvPr/>
        </p:nvCxnSpPr>
        <p:spPr>
          <a:xfrm flipH="1">
            <a:off x="4912377" y="5810964"/>
            <a:ext cx="42568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A9BDF75-B36F-463D-916D-7138CF0CE58E}"/>
              </a:ext>
            </a:extLst>
          </p:cNvPr>
          <p:cNvCxnSpPr>
            <a:cxnSpLocks/>
            <a:stCxn id="16" idx="1"/>
            <a:endCxn id="17" idx="3"/>
          </p:cNvCxnSpPr>
          <p:nvPr/>
        </p:nvCxnSpPr>
        <p:spPr>
          <a:xfrm flipH="1" flipV="1">
            <a:off x="3062498" y="5810964"/>
            <a:ext cx="42568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BD7BAD4-99A3-401E-9EC4-D7EF530D7B96}"/>
              </a:ext>
            </a:extLst>
          </p:cNvPr>
          <p:cNvSpPr/>
          <p:nvPr/>
        </p:nvSpPr>
        <p:spPr>
          <a:xfrm>
            <a:off x="7218681" y="5547974"/>
            <a:ext cx="1424198" cy="525982"/>
          </a:xfrm>
          <a:prstGeom prst="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900" dirty="0">
                <a:solidFill>
                  <a:schemeClr val="tx1"/>
                </a:solidFill>
              </a:rPr>
              <a:t>Data Analysis </a:t>
            </a:r>
          </a:p>
          <a:p>
            <a:pPr algn="ctr"/>
            <a:r>
              <a:rPr lang="en-IN" sz="900" dirty="0">
                <a:solidFill>
                  <a:schemeClr val="tx1"/>
                </a:solidFill>
              </a:rPr>
              <a:t>Univariate Analysis</a:t>
            </a:r>
          </a:p>
        </p:txBody>
      </p:sp>
      <p:cxnSp>
        <p:nvCxnSpPr>
          <p:cNvPr id="21" name="Straight Arrow Connector 20">
            <a:extLst>
              <a:ext uri="{FF2B5EF4-FFF2-40B4-BE49-F238E27FC236}">
                <a16:creationId xmlns:a16="http://schemas.microsoft.com/office/drawing/2014/main" id="{9D8404FA-EA0D-4E66-85A2-D73F619E6227}"/>
              </a:ext>
            </a:extLst>
          </p:cNvPr>
          <p:cNvCxnSpPr>
            <a:cxnSpLocks/>
            <a:stCxn id="20" idx="1"/>
            <a:endCxn id="15" idx="3"/>
          </p:cNvCxnSpPr>
          <p:nvPr/>
        </p:nvCxnSpPr>
        <p:spPr>
          <a:xfrm flipH="1" flipV="1">
            <a:off x="6762256" y="5810964"/>
            <a:ext cx="4564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3DE3B21-59AA-4464-B4EF-807930128FCD}"/>
              </a:ext>
            </a:extLst>
          </p:cNvPr>
          <p:cNvSpPr/>
          <p:nvPr/>
        </p:nvSpPr>
        <p:spPr>
          <a:xfrm>
            <a:off x="8955020" y="4730489"/>
            <a:ext cx="1424198" cy="525982"/>
          </a:xfrm>
          <a:prstGeom prst="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Eliminate Variables Not Needed </a:t>
            </a:r>
          </a:p>
          <a:p>
            <a:pPr algn="ctr"/>
            <a:r>
              <a:rPr lang="en-US" sz="900" dirty="0">
                <a:solidFill>
                  <a:schemeClr val="tx1"/>
                </a:solidFill>
              </a:rPr>
              <a:t>(Customer Behavioral Variables)</a:t>
            </a:r>
          </a:p>
        </p:txBody>
      </p:sp>
      <p:cxnSp>
        <p:nvCxnSpPr>
          <p:cNvPr id="23" name="Straight Arrow Connector 22">
            <a:extLst>
              <a:ext uri="{FF2B5EF4-FFF2-40B4-BE49-F238E27FC236}">
                <a16:creationId xmlns:a16="http://schemas.microsoft.com/office/drawing/2014/main" id="{717A38EB-FE6E-4356-96E6-864FD658E473}"/>
              </a:ext>
            </a:extLst>
          </p:cNvPr>
          <p:cNvCxnSpPr>
            <a:cxnSpLocks/>
            <a:stCxn id="9" idx="3"/>
            <a:endCxn id="22" idx="1"/>
          </p:cNvCxnSpPr>
          <p:nvPr/>
        </p:nvCxnSpPr>
        <p:spPr>
          <a:xfrm>
            <a:off x="8622944" y="4993480"/>
            <a:ext cx="3320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F6165B5-1555-478B-8E56-B5F576775F46}"/>
              </a:ext>
            </a:extLst>
          </p:cNvPr>
          <p:cNvSpPr txBox="1"/>
          <p:nvPr/>
        </p:nvSpPr>
        <p:spPr>
          <a:xfrm>
            <a:off x="325207" y="4341223"/>
            <a:ext cx="1970411" cy="253916"/>
          </a:xfrm>
          <a:prstGeom prst="rect">
            <a:avLst/>
          </a:prstGeom>
          <a:noFill/>
        </p:spPr>
        <p:txBody>
          <a:bodyPr wrap="none" rtlCol="0">
            <a:spAutoFit/>
          </a:bodyPr>
          <a:lstStyle/>
          <a:p>
            <a:r>
              <a:rPr lang="en-US" sz="1050" b="1" dirty="0">
                <a:solidFill>
                  <a:srgbClr val="002060"/>
                </a:solidFill>
              </a:rPr>
              <a:t>Approach towards data analysis</a:t>
            </a:r>
          </a:p>
        </p:txBody>
      </p:sp>
      <p:sp>
        <p:nvSpPr>
          <p:cNvPr id="28" name="Title 1">
            <a:extLst>
              <a:ext uri="{FF2B5EF4-FFF2-40B4-BE49-F238E27FC236}">
                <a16:creationId xmlns:a16="http://schemas.microsoft.com/office/drawing/2014/main" id="{C8FF4013-9146-4072-81D7-2B18741B24AE}"/>
              </a:ext>
            </a:extLst>
          </p:cNvPr>
          <p:cNvSpPr txBox="1">
            <a:spLocks/>
          </p:cNvSpPr>
          <p:nvPr/>
        </p:nvSpPr>
        <p:spPr>
          <a:xfrm>
            <a:off x="395509" y="1061251"/>
            <a:ext cx="7046923" cy="8561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IN" sz="2800" dirty="0">
                <a:latin typeface="+mj-lt"/>
              </a:rPr>
              <a:t>Lending Club Case Study Abstract</a:t>
            </a:r>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2F76C3E4-9848-4BA1-8D2B-167BF93CF6B2}"/>
              </a:ext>
            </a:extLst>
          </p:cNvPr>
          <p:cNvSpPr txBox="1"/>
          <p:nvPr/>
        </p:nvSpPr>
        <p:spPr>
          <a:xfrm>
            <a:off x="4117549" y="2171305"/>
            <a:ext cx="6136257" cy="3985706"/>
          </a:xfrm>
          <a:prstGeom prst="rect">
            <a:avLst/>
          </a:prstGeom>
          <a:noFill/>
        </p:spPr>
        <p:txBody>
          <a:bodyPr wrap="square" rtlCol="0">
            <a:spAutoFit/>
          </a:bodyPr>
          <a:lstStyle/>
          <a:p>
            <a:pPr marL="171450" indent="-171450">
              <a:buFont typeface="Wingdings" panose="05000000000000000000" pitchFamily="2" charset="2"/>
              <a:buChar char="§"/>
            </a:pPr>
            <a:r>
              <a:rPr lang="en-US" sz="1100" dirty="0"/>
              <a:t>Upon observation of  over 39000 rows and 111 columns, there appear to be several (50+) columns with null values. </a:t>
            </a:r>
          </a:p>
          <a:p>
            <a:pPr marL="171450" indent="-171450">
              <a:buFont typeface="Wingdings" panose="05000000000000000000" pitchFamily="2" charset="2"/>
              <a:buChar char="§"/>
            </a:pPr>
            <a:endParaRPr lang="en-US" sz="1100" dirty="0"/>
          </a:p>
          <a:p>
            <a:pPr marL="171450" indent="-171450">
              <a:buFont typeface="Wingdings" panose="05000000000000000000" pitchFamily="2" charset="2"/>
              <a:buChar char="§"/>
            </a:pPr>
            <a:r>
              <a:rPr lang="en-US" sz="1100" dirty="0"/>
              <a:t>55 columns have 100% null values, after inspecting actual values available. </a:t>
            </a:r>
          </a:p>
          <a:p>
            <a:pPr marL="171450" indent="-171450">
              <a:buFont typeface="Wingdings" panose="05000000000000000000" pitchFamily="2" charset="2"/>
              <a:buChar char="§"/>
            </a:pPr>
            <a:endParaRPr lang="en-US" sz="1100" dirty="0"/>
          </a:p>
          <a:p>
            <a:pPr marL="171450" indent="-171450">
              <a:buFont typeface="Wingdings" panose="05000000000000000000" pitchFamily="2" charset="2"/>
              <a:buChar char="§"/>
            </a:pPr>
            <a:r>
              <a:rPr lang="en-US" sz="1100" dirty="0"/>
              <a:t>Columns having &gt;75% missing values can be dropped</a:t>
            </a:r>
          </a:p>
          <a:p>
            <a:pPr marL="171450" indent="-171450">
              <a:buFont typeface="Wingdings" panose="05000000000000000000" pitchFamily="2" charset="2"/>
              <a:buChar char="§"/>
            </a:pPr>
            <a:endParaRPr lang="en-US" sz="1100" dirty="0"/>
          </a:p>
          <a:p>
            <a:pPr marL="171450" indent="-171450">
              <a:buFont typeface="Wingdings" panose="05000000000000000000" pitchFamily="2" charset="2"/>
              <a:buChar char="§"/>
            </a:pPr>
            <a:r>
              <a:rPr lang="en-US" sz="1100" dirty="0"/>
              <a:t> Post dropping of columns with null values ,removal of customer behavior variables and  columns with single unique values, we have reduced  variable count to 21 with over 39000 observations</a:t>
            </a:r>
          </a:p>
          <a:p>
            <a:pPr marL="171450" indent="-171450">
              <a:buFont typeface="Wingdings" panose="05000000000000000000" pitchFamily="2" charset="2"/>
              <a:buChar char="§"/>
            </a:pPr>
            <a:endParaRPr lang="en-US" sz="1100" dirty="0"/>
          </a:p>
          <a:p>
            <a:pPr marL="171450" indent="-171450">
              <a:buFont typeface="Wingdings" panose="05000000000000000000" pitchFamily="2" charset="2"/>
              <a:buChar char="§"/>
            </a:pPr>
            <a:r>
              <a:rPr lang="en-US" sz="1100" dirty="0"/>
              <a:t>Some variable data types have been changed to support analysis, similarly, we added a derived columns and  removed special characters from some variables to support the analysis</a:t>
            </a:r>
          </a:p>
          <a:p>
            <a:pPr marL="171450" indent="-171450">
              <a:buFont typeface="Wingdings" panose="05000000000000000000" pitchFamily="2" charset="2"/>
              <a:buChar char="§"/>
            </a:pPr>
            <a:endParaRPr lang="en-US" sz="1100" dirty="0"/>
          </a:p>
          <a:p>
            <a:pPr marL="171450" indent="-171450">
              <a:buFont typeface="Wingdings" panose="05000000000000000000" pitchFamily="2" charset="2"/>
              <a:buChar char="§"/>
            </a:pPr>
            <a:r>
              <a:rPr lang="en-US" sz="1100" dirty="0"/>
              <a:t>A few categorical variables have been added to segment the numeric variables into groups for better analysis</a:t>
            </a:r>
          </a:p>
          <a:p>
            <a:pPr marL="171450" indent="-171450">
              <a:buFont typeface="Wingdings" panose="05000000000000000000" pitchFamily="2" charset="2"/>
              <a:buChar char="§"/>
            </a:pPr>
            <a:endParaRPr lang="en-US" sz="1100" dirty="0"/>
          </a:p>
          <a:p>
            <a:pPr marL="171450" indent="-171450">
              <a:buFont typeface="Wingdings" panose="05000000000000000000" pitchFamily="2" charset="2"/>
              <a:buChar char="§"/>
            </a:pPr>
            <a:r>
              <a:rPr lang="en-US" sz="1100" dirty="0"/>
              <a:t>The final data is being subset for loan statuses that cover the scenarios for fully paid and charged off cases to evaluate the key drivers for charge offs. The current loan pool is dropped as it does not facilitate with the evaluation.</a:t>
            </a:r>
          </a:p>
          <a:p>
            <a:pPr marL="171450" indent="-171450">
              <a:buFont typeface="Wingdings" panose="05000000000000000000" pitchFamily="2" charset="2"/>
              <a:buChar char="§"/>
            </a:pPr>
            <a:endParaRPr lang="en-US" sz="1100" dirty="0"/>
          </a:p>
          <a:p>
            <a:pPr marL="171450" indent="-171450">
              <a:buFont typeface="Wingdings" panose="05000000000000000000" pitchFamily="2" charset="2"/>
              <a:buChar char="§"/>
            </a:pPr>
            <a:endParaRPr lang="en-US" sz="1100" dirty="0"/>
          </a:p>
        </p:txBody>
      </p:sp>
      <p:pic>
        <p:nvPicPr>
          <p:cNvPr id="3" name="Picture 2">
            <a:extLst>
              <a:ext uri="{FF2B5EF4-FFF2-40B4-BE49-F238E27FC236}">
                <a16:creationId xmlns:a16="http://schemas.microsoft.com/office/drawing/2014/main" id="{90E82191-EA1F-49DB-9035-A8AE853D8DBA}"/>
              </a:ext>
            </a:extLst>
          </p:cNvPr>
          <p:cNvPicPr>
            <a:picLocks noChangeAspect="1"/>
          </p:cNvPicPr>
          <p:nvPr/>
        </p:nvPicPr>
        <p:blipFill>
          <a:blip r:embed="rId2"/>
          <a:stretch>
            <a:fillRect/>
          </a:stretch>
        </p:blipFill>
        <p:spPr>
          <a:xfrm>
            <a:off x="466978" y="1924050"/>
            <a:ext cx="3375792" cy="3554320"/>
          </a:xfrm>
          <a:prstGeom prst="rect">
            <a:avLst/>
          </a:prstGeom>
          <a:ln>
            <a:solidFill>
              <a:schemeClr val="tx1"/>
            </a:solidFill>
          </a:ln>
        </p:spPr>
      </p:pic>
      <p:sp>
        <p:nvSpPr>
          <p:cNvPr id="15" name="TextBox 14">
            <a:extLst>
              <a:ext uri="{FF2B5EF4-FFF2-40B4-BE49-F238E27FC236}">
                <a16:creationId xmlns:a16="http://schemas.microsoft.com/office/drawing/2014/main" id="{1B0CC830-1733-4117-897C-E1DF2034ACFC}"/>
              </a:ext>
            </a:extLst>
          </p:cNvPr>
          <p:cNvSpPr txBox="1"/>
          <p:nvPr/>
        </p:nvSpPr>
        <p:spPr>
          <a:xfrm>
            <a:off x="4185224" y="1917389"/>
            <a:ext cx="3015569" cy="253916"/>
          </a:xfrm>
          <a:prstGeom prst="rect">
            <a:avLst/>
          </a:prstGeom>
          <a:noFill/>
        </p:spPr>
        <p:txBody>
          <a:bodyPr wrap="none" rtlCol="0">
            <a:spAutoFit/>
          </a:bodyPr>
          <a:lstStyle/>
          <a:p>
            <a:r>
              <a:rPr lang="en-US" sz="1050" b="1" dirty="0">
                <a:solidFill>
                  <a:srgbClr val="002060"/>
                </a:solidFill>
              </a:rPr>
              <a:t>Data Cleansing and Review: Partial Representation</a:t>
            </a:r>
          </a:p>
        </p:txBody>
      </p:sp>
      <p:sp>
        <p:nvSpPr>
          <p:cNvPr id="16" name="Title 1">
            <a:extLst>
              <a:ext uri="{FF2B5EF4-FFF2-40B4-BE49-F238E27FC236}">
                <a16:creationId xmlns:a16="http://schemas.microsoft.com/office/drawing/2014/main" id="{187EBFCC-7DEF-425A-AFDE-618FC8DA82F3}"/>
              </a:ext>
            </a:extLst>
          </p:cNvPr>
          <p:cNvSpPr txBox="1">
            <a:spLocks/>
          </p:cNvSpPr>
          <p:nvPr/>
        </p:nvSpPr>
        <p:spPr>
          <a:xfrm>
            <a:off x="395509" y="1061251"/>
            <a:ext cx="7046923" cy="856138"/>
          </a:xfrm>
          <a:prstGeom prst="rect">
            <a:avLst/>
          </a:prstGeom>
        </p:spPr>
        <p:txBody>
          <a:bodyPr vert="horz" lIns="91440" tIns="45720" rIns="91440" bIns="45720" rtlCol="0" anchor="ctr">
            <a:normAutofit/>
          </a:bodyPr>
          <a:lstStyle>
            <a:defPPr>
              <a:defRPr lang="en-US"/>
            </a:defPPr>
            <a:lvl1pPr defTabSz="914400">
              <a:lnSpc>
                <a:spcPct val="90000"/>
              </a:lnSpc>
              <a:spcBef>
                <a:spcPct val="0"/>
              </a:spcBef>
              <a:buNone/>
              <a:defRPr sz="2800">
                <a:latin typeface="+mj-lt"/>
                <a:ea typeface="+mj-ea"/>
                <a:cs typeface="Times New Roman" panose="02020603050405020304" pitchFamily="18" charset="0"/>
              </a:defRPr>
            </a:lvl1pPr>
          </a:lstStyle>
          <a:p>
            <a:r>
              <a:rPr lang="en-IN" dirty="0"/>
              <a:t>Data Cleaning</a:t>
            </a:r>
          </a:p>
        </p:txBody>
      </p:sp>
    </p:spTree>
    <p:extLst>
      <p:ext uri="{BB962C8B-B14F-4D97-AF65-F5344CB8AC3E}">
        <p14:creationId xmlns:p14="http://schemas.microsoft.com/office/powerpoint/2010/main" val="3095347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28B95BE-4552-4507-9E7D-FE577A321BF9}"/>
              </a:ext>
            </a:extLst>
          </p:cNvPr>
          <p:cNvSpPr txBox="1">
            <a:spLocks/>
          </p:cNvSpPr>
          <p:nvPr/>
        </p:nvSpPr>
        <p:spPr>
          <a:xfrm>
            <a:off x="243109" y="908851"/>
            <a:ext cx="7046923" cy="8561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endParaRPr lang="en-IN" sz="2800" dirty="0"/>
          </a:p>
        </p:txBody>
      </p:sp>
      <p:sp>
        <p:nvSpPr>
          <p:cNvPr id="7" name="Title 1">
            <a:extLst>
              <a:ext uri="{FF2B5EF4-FFF2-40B4-BE49-F238E27FC236}">
                <a16:creationId xmlns:a16="http://schemas.microsoft.com/office/drawing/2014/main" id="{54CD36BE-08AD-4AFE-9BBB-6BB027E1AD76}"/>
              </a:ext>
            </a:extLst>
          </p:cNvPr>
          <p:cNvSpPr txBox="1">
            <a:spLocks/>
          </p:cNvSpPr>
          <p:nvPr/>
        </p:nvSpPr>
        <p:spPr>
          <a:xfrm>
            <a:off x="395509" y="1061251"/>
            <a:ext cx="7046923" cy="856138"/>
          </a:xfrm>
          <a:prstGeom prst="rect">
            <a:avLst/>
          </a:prstGeom>
        </p:spPr>
        <p:txBody>
          <a:bodyPr vert="horz" lIns="91440" tIns="45720" rIns="91440" bIns="45720" rtlCol="0" anchor="ctr">
            <a:normAutofit/>
          </a:bodyPr>
          <a:lstStyle>
            <a:defPPr>
              <a:defRPr lang="en-US"/>
            </a:defPPr>
            <a:lvl1pPr defTabSz="914400">
              <a:lnSpc>
                <a:spcPct val="90000"/>
              </a:lnSpc>
              <a:spcBef>
                <a:spcPct val="0"/>
              </a:spcBef>
              <a:buNone/>
              <a:defRPr sz="2800">
                <a:latin typeface="+mj-lt"/>
                <a:ea typeface="+mj-ea"/>
                <a:cs typeface="Times New Roman" panose="02020603050405020304" pitchFamily="18" charset="0"/>
              </a:defRPr>
            </a:lvl1pPr>
          </a:lstStyle>
          <a:p>
            <a:r>
              <a:rPr lang="en-IN" dirty="0"/>
              <a:t>Data Understanding</a:t>
            </a:r>
          </a:p>
        </p:txBody>
      </p:sp>
      <p:pic>
        <p:nvPicPr>
          <p:cNvPr id="5" name="Picture 4">
            <a:extLst>
              <a:ext uri="{FF2B5EF4-FFF2-40B4-BE49-F238E27FC236}">
                <a16:creationId xmlns:a16="http://schemas.microsoft.com/office/drawing/2014/main" id="{D6EBDA6B-610D-4522-9E97-27E38EF4CBBC}"/>
              </a:ext>
            </a:extLst>
          </p:cNvPr>
          <p:cNvPicPr>
            <a:picLocks noChangeAspect="1"/>
          </p:cNvPicPr>
          <p:nvPr/>
        </p:nvPicPr>
        <p:blipFill>
          <a:blip r:embed="rId2"/>
          <a:stretch>
            <a:fillRect/>
          </a:stretch>
        </p:blipFill>
        <p:spPr>
          <a:xfrm>
            <a:off x="396929" y="2176174"/>
            <a:ext cx="6616267" cy="2186101"/>
          </a:xfrm>
          <a:prstGeom prst="rect">
            <a:avLst/>
          </a:prstGeom>
          <a:ln>
            <a:solidFill>
              <a:schemeClr val="tx1"/>
            </a:solidFill>
          </a:ln>
        </p:spPr>
      </p:pic>
      <p:sp>
        <p:nvSpPr>
          <p:cNvPr id="11" name="TextBox 10">
            <a:extLst>
              <a:ext uri="{FF2B5EF4-FFF2-40B4-BE49-F238E27FC236}">
                <a16:creationId xmlns:a16="http://schemas.microsoft.com/office/drawing/2014/main" id="{179D0DB6-99D9-4418-9165-CF6216C958C3}"/>
              </a:ext>
            </a:extLst>
          </p:cNvPr>
          <p:cNvSpPr txBox="1"/>
          <p:nvPr/>
        </p:nvSpPr>
        <p:spPr>
          <a:xfrm>
            <a:off x="7082849" y="2368166"/>
            <a:ext cx="4815449" cy="2248629"/>
          </a:xfrm>
          <a:prstGeom prst="rect">
            <a:avLst/>
          </a:prstGeom>
          <a:noFill/>
        </p:spPr>
        <p:txBody>
          <a:bodyPr wrap="square">
            <a:spAutoFit/>
          </a:bodyPr>
          <a:lstStyle/>
          <a:p>
            <a:pPr marL="171450" indent="-171450">
              <a:lnSpc>
                <a:spcPct val="150000"/>
              </a:lnSpc>
              <a:buFont typeface="Wingdings" panose="05000000000000000000" pitchFamily="2" charset="2"/>
              <a:buChar char="§"/>
            </a:pPr>
            <a:r>
              <a:rPr lang="en-US" sz="1050" dirty="0"/>
              <a:t>Loan amnt, funded amnt, funded amnt inv are close in terms  of mean and median values</a:t>
            </a:r>
          </a:p>
          <a:p>
            <a:pPr marL="171450" indent="-171450">
              <a:lnSpc>
                <a:spcPct val="150000"/>
              </a:lnSpc>
              <a:buFont typeface="Wingdings" panose="05000000000000000000" pitchFamily="2" charset="2"/>
              <a:buChar char="§"/>
            </a:pPr>
            <a:r>
              <a:rPr lang="en-US" sz="1050" dirty="0"/>
              <a:t> The median is consistently lower than the mean for the loan amnt and the other two funded amnt categories</a:t>
            </a:r>
          </a:p>
          <a:p>
            <a:pPr marL="171450" indent="-171450">
              <a:lnSpc>
                <a:spcPct val="150000"/>
              </a:lnSpc>
              <a:buFont typeface="Wingdings" panose="05000000000000000000" pitchFamily="2" charset="2"/>
              <a:buChar char="§"/>
            </a:pPr>
            <a:r>
              <a:rPr lang="en-US" sz="1050" dirty="0"/>
              <a:t> implying there is an effect of outliers driving the mean higher. </a:t>
            </a:r>
          </a:p>
          <a:p>
            <a:pPr marL="171450" indent="-171450">
              <a:lnSpc>
                <a:spcPct val="150000"/>
              </a:lnSpc>
              <a:buFont typeface="Wingdings" panose="05000000000000000000" pitchFamily="2" charset="2"/>
              <a:buChar char="§"/>
            </a:pPr>
            <a:r>
              <a:rPr lang="en-US" sz="1050" dirty="0"/>
              <a:t> The annual Income field also displays the same behavior and might have outliers increasing the mean</a:t>
            </a:r>
          </a:p>
          <a:p>
            <a:pPr marL="171450" indent="-171450">
              <a:lnSpc>
                <a:spcPct val="150000"/>
              </a:lnSpc>
              <a:buFont typeface="Wingdings" panose="05000000000000000000" pitchFamily="2" charset="2"/>
              <a:buChar char="§"/>
            </a:pPr>
            <a:r>
              <a:rPr lang="en-US" sz="1050" dirty="0"/>
              <a:t> The interest rate median and mean are close indicating a normally distributed sample without many outliers</a:t>
            </a:r>
          </a:p>
        </p:txBody>
      </p:sp>
      <p:pic>
        <p:nvPicPr>
          <p:cNvPr id="10" name="Picture 9">
            <a:extLst>
              <a:ext uri="{FF2B5EF4-FFF2-40B4-BE49-F238E27FC236}">
                <a16:creationId xmlns:a16="http://schemas.microsoft.com/office/drawing/2014/main" id="{27252ABE-0003-438E-AC42-DB1BFC40ACDA}"/>
              </a:ext>
            </a:extLst>
          </p:cNvPr>
          <p:cNvPicPr>
            <a:picLocks noChangeAspect="1"/>
          </p:cNvPicPr>
          <p:nvPr/>
        </p:nvPicPr>
        <p:blipFill>
          <a:blip r:embed="rId3"/>
          <a:stretch>
            <a:fillRect/>
          </a:stretch>
        </p:blipFill>
        <p:spPr>
          <a:xfrm>
            <a:off x="2150418" y="4834182"/>
            <a:ext cx="3984614" cy="1532544"/>
          </a:xfrm>
          <a:prstGeom prst="rect">
            <a:avLst/>
          </a:prstGeom>
          <a:ln>
            <a:solidFill>
              <a:schemeClr val="tx1"/>
            </a:solidFill>
          </a:ln>
        </p:spPr>
      </p:pic>
      <p:pic>
        <p:nvPicPr>
          <p:cNvPr id="14" name="Picture 13">
            <a:extLst>
              <a:ext uri="{FF2B5EF4-FFF2-40B4-BE49-F238E27FC236}">
                <a16:creationId xmlns:a16="http://schemas.microsoft.com/office/drawing/2014/main" id="{CE57B79B-C530-41D5-9901-8F47AD7A3101}"/>
              </a:ext>
            </a:extLst>
          </p:cNvPr>
          <p:cNvPicPr>
            <a:picLocks noChangeAspect="1"/>
          </p:cNvPicPr>
          <p:nvPr/>
        </p:nvPicPr>
        <p:blipFill>
          <a:blip r:embed="rId4"/>
          <a:stretch>
            <a:fillRect/>
          </a:stretch>
        </p:blipFill>
        <p:spPr>
          <a:xfrm>
            <a:off x="6423640" y="4832633"/>
            <a:ext cx="3984614" cy="1482416"/>
          </a:xfrm>
          <a:prstGeom prst="rect">
            <a:avLst/>
          </a:prstGeom>
          <a:ln>
            <a:solidFill>
              <a:schemeClr val="tx1"/>
            </a:solidFill>
          </a:ln>
        </p:spPr>
      </p:pic>
      <p:sp>
        <p:nvSpPr>
          <p:cNvPr id="16" name="TextBox 15">
            <a:extLst>
              <a:ext uri="{FF2B5EF4-FFF2-40B4-BE49-F238E27FC236}">
                <a16:creationId xmlns:a16="http://schemas.microsoft.com/office/drawing/2014/main" id="{06A7105F-A52C-4D57-A344-E5C1B4AE2926}"/>
              </a:ext>
            </a:extLst>
          </p:cNvPr>
          <p:cNvSpPr txBox="1"/>
          <p:nvPr/>
        </p:nvSpPr>
        <p:spPr>
          <a:xfrm>
            <a:off x="7238656" y="2133226"/>
            <a:ext cx="3304110" cy="253916"/>
          </a:xfrm>
          <a:prstGeom prst="rect">
            <a:avLst/>
          </a:prstGeom>
          <a:noFill/>
        </p:spPr>
        <p:txBody>
          <a:bodyPr wrap="none" rtlCol="0">
            <a:spAutoFit/>
          </a:bodyPr>
          <a:lstStyle/>
          <a:p>
            <a:r>
              <a:rPr lang="en-US" sz="1050" b="1" dirty="0">
                <a:solidFill>
                  <a:srgbClr val="002060"/>
                </a:solidFill>
              </a:rPr>
              <a:t>Numeric Variable Interpretation: Partial Representation</a:t>
            </a:r>
          </a:p>
        </p:txBody>
      </p:sp>
    </p:spTree>
    <p:extLst>
      <p:ext uri="{BB962C8B-B14F-4D97-AF65-F5344CB8AC3E}">
        <p14:creationId xmlns:p14="http://schemas.microsoft.com/office/powerpoint/2010/main" val="894866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28B95BE-4552-4507-9E7D-FE577A321BF9}"/>
              </a:ext>
            </a:extLst>
          </p:cNvPr>
          <p:cNvSpPr txBox="1">
            <a:spLocks/>
          </p:cNvSpPr>
          <p:nvPr/>
        </p:nvSpPr>
        <p:spPr>
          <a:xfrm>
            <a:off x="243109" y="908851"/>
            <a:ext cx="7046923" cy="8561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endParaRPr lang="en-IN" sz="2800" dirty="0"/>
          </a:p>
        </p:txBody>
      </p:sp>
      <p:sp>
        <p:nvSpPr>
          <p:cNvPr id="7" name="Title 1">
            <a:extLst>
              <a:ext uri="{FF2B5EF4-FFF2-40B4-BE49-F238E27FC236}">
                <a16:creationId xmlns:a16="http://schemas.microsoft.com/office/drawing/2014/main" id="{54CD36BE-08AD-4AFE-9BBB-6BB027E1AD76}"/>
              </a:ext>
            </a:extLst>
          </p:cNvPr>
          <p:cNvSpPr txBox="1">
            <a:spLocks/>
          </p:cNvSpPr>
          <p:nvPr/>
        </p:nvSpPr>
        <p:spPr>
          <a:xfrm>
            <a:off x="395509" y="1061251"/>
            <a:ext cx="7046923" cy="856138"/>
          </a:xfrm>
          <a:prstGeom prst="rect">
            <a:avLst/>
          </a:prstGeom>
        </p:spPr>
        <p:txBody>
          <a:bodyPr vert="horz" lIns="91440" tIns="45720" rIns="91440" bIns="45720" rtlCol="0" anchor="ctr">
            <a:normAutofit/>
          </a:bodyPr>
          <a:lstStyle>
            <a:defPPr>
              <a:defRPr lang="en-US"/>
            </a:defPPr>
            <a:lvl1pPr defTabSz="914400">
              <a:lnSpc>
                <a:spcPct val="90000"/>
              </a:lnSpc>
              <a:spcBef>
                <a:spcPct val="0"/>
              </a:spcBef>
              <a:buNone/>
              <a:defRPr sz="2800">
                <a:latin typeface="+mj-lt"/>
                <a:ea typeface="+mj-ea"/>
                <a:cs typeface="Times New Roman" panose="02020603050405020304" pitchFamily="18" charset="0"/>
              </a:defRPr>
            </a:lvl1pPr>
          </a:lstStyle>
          <a:p>
            <a:r>
              <a:rPr lang="en-IN" dirty="0"/>
              <a:t>Univariate Analysis Summary (1/2)</a:t>
            </a:r>
          </a:p>
        </p:txBody>
      </p:sp>
      <p:pic>
        <p:nvPicPr>
          <p:cNvPr id="3" name="Picture 2">
            <a:extLst>
              <a:ext uri="{FF2B5EF4-FFF2-40B4-BE49-F238E27FC236}">
                <a16:creationId xmlns:a16="http://schemas.microsoft.com/office/drawing/2014/main" id="{2488AF40-7F63-4F99-8F84-EBC4429C35C1}"/>
              </a:ext>
            </a:extLst>
          </p:cNvPr>
          <p:cNvPicPr>
            <a:picLocks noChangeAspect="1"/>
          </p:cNvPicPr>
          <p:nvPr/>
        </p:nvPicPr>
        <p:blipFill>
          <a:blip r:embed="rId2"/>
          <a:stretch>
            <a:fillRect/>
          </a:stretch>
        </p:blipFill>
        <p:spPr>
          <a:xfrm>
            <a:off x="395509" y="2059618"/>
            <a:ext cx="3553147" cy="1345889"/>
          </a:xfrm>
          <a:prstGeom prst="rect">
            <a:avLst/>
          </a:prstGeom>
          <a:ln>
            <a:solidFill>
              <a:schemeClr val="tx1"/>
            </a:solidFill>
          </a:ln>
        </p:spPr>
      </p:pic>
      <p:pic>
        <p:nvPicPr>
          <p:cNvPr id="12" name="Picture 11">
            <a:extLst>
              <a:ext uri="{FF2B5EF4-FFF2-40B4-BE49-F238E27FC236}">
                <a16:creationId xmlns:a16="http://schemas.microsoft.com/office/drawing/2014/main" id="{B02CED54-DBDE-4E27-8BA2-4FB68C33F51A}"/>
              </a:ext>
            </a:extLst>
          </p:cNvPr>
          <p:cNvPicPr>
            <a:picLocks noChangeAspect="1"/>
          </p:cNvPicPr>
          <p:nvPr/>
        </p:nvPicPr>
        <p:blipFill>
          <a:blip r:embed="rId3"/>
          <a:stretch>
            <a:fillRect/>
          </a:stretch>
        </p:blipFill>
        <p:spPr>
          <a:xfrm>
            <a:off x="395508" y="3557907"/>
            <a:ext cx="3553147" cy="1345890"/>
          </a:xfrm>
          <a:prstGeom prst="rect">
            <a:avLst/>
          </a:prstGeom>
          <a:ln>
            <a:solidFill>
              <a:schemeClr val="tx1"/>
            </a:solidFill>
          </a:ln>
        </p:spPr>
      </p:pic>
      <p:pic>
        <p:nvPicPr>
          <p:cNvPr id="8" name="Picture 7">
            <a:extLst>
              <a:ext uri="{FF2B5EF4-FFF2-40B4-BE49-F238E27FC236}">
                <a16:creationId xmlns:a16="http://schemas.microsoft.com/office/drawing/2014/main" id="{15D7FFF1-71CA-4C0F-9627-873C2FDC8213}"/>
              </a:ext>
            </a:extLst>
          </p:cNvPr>
          <p:cNvPicPr>
            <a:picLocks noChangeAspect="1"/>
          </p:cNvPicPr>
          <p:nvPr/>
        </p:nvPicPr>
        <p:blipFill>
          <a:blip r:embed="rId4"/>
          <a:stretch>
            <a:fillRect/>
          </a:stretch>
        </p:blipFill>
        <p:spPr>
          <a:xfrm>
            <a:off x="395509" y="5123804"/>
            <a:ext cx="3553147" cy="1345890"/>
          </a:xfrm>
          <a:prstGeom prst="rect">
            <a:avLst/>
          </a:prstGeom>
          <a:ln>
            <a:solidFill>
              <a:schemeClr val="tx1"/>
            </a:solidFill>
          </a:ln>
        </p:spPr>
      </p:pic>
      <p:sp>
        <p:nvSpPr>
          <p:cNvPr id="15" name="TextBox 14">
            <a:extLst>
              <a:ext uri="{FF2B5EF4-FFF2-40B4-BE49-F238E27FC236}">
                <a16:creationId xmlns:a16="http://schemas.microsoft.com/office/drawing/2014/main" id="{9A00EEA0-E32B-469C-96AA-B806E709ED0D}"/>
              </a:ext>
            </a:extLst>
          </p:cNvPr>
          <p:cNvSpPr txBox="1"/>
          <p:nvPr/>
        </p:nvSpPr>
        <p:spPr>
          <a:xfrm>
            <a:off x="4817842" y="2309122"/>
            <a:ext cx="6851008" cy="2631490"/>
          </a:xfrm>
          <a:prstGeom prst="rect">
            <a:avLst/>
          </a:prstGeom>
          <a:noFill/>
        </p:spPr>
        <p:txBody>
          <a:bodyPr wrap="square">
            <a:spAutoFit/>
          </a:bodyPr>
          <a:lstStyle/>
          <a:p>
            <a:pPr marL="171450" indent="-171450">
              <a:buFont typeface="Wingdings" panose="05000000000000000000" pitchFamily="2" charset="2"/>
              <a:buChar char="§"/>
            </a:pPr>
            <a:r>
              <a:rPr lang="en-US" sz="1100" dirty="0"/>
              <a:t>Loan Amount: Median loan amount application is 10K. 75% of values lie under 15K. We do notice outliers beyond 30K. Right skewed distribution with mean around 11K</a:t>
            </a:r>
          </a:p>
          <a:p>
            <a:pPr marL="171450" indent="-171450">
              <a:buFont typeface="Wingdings" panose="05000000000000000000" pitchFamily="2" charset="2"/>
              <a:buChar char="§"/>
            </a:pPr>
            <a:endParaRPr lang="en-US" sz="1100" dirty="0"/>
          </a:p>
          <a:p>
            <a:pPr marL="171450" indent="-171450">
              <a:buFont typeface="Wingdings" panose="05000000000000000000" pitchFamily="2" charset="2"/>
              <a:buChar char="§"/>
            </a:pPr>
            <a:r>
              <a:rPr lang="en-US" sz="1100" dirty="0"/>
              <a:t>Interest Rate: Median interest rate for an application is 11.7%.  75% of values lie under 14.3%. We do notice outliers beyond 20.5% up to 24%. The top 25% is in the 8.9% range. The high variability indicates the variability in risk associated with the loans and     the influence of the loan term (we will verify this during our bivariate analysis). Right skewed distribution with mean around 11.9% </a:t>
            </a:r>
          </a:p>
          <a:p>
            <a:pPr marL="171450" indent="-171450">
              <a:buFont typeface="Wingdings" panose="05000000000000000000" pitchFamily="2" charset="2"/>
              <a:buChar char="§"/>
            </a:pPr>
            <a:endParaRPr lang="en-US" sz="1100" dirty="0"/>
          </a:p>
          <a:p>
            <a:pPr marL="171450" indent="-171450">
              <a:buFont typeface="Wingdings" panose="05000000000000000000" pitchFamily="2" charset="2"/>
              <a:buChar char="§"/>
            </a:pPr>
            <a:r>
              <a:rPr lang="en-US" sz="1100" dirty="0"/>
              <a:t>Employee Length: Emp length category 10 is an aggregate category of employees &gt; 10 years of work experience. Hence could be overstated. The numeric categorical variable is highest for above 10 years followed by 0 - 1 yrs. combined. It is perhaps the membership profile of the lending club which is skewed towards young employees or older ones.</a:t>
            </a:r>
          </a:p>
          <a:p>
            <a:pPr marL="171450" indent="-171450">
              <a:buFont typeface="Wingdings" panose="05000000000000000000" pitchFamily="2" charset="2"/>
              <a:buChar char="§"/>
            </a:pPr>
            <a:endParaRPr lang="en-US" sz="1100" dirty="0"/>
          </a:p>
          <a:p>
            <a:pPr marL="171450" indent="-171450">
              <a:buFont typeface="Wingdings" panose="05000000000000000000" pitchFamily="2" charset="2"/>
              <a:buChar char="§"/>
            </a:pPr>
            <a:r>
              <a:rPr lang="en-US" sz="1100" dirty="0"/>
              <a:t>Variables to be converted to categorical for further analysis: a)annual_inc b) emp_length c) int_rate and d) loan_amnt</a:t>
            </a:r>
          </a:p>
        </p:txBody>
      </p:sp>
      <p:sp>
        <p:nvSpPr>
          <p:cNvPr id="13" name="TextBox 12">
            <a:extLst>
              <a:ext uri="{FF2B5EF4-FFF2-40B4-BE49-F238E27FC236}">
                <a16:creationId xmlns:a16="http://schemas.microsoft.com/office/drawing/2014/main" id="{019FFE57-4E14-4EF2-82FB-F094E41B35F9}"/>
              </a:ext>
            </a:extLst>
          </p:cNvPr>
          <p:cNvSpPr txBox="1"/>
          <p:nvPr/>
        </p:nvSpPr>
        <p:spPr>
          <a:xfrm>
            <a:off x="4817842" y="1951061"/>
            <a:ext cx="3304110" cy="253916"/>
          </a:xfrm>
          <a:prstGeom prst="rect">
            <a:avLst/>
          </a:prstGeom>
          <a:noFill/>
        </p:spPr>
        <p:txBody>
          <a:bodyPr wrap="none" rtlCol="0">
            <a:spAutoFit/>
          </a:bodyPr>
          <a:lstStyle/>
          <a:p>
            <a:r>
              <a:rPr lang="en-US" sz="1050" b="1" dirty="0">
                <a:solidFill>
                  <a:srgbClr val="002060"/>
                </a:solidFill>
              </a:rPr>
              <a:t>Numeric Variable Interpretation: Partial Representation</a:t>
            </a:r>
          </a:p>
        </p:txBody>
      </p:sp>
    </p:spTree>
    <p:extLst>
      <p:ext uri="{BB962C8B-B14F-4D97-AF65-F5344CB8AC3E}">
        <p14:creationId xmlns:p14="http://schemas.microsoft.com/office/powerpoint/2010/main" val="2913977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28B95BE-4552-4507-9E7D-FE577A321BF9}"/>
              </a:ext>
            </a:extLst>
          </p:cNvPr>
          <p:cNvSpPr txBox="1">
            <a:spLocks/>
          </p:cNvSpPr>
          <p:nvPr/>
        </p:nvSpPr>
        <p:spPr>
          <a:xfrm>
            <a:off x="243109" y="908851"/>
            <a:ext cx="7046923" cy="8561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endParaRPr lang="en-IN" sz="2800" dirty="0"/>
          </a:p>
        </p:txBody>
      </p:sp>
      <p:sp>
        <p:nvSpPr>
          <p:cNvPr id="7" name="Title 1">
            <a:extLst>
              <a:ext uri="{FF2B5EF4-FFF2-40B4-BE49-F238E27FC236}">
                <a16:creationId xmlns:a16="http://schemas.microsoft.com/office/drawing/2014/main" id="{54CD36BE-08AD-4AFE-9BBB-6BB027E1AD76}"/>
              </a:ext>
            </a:extLst>
          </p:cNvPr>
          <p:cNvSpPr txBox="1">
            <a:spLocks/>
          </p:cNvSpPr>
          <p:nvPr/>
        </p:nvSpPr>
        <p:spPr>
          <a:xfrm>
            <a:off x="395509" y="1061251"/>
            <a:ext cx="7046923" cy="856138"/>
          </a:xfrm>
          <a:prstGeom prst="rect">
            <a:avLst/>
          </a:prstGeom>
        </p:spPr>
        <p:txBody>
          <a:bodyPr vert="horz" lIns="91440" tIns="45720" rIns="91440" bIns="45720" rtlCol="0" anchor="ctr">
            <a:normAutofit/>
          </a:bodyPr>
          <a:lstStyle>
            <a:defPPr>
              <a:defRPr lang="en-US"/>
            </a:defPPr>
            <a:lvl1pPr defTabSz="914400">
              <a:lnSpc>
                <a:spcPct val="90000"/>
              </a:lnSpc>
              <a:spcBef>
                <a:spcPct val="0"/>
              </a:spcBef>
              <a:buNone/>
              <a:defRPr sz="2800">
                <a:latin typeface="+mj-lt"/>
                <a:ea typeface="+mj-ea"/>
                <a:cs typeface="Times New Roman" panose="02020603050405020304" pitchFamily="18" charset="0"/>
              </a:defRPr>
            </a:lvl1pPr>
          </a:lstStyle>
          <a:p>
            <a:r>
              <a:rPr lang="en-IN" dirty="0"/>
              <a:t>Univariate Analysis Summary (2/2)</a:t>
            </a:r>
          </a:p>
        </p:txBody>
      </p:sp>
      <p:sp>
        <p:nvSpPr>
          <p:cNvPr id="11" name="TextBox 10">
            <a:extLst>
              <a:ext uri="{FF2B5EF4-FFF2-40B4-BE49-F238E27FC236}">
                <a16:creationId xmlns:a16="http://schemas.microsoft.com/office/drawing/2014/main" id="{179D0DB6-99D9-4418-9165-CF6216C958C3}"/>
              </a:ext>
            </a:extLst>
          </p:cNvPr>
          <p:cNvSpPr txBox="1"/>
          <p:nvPr/>
        </p:nvSpPr>
        <p:spPr>
          <a:xfrm>
            <a:off x="6929351" y="2371883"/>
            <a:ext cx="4976899" cy="3702873"/>
          </a:xfrm>
          <a:prstGeom prst="rect">
            <a:avLst/>
          </a:prstGeom>
          <a:noFill/>
        </p:spPr>
        <p:txBody>
          <a:bodyPr wrap="square">
            <a:spAutoFit/>
          </a:bodyPr>
          <a:lstStyle/>
          <a:p>
            <a:pPr marL="171450" indent="-171450">
              <a:lnSpc>
                <a:spcPct val="150000"/>
              </a:lnSpc>
              <a:buFont typeface="Wingdings" panose="05000000000000000000" pitchFamily="2" charset="2"/>
              <a:buChar char="§"/>
            </a:pPr>
            <a:r>
              <a:rPr lang="en-US" sz="1050" dirty="0"/>
              <a:t>Top quality loan applicants are relatively fewer than the B grade applicants. There is a further gradation of the grades into sub grades displaying no specific pattern of occurrence as such</a:t>
            </a:r>
          </a:p>
          <a:p>
            <a:pPr marL="171450" indent="-171450">
              <a:lnSpc>
                <a:spcPct val="150000"/>
              </a:lnSpc>
              <a:buFont typeface="Wingdings" panose="05000000000000000000" pitchFamily="2" charset="2"/>
              <a:buChar char="§"/>
            </a:pPr>
            <a:r>
              <a:rPr lang="en-US" sz="1050" dirty="0"/>
              <a:t>A large chunk of the loan applications appear to be in the unverified status and represents risk of posing data quality and reliability of loan data to accurately evaluate members ability to pay up the loan</a:t>
            </a:r>
          </a:p>
          <a:p>
            <a:pPr marL="171450" indent="-171450">
              <a:lnSpc>
                <a:spcPct val="150000"/>
              </a:lnSpc>
              <a:buFont typeface="Wingdings" panose="05000000000000000000" pitchFamily="2" charset="2"/>
              <a:buChar char="§"/>
            </a:pPr>
            <a:r>
              <a:rPr lang="en-US" sz="1050" dirty="0"/>
              <a:t>Top loan accounts originate from well known progressive states such as CA, NY, FL, TX with larger degree of urbanization, tax rates and higher than average income levels.</a:t>
            </a:r>
          </a:p>
          <a:p>
            <a:pPr marL="171450" indent="-171450">
              <a:lnSpc>
                <a:spcPct val="150000"/>
              </a:lnSpc>
              <a:buFont typeface="Wingdings" panose="05000000000000000000" pitchFamily="2" charset="2"/>
              <a:buChar char="§"/>
            </a:pPr>
            <a:r>
              <a:rPr lang="en-US" sz="1050" dirty="0"/>
              <a:t>We segmented loan amount under 5 categories to understand the need. Appeared like the sub 7400 loans constituted about 37% of the hand outs and the second tier contributed to another 30+ %</a:t>
            </a:r>
          </a:p>
          <a:p>
            <a:pPr marL="171450" indent="-171450">
              <a:lnSpc>
                <a:spcPct val="150000"/>
              </a:lnSpc>
              <a:buFont typeface="Wingdings" panose="05000000000000000000" pitchFamily="2" charset="2"/>
              <a:buChar char="§"/>
            </a:pPr>
            <a:r>
              <a:rPr lang="en-US" sz="1050" dirty="0"/>
              <a:t>We segmented interest rate under 5 categories and observed about 25% of the loans being given at lower interest rates, the second tier between 9 and 13% loans were the second highest representing about 37% of the loans given. In</a:t>
            </a:r>
          </a:p>
        </p:txBody>
      </p:sp>
      <p:pic>
        <p:nvPicPr>
          <p:cNvPr id="3" name="Picture 2">
            <a:extLst>
              <a:ext uri="{FF2B5EF4-FFF2-40B4-BE49-F238E27FC236}">
                <a16:creationId xmlns:a16="http://schemas.microsoft.com/office/drawing/2014/main" id="{D650DEC0-681B-4EDB-8817-62386C6B4C5E}"/>
              </a:ext>
            </a:extLst>
          </p:cNvPr>
          <p:cNvPicPr>
            <a:picLocks noChangeAspect="1"/>
          </p:cNvPicPr>
          <p:nvPr/>
        </p:nvPicPr>
        <p:blipFill>
          <a:blip r:embed="rId2"/>
          <a:stretch>
            <a:fillRect/>
          </a:stretch>
        </p:blipFill>
        <p:spPr>
          <a:xfrm>
            <a:off x="395510" y="2244334"/>
            <a:ext cx="3128926" cy="1697855"/>
          </a:xfrm>
          <a:prstGeom prst="rect">
            <a:avLst/>
          </a:prstGeom>
          <a:ln>
            <a:solidFill>
              <a:schemeClr val="tx1"/>
            </a:solidFill>
          </a:ln>
        </p:spPr>
      </p:pic>
      <p:pic>
        <p:nvPicPr>
          <p:cNvPr id="12" name="Picture 11">
            <a:extLst>
              <a:ext uri="{FF2B5EF4-FFF2-40B4-BE49-F238E27FC236}">
                <a16:creationId xmlns:a16="http://schemas.microsoft.com/office/drawing/2014/main" id="{6E35476D-B059-4379-89EE-9C73A9D2C224}"/>
              </a:ext>
            </a:extLst>
          </p:cNvPr>
          <p:cNvPicPr>
            <a:picLocks noChangeAspect="1"/>
          </p:cNvPicPr>
          <p:nvPr/>
        </p:nvPicPr>
        <p:blipFill>
          <a:blip r:embed="rId3"/>
          <a:stretch>
            <a:fillRect/>
          </a:stretch>
        </p:blipFill>
        <p:spPr>
          <a:xfrm>
            <a:off x="395509" y="4124963"/>
            <a:ext cx="3131226" cy="1903900"/>
          </a:xfrm>
          <a:prstGeom prst="rect">
            <a:avLst/>
          </a:prstGeom>
          <a:ln>
            <a:solidFill>
              <a:schemeClr val="tx1"/>
            </a:solidFill>
          </a:ln>
        </p:spPr>
      </p:pic>
      <p:pic>
        <p:nvPicPr>
          <p:cNvPr id="15" name="Picture 14">
            <a:extLst>
              <a:ext uri="{FF2B5EF4-FFF2-40B4-BE49-F238E27FC236}">
                <a16:creationId xmlns:a16="http://schemas.microsoft.com/office/drawing/2014/main" id="{10220769-6240-4A28-8C15-E775EA0902FE}"/>
              </a:ext>
            </a:extLst>
          </p:cNvPr>
          <p:cNvPicPr>
            <a:picLocks noChangeAspect="1"/>
          </p:cNvPicPr>
          <p:nvPr/>
        </p:nvPicPr>
        <p:blipFill>
          <a:blip r:embed="rId4"/>
          <a:stretch>
            <a:fillRect/>
          </a:stretch>
        </p:blipFill>
        <p:spPr>
          <a:xfrm>
            <a:off x="3766571" y="4124963"/>
            <a:ext cx="3042737" cy="1903900"/>
          </a:xfrm>
          <a:prstGeom prst="rect">
            <a:avLst/>
          </a:prstGeom>
          <a:ln>
            <a:solidFill>
              <a:schemeClr val="tx1"/>
            </a:solidFill>
          </a:ln>
        </p:spPr>
      </p:pic>
      <p:pic>
        <p:nvPicPr>
          <p:cNvPr id="17" name="Picture 16">
            <a:extLst>
              <a:ext uri="{FF2B5EF4-FFF2-40B4-BE49-F238E27FC236}">
                <a16:creationId xmlns:a16="http://schemas.microsoft.com/office/drawing/2014/main" id="{24A3BC40-6C2A-4019-BB69-37E4732D1E46}"/>
              </a:ext>
            </a:extLst>
          </p:cNvPr>
          <p:cNvPicPr>
            <a:picLocks noChangeAspect="1"/>
          </p:cNvPicPr>
          <p:nvPr/>
        </p:nvPicPr>
        <p:blipFill>
          <a:blip r:embed="rId5"/>
          <a:stretch>
            <a:fillRect/>
          </a:stretch>
        </p:blipFill>
        <p:spPr>
          <a:xfrm>
            <a:off x="3744597" y="2246943"/>
            <a:ext cx="3042736" cy="1697854"/>
          </a:xfrm>
          <a:prstGeom prst="rect">
            <a:avLst/>
          </a:prstGeom>
          <a:ln>
            <a:solidFill>
              <a:schemeClr val="tx1"/>
            </a:solidFill>
          </a:ln>
        </p:spPr>
      </p:pic>
      <p:sp>
        <p:nvSpPr>
          <p:cNvPr id="18" name="TextBox 17">
            <a:extLst>
              <a:ext uri="{FF2B5EF4-FFF2-40B4-BE49-F238E27FC236}">
                <a16:creationId xmlns:a16="http://schemas.microsoft.com/office/drawing/2014/main" id="{D13B8155-5BE4-48ED-9355-01ACF66C2B24}"/>
              </a:ext>
            </a:extLst>
          </p:cNvPr>
          <p:cNvSpPr txBox="1"/>
          <p:nvPr/>
        </p:nvSpPr>
        <p:spPr>
          <a:xfrm>
            <a:off x="7007494" y="2092525"/>
            <a:ext cx="3453189" cy="253916"/>
          </a:xfrm>
          <a:prstGeom prst="rect">
            <a:avLst/>
          </a:prstGeom>
          <a:noFill/>
        </p:spPr>
        <p:txBody>
          <a:bodyPr wrap="none" rtlCol="0">
            <a:spAutoFit/>
          </a:bodyPr>
          <a:lstStyle/>
          <a:p>
            <a:r>
              <a:rPr lang="en-US" sz="1050" b="1" dirty="0">
                <a:solidFill>
                  <a:srgbClr val="002060"/>
                </a:solidFill>
              </a:rPr>
              <a:t>Categorical Variable Interpretation: Partial Representation</a:t>
            </a:r>
          </a:p>
        </p:txBody>
      </p:sp>
    </p:spTree>
    <p:extLst>
      <p:ext uri="{BB962C8B-B14F-4D97-AF65-F5344CB8AC3E}">
        <p14:creationId xmlns:p14="http://schemas.microsoft.com/office/powerpoint/2010/main" val="116725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28B95BE-4552-4507-9E7D-FE577A321BF9}"/>
              </a:ext>
            </a:extLst>
          </p:cNvPr>
          <p:cNvSpPr txBox="1">
            <a:spLocks/>
          </p:cNvSpPr>
          <p:nvPr/>
        </p:nvSpPr>
        <p:spPr>
          <a:xfrm>
            <a:off x="243109" y="908851"/>
            <a:ext cx="7046923" cy="8561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endParaRPr lang="en-IN" sz="2800" dirty="0"/>
          </a:p>
        </p:txBody>
      </p:sp>
      <p:sp>
        <p:nvSpPr>
          <p:cNvPr id="7" name="Title 1">
            <a:extLst>
              <a:ext uri="{FF2B5EF4-FFF2-40B4-BE49-F238E27FC236}">
                <a16:creationId xmlns:a16="http://schemas.microsoft.com/office/drawing/2014/main" id="{54CD36BE-08AD-4AFE-9BBB-6BB027E1AD76}"/>
              </a:ext>
            </a:extLst>
          </p:cNvPr>
          <p:cNvSpPr txBox="1">
            <a:spLocks/>
          </p:cNvSpPr>
          <p:nvPr/>
        </p:nvSpPr>
        <p:spPr>
          <a:xfrm>
            <a:off x="395509" y="1061251"/>
            <a:ext cx="7046923" cy="856138"/>
          </a:xfrm>
          <a:prstGeom prst="rect">
            <a:avLst/>
          </a:prstGeom>
        </p:spPr>
        <p:txBody>
          <a:bodyPr vert="horz" lIns="91440" tIns="45720" rIns="91440" bIns="45720" rtlCol="0" anchor="ctr">
            <a:normAutofit/>
          </a:bodyPr>
          <a:lstStyle>
            <a:defPPr>
              <a:defRPr lang="en-US"/>
            </a:defPPr>
            <a:lvl1pPr defTabSz="914400">
              <a:lnSpc>
                <a:spcPct val="90000"/>
              </a:lnSpc>
              <a:spcBef>
                <a:spcPct val="0"/>
              </a:spcBef>
              <a:buNone/>
              <a:defRPr sz="2800">
                <a:latin typeface="+mj-lt"/>
                <a:ea typeface="+mj-ea"/>
                <a:cs typeface="Times New Roman" panose="02020603050405020304" pitchFamily="18" charset="0"/>
              </a:defRPr>
            </a:lvl1pPr>
          </a:lstStyle>
          <a:p>
            <a:r>
              <a:rPr lang="en-IN" dirty="0"/>
              <a:t>Bivariate Analysis Summary (1/2)</a:t>
            </a:r>
          </a:p>
        </p:txBody>
      </p:sp>
      <p:sp>
        <p:nvSpPr>
          <p:cNvPr id="11" name="TextBox 10">
            <a:extLst>
              <a:ext uri="{FF2B5EF4-FFF2-40B4-BE49-F238E27FC236}">
                <a16:creationId xmlns:a16="http://schemas.microsoft.com/office/drawing/2014/main" id="{179D0DB6-99D9-4418-9165-CF6216C958C3}"/>
              </a:ext>
            </a:extLst>
          </p:cNvPr>
          <p:cNvSpPr txBox="1"/>
          <p:nvPr/>
        </p:nvSpPr>
        <p:spPr>
          <a:xfrm>
            <a:off x="6553667" y="1898339"/>
            <a:ext cx="5395224" cy="5157117"/>
          </a:xfrm>
          <a:prstGeom prst="rect">
            <a:avLst/>
          </a:prstGeom>
          <a:noFill/>
        </p:spPr>
        <p:txBody>
          <a:bodyPr wrap="square">
            <a:spAutoFit/>
          </a:bodyPr>
          <a:lstStyle/>
          <a:p>
            <a:pPr marL="171450" indent="-171450">
              <a:lnSpc>
                <a:spcPct val="150000"/>
              </a:lnSpc>
              <a:buFont typeface="Wingdings" panose="05000000000000000000" pitchFamily="2" charset="2"/>
              <a:buChar char="§"/>
            </a:pPr>
            <a:endParaRPr lang="en-US" sz="1050" dirty="0"/>
          </a:p>
          <a:p>
            <a:pPr marL="171450" indent="-171450">
              <a:lnSpc>
                <a:spcPct val="150000"/>
              </a:lnSpc>
              <a:buFont typeface="Wingdings" panose="05000000000000000000" pitchFamily="2" charset="2"/>
              <a:buChar char="§"/>
            </a:pPr>
            <a:r>
              <a:rPr lang="en-US" sz="1050" dirty="0"/>
              <a:t>We find similar number of defaulters based on the loan status fully paid relative to loan amount except that there is a slightly higher default above 15K. The threshold is slightly lower for amount funded by investors if looking at actual disbursements vs. defaults this stands at 14.5K approximately</a:t>
            </a:r>
          </a:p>
          <a:p>
            <a:pPr marL="171450" indent="-171450">
              <a:lnSpc>
                <a:spcPct val="150000"/>
              </a:lnSpc>
              <a:buFont typeface="Wingdings" panose="05000000000000000000" pitchFamily="2" charset="2"/>
              <a:buChar char="§"/>
            </a:pPr>
            <a:r>
              <a:rPr lang="en-US" sz="1050" dirty="0"/>
              <a:t>The median for defaulters in terms of interest rate is higher. There is an elevated chance of default over 14% </a:t>
            </a:r>
          </a:p>
          <a:p>
            <a:pPr marL="171450" indent="-171450">
              <a:lnSpc>
                <a:spcPct val="150000"/>
              </a:lnSpc>
              <a:buFont typeface="Wingdings" panose="05000000000000000000" pitchFamily="2" charset="2"/>
              <a:buChar char="§"/>
            </a:pPr>
            <a:r>
              <a:rPr lang="en-US" sz="1050" dirty="0"/>
              <a:t>The median values and the 75th percentile range for fully paid and defaulters appears to be similar. Given the percentage mix of data(imbalanced) we can infer that the higher income levels have lower propensity to default with a few exceptions.</a:t>
            </a:r>
          </a:p>
          <a:p>
            <a:pPr marL="171450" indent="-171450">
              <a:lnSpc>
                <a:spcPct val="150000"/>
              </a:lnSpc>
              <a:buFont typeface="Wingdings" panose="05000000000000000000" pitchFamily="2" charset="2"/>
              <a:buChar char="§"/>
            </a:pPr>
            <a:r>
              <a:rPr lang="en-US" sz="1050" dirty="0"/>
              <a:t>We have observed in general multiple bankruptcies indicate higher chance for default</a:t>
            </a:r>
          </a:p>
          <a:p>
            <a:pPr marL="171450" indent="-171450">
              <a:lnSpc>
                <a:spcPct val="150000"/>
              </a:lnSpc>
              <a:buFont typeface="Wingdings" panose="05000000000000000000" pitchFamily="2" charset="2"/>
              <a:buChar char="§"/>
            </a:pPr>
            <a:r>
              <a:rPr lang="en-US" sz="1050" dirty="0"/>
              <a:t>Loan amt vs. int rate - No clear pattern observed in the pair plot for default rate. However, in the in the interest rate KDE we can observe the area of default is larger when the interest rate goes up.</a:t>
            </a:r>
          </a:p>
          <a:p>
            <a:pPr marL="171450" indent="-171450">
              <a:lnSpc>
                <a:spcPct val="150000"/>
              </a:lnSpc>
              <a:buFont typeface="Wingdings" panose="05000000000000000000" pitchFamily="2" charset="2"/>
              <a:buChar char="§"/>
            </a:pPr>
            <a:r>
              <a:rPr lang="en-US" sz="1050" dirty="0"/>
              <a:t>Lower interest rate with lower annual incomes have a lower default same is the case with lower interest rate and lower DTI</a:t>
            </a:r>
          </a:p>
          <a:p>
            <a:pPr marL="171450" indent="-171450">
              <a:lnSpc>
                <a:spcPct val="150000"/>
              </a:lnSpc>
              <a:buFont typeface="Wingdings" panose="05000000000000000000" pitchFamily="2" charset="2"/>
              <a:buChar char="§"/>
            </a:pPr>
            <a:r>
              <a:rPr lang="en-US" sz="1050" dirty="0"/>
              <a:t>As the loan amount increases, there is an increase installment. Lesser defaults observed for higher installments</a:t>
            </a:r>
          </a:p>
          <a:p>
            <a:pPr marL="171450" indent="-171450">
              <a:lnSpc>
                <a:spcPct val="150000"/>
              </a:lnSpc>
              <a:buFont typeface="Wingdings" panose="05000000000000000000" pitchFamily="2" charset="2"/>
              <a:buChar char="§"/>
            </a:pPr>
            <a:r>
              <a:rPr lang="en-US" sz="1050" dirty="0"/>
              <a:t>Low annual income and high interest rates mean higher defaults</a:t>
            </a:r>
          </a:p>
          <a:p>
            <a:pPr marL="171450" indent="-171450">
              <a:lnSpc>
                <a:spcPct val="150000"/>
              </a:lnSpc>
              <a:buFont typeface="Wingdings" panose="05000000000000000000" pitchFamily="2" charset="2"/>
              <a:buChar char="§"/>
            </a:pPr>
            <a:r>
              <a:rPr lang="en-US" sz="1050" dirty="0"/>
              <a:t>The correlations analyzed in general aren't strong between the independent variables.</a:t>
            </a:r>
          </a:p>
          <a:p>
            <a:pPr marL="171450" indent="-171450">
              <a:lnSpc>
                <a:spcPct val="150000"/>
              </a:lnSpc>
              <a:buFont typeface="Wingdings" panose="05000000000000000000" pitchFamily="2" charset="2"/>
              <a:buChar char="§"/>
            </a:pPr>
            <a:endParaRPr lang="en-US" sz="1050" dirty="0"/>
          </a:p>
        </p:txBody>
      </p:sp>
      <p:pic>
        <p:nvPicPr>
          <p:cNvPr id="3" name="Picture 2">
            <a:extLst>
              <a:ext uri="{FF2B5EF4-FFF2-40B4-BE49-F238E27FC236}">
                <a16:creationId xmlns:a16="http://schemas.microsoft.com/office/drawing/2014/main" id="{682523A8-12C1-4BD7-830D-F22F5DD7503C}"/>
              </a:ext>
            </a:extLst>
          </p:cNvPr>
          <p:cNvPicPr>
            <a:picLocks noChangeAspect="1"/>
          </p:cNvPicPr>
          <p:nvPr/>
        </p:nvPicPr>
        <p:blipFill>
          <a:blip r:embed="rId2"/>
          <a:stretch>
            <a:fillRect/>
          </a:stretch>
        </p:blipFill>
        <p:spPr>
          <a:xfrm>
            <a:off x="395509" y="1917389"/>
            <a:ext cx="1568846" cy="3871912"/>
          </a:xfrm>
          <a:prstGeom prst="rect">
            <a:avLst/>
          </a:prstGeom>
          <a:ln>
            <a:solidFill>
              <a:schemeClr val="tx1"/>
            </a:solidFill>
          </a:ln>
        </p:spPr>
      </p:pic>
      <p:pic>
        <p:nvPicPr>
          <p:cNvPr id="8" name="Picture 7">
            <a:extLst>
              <a:ext uri="{FF2B5EF4-FFF2-40B4-BE49-F238E27FC236}">
                <a16:creationId xmlns:a16="http://schemas.microsoft.com/office/drawing/2014/main" id="{9AC00450-9EF7-4097-B2DD-642477DB0551}"/>
              </a:ext>
            </a:extLst>
          </p:cNvPr>
          <p:cNvPicPr>
            <a:picLocks noChangeAspect="1"/>
          </p:cNvPicPr>
          <p:nvPr/>
        </p:nvPicPr>
        <p:blipFill>
          <a:blip r:embed="rId3"/>
          <a:stretch>
            <a:fillRect/>
          </a:stretch>
        </p:blipFill>
        <p:spPr>
          <a:xfrm>
            <a:off x="2116755" y="1917389"/>
            <a:ext cx="4436912" cy="3871912"/>
          </a:xfrm>
          <a:prstGeom prst="rect">
            <a:avLst/>
          </a:prstGeom>
          <a:ln>
            <a:solidFill>
              <a:schemeClr val="tx1"/>
            </a:solidFill>
          </a:ln>
        </p:spPr>
      </p:pic>
      <p:sp>
        <p:nvSpPr>
          <p:cNvPr id="12" name="TextBox 11">
            <a:extLst>
              <a:ext uri="{FF2B5EF4-FFF2-40B4-BE49-F238E27FC236}">
                <a16:creationId xmlns:a16="http://schemas.microsoft.com/office/drawing/2014/main" id="{0FF440E1-D8D5-451A-933D-3FDE02F4C30B}"/>
              </a:ext>
            </a:extLst>
          </p:cNvPr>
          <p:cNvSpPr txBox="1"/>
          <p:nvPr/>
        </p:nvSpPr>
        <p:spPr>
          <a:xfrm>
            <a:off x="6636019" y="1881992"/>
            <a:ext cx="3304110" cy="253916"/>
          </a:xfrm>
          <a:prstGeom prst="rect">
            <a:avLst/>
          </a:prstGeom>
          <a:noFill/>
        </p:spPr>
        <p:txBody>
          <a:bodyPr wrap="none" rtlCol="0">
            <a:spAutoFit/>
          </a:bodyPr>
          <a:lstStyle/>
          <a:p>
            <a:r>
              <a:rPr lang="en-US" sz="1050" b="1" dirty="0">
                <a:solidFill>
                  <a:srgbClr val="002060"/>
                </a:solidFill>
              </a:rPr>
              <a:t>Numeric Variable Interpretation: Partial Representation</a:t>
            </a:r>
          </a:p>
        </p:txBody>
      </p:sp>
    </p:spTree>
    <p:extLst>
      <p:ext uri="{BB962C8B-B14F-4D97-AF65-F5344CB8AC3E}">
        <p14:creationId xmlns:p14="http://schemas.microsoft.com/office/powerpoint/2010/main" val="3305698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28B95BE-4552-4507-9E7D-FE577A321BF9}"/>
              </a:ext>
            </a:extLst>
          </p:cNvPr>
          <p:cNvSpPr txBox="1">
            <a:spLocks/>
          </p:cNvSpPr>
          <p:nvPr/>
        </p:nvSpPr>
        <p:spPr>
          <a:xfrm>
            <a:off x="243109" y="908851"/>
            <a:ext cx="7046923" cy="8561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endParaRPr lang="en-IN" sz="2800" dirty="0"/>
          </a:p>
        </p:txBody>
      </p:sp>
      <p:sp>
        <p:nvSpPr>
          <p:cNvPr id="7" name="Title 1">
            <a:extLst>
              <a:ext uri="{FF2B5EF4-FFF2-40B4-BE49-F238E27FC236}">
                <a16:creationId xmlns:a16="http://schemas.microsoft.com/office/drawing/2014/main" id="{54CD36BE-08AD-4AFE-9BBB-6BB027E1AD76}"/>
              </a:ext>
            </a:extLst>
          </p:cNvPr>
          <p:cNvSpPr txBox="1">
            <a:spLocks/>
          </p:cNvSpPr>
          <p:nvPr/>
        </p:nvSpPr>
        <p:spPr>
          <a:xfrm>
            <a:off x="395509" y="1061251"/>
            <a:ext cx="7046923" cy="856138"/>
          </a:xfrm>
          <a:prstGeom prst="rect">
            <a:avLst/>
          </a:prstGeom>
        </p:spPr>
        <p:txBody>
          <a:bodyPr vert="horz" lIns="91440" tIns="45720" rIns="91440" bIns="45720" rtlCol="0" anchor="ctr">
            <a:normAutofit/>
          </a:bodyPr>
          <a:lstStyle>
            <a:defPPr>
              <a:defRPr lang="en-US"/>
            </a:defPPr>
            <a:lvl1pPr defTabSz="914400">
              <a:lnSpc>
                <a:spcPct val="90000"/>
              </a:lnSpc>
              <a:spcBef>
                <a:spcPct val="0"/>
              </a:spcBef>
              <a:buNone/>
              <a:defRPr sz="2800">
                <a:latin typeface="+mj-lt"/>
                <a:ea typeface="+mj-ea"/>
                <a:cs typeface="Times New Roman" panose="02020603050405020304" pitchFamily="18" charset="0"/>
              </a:defRPr>
            </a:lvl1pPr>
          </a:lstStyle>
          <a:p>
            <a:r>
              <a:rPr lang="en-IN" dirty="0"/>
              <a:t>Bivariate Analysis Summary (2/2)</a:t>
            </a:r>
          </a:p>
        </p:txBody>
      </p:sp>
      <p:sp>
        <p:nvSpPr>
          <p:cNvPr id="11" name="TextBox 10">
            <a:extLst>
              <a:ext uri="{FF2B5EF4-FFF2-40B4-BE49-F238E27FC236}">
                <a16:creationId xmlns:a16="http://schemas.microsoft.com/office/drawing/2014/main" id="{179D0DB6-99D9-4418-9165-CF6216C958C3}"/>
              </a:ext>
            </a:extLst>
          </p:cNvPr>
          <p:cNvSpPr txBox="1"/>
          <p:nvPr/>
        </p:nvSpPr>
        <p:spPr>
          <a:xfrm>
            <a:off x="5022825" y="2175281"/>
            <a:ext cx="7046923" cy="4672369"/>
          </a:xfrm>
          <a:prstGeom prst="rect">
            <a:avLst/>
          </a:prstGeom>
          <a:noFill/>
        </p:spPr>
        <p:txBody>
          <a:bodyPr wrap="square">
            <a:spAutoFit/>
          </a:bodyPr>
          <a:lstStyle/>
          <a:p>
            <a:pPr marL="171450" indent="-171450">
              <a:lnSpc>
                <a:spcPct val="150000"/>
              </a:lnSpc>
              <a:buFont typeface="Wingdings" panose="05000000000000000000" pitchFamily="2" charset="2"/>
              <a:buChar char="§"/>
            </a:pPr>
            <a:r>
              <a:rPr lang="en-US" sz="1050" dirty="0"/>
              <a:t>Higher interest rates are clearly contributing to higher percentage of charge offs on lower loan pools (number of applicants).</a:t>
            </a:r>
          </a:p>
          <a:p>
            <a:pPr marL="171450" indent="-171450">
              <a:lnSpc>
                <a:spcPct val="150000"/>
              </a:lnSpc>
              <a:buFont typeface="Wingdings" panose="05000000000000000000" pitchFamily="2" charset="2"/>
              <a:buChar char="§"/>
            </a:pPr>
            <a:r>
              <a:rPr lang="en-US" sz="1050" dirty="0"/>
              <a:t>The lower investment grades have a higher charge off percentage. This shows that the investment grades are quite accurate as a predictor of loan default. This is also good from a lending club product standpoint that they are able to attract the right mix of loan grades</a:t>
            </a:r>
          </a:p>
          <a:p>
            <a:pPr marL="171450" indent="-171450">
              <a:lnSpc>
                <a:spcPct val="150000"/>
              </a:lnSpc>
              <a:buFont typeface="Wingdings" panose="05000000000000000000" pitchFamily="2" charset="2"/>
              <a:buChar char="§"/>
            </a:pPr>
            <a:r>
              <a:rPr lang="en-US" sz="1050" dirty="0"/>
              <a:t>We segmented the loan amount  into 5 categories. Higher the loan amount, smaller the loan pool greater the default risk. Capping the loan amounts &lt; 20K can potentially reduce default risk</a:t>
            </a:r>
          </a:p>
          <a:p>
            <a:pPr marL="171450" indent="-171450">
              <a:lnSpc>
                <a:spcPct val="150000"/>
              </a:lnSpc>
              <a:buFont typeface="Wingdings" panose="05000000000000000000" pitchFamily="2" charset="2"/>
              <a:buChar char="§"/>
            </a:pPr>
            <a:r>
              <a:rPr lang="en-US" sz="1050" dirty="0"/>
              <a:t>Not verified constitutes about 40% of the loan pool representing 12.5% of charge offs addressing these could help arrest the default risk categories. </a:t>
            </a:r>
          </a:p>
          <a:p>
            <a:pPr marL="171450" indent="-171450">
              <a:lnSpc>
                <a:spcPct val="150000"/>
              </a:lnSpc>
              <a:buFont typeface="Wingdings" panose="05000000000000000000" pitchFamily="2" charset="2"/>
              <a:buChar char="§"/>
            </a:pPr>
            <a:r>
              <a:rPr lang="en-US" sz="1050" dirty="0"/>
              <a:t>We segmented the annual income  into 5 categories. The default risk is slightly lower as the income level goes up. That said the applicant loan pool is equally spread out among all categories (lending club customer base) The risk of default threshold between income levels is mildly influential at 7.5% ( 17.5% - 10% at highest income bracket) </a:t>
            </a:r>
          </a:p>
          <a:p>
            <a:pPr marL="171450" indent="-171450">
              <a:lnSpc>
                <a:spcPct val="150000"/>
              </a:lnSpc>
              <a:buFont typeface="Wingdings" panose="05000000000000000000" pitchFamily="2" charset="2"/>
              <a:buChar char="§"/>
            </a:pPr>
            <a:r>
              <a:rPr lang="en-US" sz="1050" dirty="0"/>
              <a:t>From the data it is clear that though the volume of applicants with public record of bankruptcies is low, there is a strong propensity for default based on the bankruptcy record of the applicant. lending club can stop providing loans to such members.</a:t>
            </a:r>
          </a:p>
          <a:p>
            <a:pPr marL="171450" indent="-171450">
              <a:lnSpc>
                <a:spcPct val="150000"/>
              </a:lnSpc>
              <a:buFont typeface="Wingdings" panose="05000000000000000000" pitchFamily="2" charset="2"/>
              <a:buChar char="§"/>
            </a:pPr>
            <a:r>
              <a:rPr lang="en-US" sz="1050" dirty="0"/>
              <a:t>The default rate pattern from a few states is high. Lending club could scrutinize applications from specific state and zip code combinations further. While NE has high default rate. relative to loan volume, it isn't significant. Where has the top 5 high volume states could be further analyzed which have an average of 15% default rate (for e.g., CA)</a:t>
            </a:r>
          </a:p>
          <a:p>
            <a:pPr marL="171450" indent="-171450">
              <a:lnSpc>
                <a:spcPct val="150000"/>
              </a:lnSpc>
              <a:buFont typeface="Wingdings" panose="05000000000000000000" pitchFamily="2" charset="2"/>
              <a:buChar char="§"/>
            </a:pPr>
            <a:endParaRPr lang="en-US" sz="1050" dirty="0"/>
          </a:p>
        </p:txBody>
      </p:sp>
      <p:pic>
        <p:nvPicPr>
          <p:cNvPr id="3" name="Picture 2">
            <a:extLst>
              <a:ext uri="{FF2B5EF4-FFF2-40B4-BE49-F238E27FC236}">
                <a16:creationId xmlns:a16="http://schemas.microsoft.com/office/drawing/2014/main" id="{59C5858C-02B0-4628-9418-F0CA1342132D}"/>
              </a:ext>
            </a:extLst>
          </p:cNvPr>
          <p:cNvPicPr>
            <a:picLocks noChangeAspect="1"/>
          </p:cNvPicPr>
          <p:nvPr/>
        </p:nvPicPr>
        <p:blipFill>
          <a:blip r:embed="rId2"/>
          <a:stretch>
            <a:fillRect/>
          </a:stretch>
        </p:blipFill>
        <p:spPr>
          <a:xfrm>
            <a:off x="395509" y="2002002"/>
            <a:ext cx="4323997" cy="1612616"/>
          </a:xfrm>
          <a:prstGeom prst="rect">
            <a:avLst/>
          </a:prstGeom>
          <a:ln>
            <a:solidFill>
              <a:schemeClr val="tx1"/>
            </a:solidFill>
          </a:ln>
        </p:spPr>
      </p:pic>
      <p:pic>
        <p:nvPicPr>
          <p:cNvPr id="8" name="Picture 7">
            <a:extLst>
              <a:ext uri="{FF2B5EF4-FFF2-40B4-BE49-F238E27FC236}">
                <a16:creationId xmlns:a16="http://schemas.microsoft.com/office/drawing/2014/main" id="{7D1414F1-9B0B-45B4-9F50-C08CAFB186FC}"/>
              </a:ext>
            </a:extLst>
          </p:cNvPr>
          <p:cNvPicPr>
            <a:picLocks noChangeAspect="1"/>
          </p:cNvPicPr>
          <p:nvPr/>
        </p:nvPicPr>
        <p:blipFill>
          <a:blip r:embed="rId3"/>
          <a:stretch>
            <a:fillRect/>
          </a:stretch>
        </p:blipFill>
        <p:spPr>
          <a:xfrm>
            <a:off x="395509" y="3614618"/>
            <a:ext cx="4323997" cy="1423349"/>
          </a:xfrm>
          <a:prstGeom prst="rect">
            <a:avLst/>
          </a:prstGeom>
          <a:ln>
            <a:solidFill>
              <a:schemeClr val="tx1"/>
            </a:solidFill>
          </a:ln>
        </p:spPr>
      </p:pic>
      <p:pic>
        <p:nvPicPr>
          <p:cNvPr id="12" name="Picture 11">
            <a:extLst>
              <a:ext uri="{FF2B5EF4-FFF2-40B4-BE49-F238E27FC236}">
                <a16:creationId xmlns:a16="http://schemas.microsoft.com/office/drawing/2014/main" id="{D3AA5666-558F-4B78-8337-D9BE6FB56F5D}"/>
              </a:ext>
            </a:extLst>
          </p:cNvPr>
          <p:cNvPicPr>
            <a:picLocks noChangeAspect="1"/>
          </p:cNvPicPr>
          <p:nvPr/>
        </p:nvPicPr>
        <p:blipFill>
          <a:blip r:embed="rId4"/>
          <a:stretch>
            <a:fillRect/>
          </a:stretch>
        </p:blipFill>
        <p:spPr>
          <a:xfrm>
            <a:off x="395509" y="5058209"/>
            <a:ext cx="4323997" cy="1676987"/>
          </a:xfrm>
          <a:prstGeom prst="rect">
            <a:avLst/>
          </a:prstGeom>
          <a:ln>
            <a:solidFill>
              <a:schemeClr val="tx1"/>
            </a:solidFill>
          </a:ln>
        </p:spPr>
      </p:pic>
      <p:sp>
        <p:nvSpPr>
          <p:cNvPr id="15" name="TextBox 14">
            <a:extLst>
              <a:ext uri="{FF2B5EF4-FFF2-40B4-BE49-F238E27FC236}">
                <a16:creationId xmlns:a16="http://schemas.microsoft.com/office/drawing/2014/main" id="{291D596C-90FA-46B3-889C-007CF23A2706}"/>
              </a:ext>
            </a:extLst>
          </p:cNvPr>
          <p:cNvSpPr txBox="1"/>
          <p:nvPr/>
        </p:nvSpPr>
        <p:spPr>
          <a:xfrm>
            <a:off x="4997847" y="1942831"/>
            <a:ext cx="3453189" cy="253916"/>
          </a:xfrm>
          <a:prstGeom prst="rect">
            <a:avLst/>
          </a:prstGeom>
          <a:noFill/>
        </p:spPr>
        <p:txBody>
          <a:bodyPr wrap="none" rtlCol="0">
            <a:spAutoFit/>
          </a:bodyPr>
          <a:lstStyle/>
          <a:p>
            <a:r>
              <a:rPr lang="en-US" sz="1050" b="1" dirty="0">
                <a:solidFill>
                  <a:srgbClr val="002060"/>
                </a:solidFill>
              </a:rPr>
              <a:t>Categorical Variable Interpretation: Partial Representation</a:t>
            </a:r>
          </a:p>
        </p:txBody>
      </p:sp>
    </p:spTree>
    <p:extLst>
      <p:ext uri="{BB962C8B-B14F-4D97-AF65-F5344CB8AC3E}">
        <p14:creationId xmlns:p14="http://schemas.microsoft.com/office/powerpoint/2010/main" val="1985540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28B95BE-4552-4507-9E7D-FE577A321BF9}"/>
              </a:ext>
            </a:extLst>
          </p:cNvPr>
          <p:cNvSpPr txBox="1">
            <a:spLocks/>
          </p:cNvSpPr>
          <p:nvPr/>
        </p:nvSpPr>
        <p:spPr>
          <a:xfrm>
            <a:off x="243109" y="908851"/>
            <a:ext cx="7046923" cy="856138"/>
          </a:xfrm>
          <a:prstGeom prst="rect">
            <a:avLst/>
          </a:prstGeom>
        </p:spPr>
        <p:txBody>
          <a:bodyPr vert="horz" lIns="91440" tIns="45720" rIns="91440" bIns="45720" rtlCol="0" anchor="ctr">
            <a:normAutofit/>
          </a:bodyPr>
          <a:lstStyle>
            <a:defPPr>
              <a:defRPr lang="en-US"/>
            </a:defPPr>
            <a:lvl1pPr defTabSz="914400">
              <a:lnSpc>
                <a:spcPct val="90000"/>
              </a:lnSpc>
              <a:spcBef>
                <a:spcPct val="0"/>
              </a:spcBef>
              <a:buNone/>
              <a:defRPr sz="2800">
                <a:latin typeface="+mj-lt"/>
                <a:ea typeface="+mj-ea"/>
                <a:cs typeface="Times New Roman" panose="02020603050405020304" pitchFamily="18" charset="0"/>
              </a:defRPr>
            </a:lvl1pPr>
          </a:lstStyle>
          <a:p>
            <a:r>
              <a:rPr lang="en-IN" dirty="0"/>
              <a:t>Conclusions and Recommendations</a:t>
            </a:r>
          </a:p>
        </p:txBody>
      </p:sp>
      <p:sp>
        <p:nvSpPr>
          <p:cNvPr id="9" name="TextBox 8">
            <a:extLst>
              <a:ext uri="{FF2B5EF4-FFF2-40B4-BE49-F238E27FC236}">
                <a16:creationId xmlns:a16="http://schemas.microsoft.com/office/drawing/2014/main" id="{A8FF7C09-DE0B-4D1C-8A07-C6DEC7F948C0}"/>
              </a:ext>
            </a:extLst>
          </p:cNvPr>
          <p:cNvSpPr txBox="1"/>
          <p:nvPr/>
        </p:nvSpPr>
        <p:spPr>
          <a:xfrm>
            <a:off x="243109" y="1587661"/>
            <a:ext cx="4125287" cy="3620928"/>
          </a:xfrm>
          <a:prstGeom prst="rect">
            <a:avLst/>
          </a:prstGeom>
          <a:noFill/>
        </p:spPr>
        <p:txBody>
          <a:bodyPr wrap="square">
            <a:spAutoFit/>
          </a:bodyPr>
          <a:lstStyle/>
          <a:p>
            <a:pPr>
              <a:lnSpc>
                <a:spcPct val="150000"/>
              </a:lnSpc>
            </a:pPr>
            <a:endParaRPr lang="en-US" sz="1100" dirty="0"/>
          </a:p>
          <a:p>
            <a:pPr>
              <a:lnSpc>
                <a:spcPct val="150000"/>
              </a:lnSpc>
            </a:pPr>
            <a:r>
              <a:rPr lang="en-US" sz="1100" b="1" dirty="0">
                <a:solidFill>
                  <a:srgbClr val="002060"/>
                </a:solidFill>
              </a:rPr>
              <a:t>MAJOR FACTOR INFLUENCING CHARGE OFF’s</a:t>
            </a:r>
            <a:r>
              <a:rPr lang="en-US" sz="1100" b="1" baseline="30000" dirty="0">
                <a:solidFill>
                  <a:srgbClr val="002060"/>
                </a:solidFill>
              </a:rPr>
              <a:t>*</a:t>
            </a:r>
          </a:p>
          <a:p>
            <a:pPr marL="171450" indent="-171450">
              <a:lnSpc>
                <a:spcPct val="150000"/>
              </a:lnSpc>
              <a:buFont typeface="Wingdings" panose="05000000000000000000" pitchFamily="2" charset="2"/>
              <a:buChar char="§"/>
            </a:pPr>
            <a:endParaRPr lang="en-US" sz="1100" dirty="0"/>
          </a:p>
          <a:p>
            <a:pPr marL="171450" indent="-171450">
              <a:lnSpc>
                <a:spcPct val="150000"/>
              </a:lnSpc>
              <a:buFont typeface="Wingdings" panose="05000000000000000000" pitchFamily="2" charset="2"/>
              <a:buChar char="§"/>
            </a:pPr>
            <a:r>
              <a:rPr lang="en-US" sz="1100" dirty="0"/>
              <a:t>Interest rate</a:t>
            </a:r>
          </a:p>
          <a:p>
            <a:pPr marL="171450" indent="-171450">
              <a:lnSpc>
                <a:spcPct val="150000"/>
              </a:lnSpc>
              <a:buFont typeface="Wingdings" panose="05000000000000000000" pitchFamily="2" charset="2"/>
              <a:buChar char="§"/>
            </a:pPr>
            <a:r>
              <a:rPr lang="en-US" sz="1100" dirty="0"/>
              <a:t>Loan amount</a:t>
            </a:r>
          </a:p>
          <a:p>
            <a:pPr marL="171450" indent="-171450">
              <a:lnSpc>
                <a:spcPct val="150000"/>
              </a:lnSpc>
              <a:buFont typeface="Wingdings" panose="05000000000000000000" pitchFamily="2" charset="2"/>
              <a:buChar char="§"/>
            </a:pPr>
            <a:r>
              <a:rPr lang="en-US" sz="1100" dirty="0"/>
              <a:t>Annual income</a:t>
            </a:r>
          </a:p>
          <a:p>
            <a:pPr marL="171450" indent="-171450">
              <a:lnSpc>
                <a:spcPct val="150000"/>
              </a:lnSpc>
              <a:buFont typeface="Wingdings" panose="05000000000000000000" pitchFamily="2" charset="2"/>
              <a:buChar char="§"/>
            </a:pPr>
            <a:r>
              <a:rPr lang="en-US" sz="1100" dirty="0"/>
              <a:t>Public record of bankruptcies</a:t>
            </a:r>
          </a:p>
          <a:p>
            <a:pPr marL="171450" indent="-171450">
              <a:lnSpc>
                <a:spcPct val="150000"/>
              </a:lnSpc>
              <a:buFont typeface="Wingdings" panose="05000000000000000000" pitchFamily="2" charset="2"/>
              <a:buChar char="§"/>
            </a:pPr>
            <a:r>
              <a:rPr lang="en-US" sz="1100" dirty="0"/>
              <a:t>Verification status is unverified</a:t>
            </a:r>
          </a:p>
          <a:p>
            <a:pPr marL="171450" indent="-171450">
              <a:lnSpc>
                <a:spcPct val="150000"/>
              </a:lnSpc>
              <a:buFont typeface="Wingdings" panose="05000000000000000000" pitchFamily="2" charset="2"/>
              <a:buChar char="§"/>
            </a:pPr>
            <a:r>
              <a:rPr lang="en-US" sz="1100" dirty="0"/>
              <a:t>Home ownership status of others, rent and mortgage</a:t>
            </a:r>
          </a:p>
          <a:p>
            <a:pPr marL="171450" indent="-171450">
              <a:lnSpc>
                <a:spcPct val="150000"/>
              </a:lnSpc>
              <a:buFont typeface="Wingdings" panose="05000000000000000000" pitchFamily="2" charset="2"/>
              <a:buChar char="§"/>
            </a:pPr>
            <a:r>
              <a:rPr lang="en-US" sz="1100" dirty="0"/>
              <a:t>Grade: lower grade tend to have higher default</a:t>
            </a:r>
          </a:p>
          <a:p>
            <a:pPr marL="171450" indent="-171450">
              <a:lnSpc>
                <a:spcPct val="150000"/>
              </a:lnSpc>
              <a:buFont typeface="Wingdings" panose="05000000000000000000" pitchFamily="2" charset="2"/>
              <a:buChar char="§"/>
            </a:pPr>
            <a:r>
              <a:rPr lang="en-US" sz="1100" dirty="0"/>
              <a:t>Term</a:t>
            </a:r>
          </a:p>
          <a:p>
            <a:pPr marL="171450" indent="-171450">
              <a:lnSpc>
                <a:spcPct val="150000"/>
              </a:lnSpc>
              <a:buFont typeface="Wingdings" panose="05000000000000000000" pitchFamily="2" charset="2"/>
              <a:buChar char="§"/>
            </a:pPr>
            <a:r>
              <a:rPr lang="en-US" sz="1100" dirty="0"/>
              <a:t>Top 5 states of applicant pool</a:t>
            </a:r>
          </a:p>
          <a:p>
            <a:pPr marL="171450" indent="-171450">
              <a:lnSpc>
                <a:spcPct val="150000"/>
              </a:lnSpc>
              <a:buFont typeface="Wingdings" panose="05000000000000000000" pitchFamily="2" charset="2"/>
              <a:buChar char="§"/>
            </a:pPr>
            <a:r>
              <a:rPr lang="en-US" sz="1100" dirty="0"/>
              <a:t>Purpose</a:t>
            </a:r>
          </a:p>
          <a:p>
            <a:pPr marL="171450" indent="-171450">
              <a:lnSpc>
                <a:spcPct val="150000"/>
              </a:lnSpc>
              <a:buFont typeface="Wingdings" panose="05000000000000000000" pitchFamily="2" charset="2"/>
              <a:buChar char="§"/>
            </a:pPr>
            <a:endParaRPr lang="en-US" sz="1100" dirty="0"/>
          </a:p>
        </p:txBody>
      </p:sp>
      <p:sp>
        <p:nvSpPr>
          <p:cNvPr id="10" name="TextBox 9">
            <a:extLst>
              <a:ext uri="{FF2B5EF4-FFF2-40B4-BE49-F238E27FC236}">
                <a16:creationId xmlns:a16="http://schemas.microsoft.com/office/drawing/2014/main" id="{B099A9AB-3974-4B80-B482-D23A8C2F4913}"/>
              </a:ext>
            </a:extLst>
          </p:cNvPr>
          <p:cNvSpPr txBox="1"/>
          <p:nvPr/>
        </p:nvSpPr>
        <p:spPr>
          <a:xfrm>
            <a:off x="4368396" y="1764989"/>
            <a:ext cx="6094602" cy="3874843"/>
          </a:xfrm>
          <a:prstGeom prst="rect">
            <a:avLst/>
          </a:prstGeom>
          <a:noFill/>
        </p:spPr>
        <p:txBody>
          <a:bodyPr wrap="square">
            <a:spAutoFit/>
          </a:bodyPr>
          <a:lstStyle/>
          <a:p>
            <a:pPr>
              <a:lnSpc>
                <a:spcPct val="150000"/>
              </a:lnSpc>
            </a:pPr>
            <a:r>
              <a:rPr lang="en-US" sz="1100" b="1" dirty="0">
                <a:solidFill>
                  <a:srgbClr val="002060"/>
                </a:solidFill>
              </a:rPr>
              <a:t>RECOMMENDATIONS FOR LENDING CLUB</a:t>
            </a:r>
          </a:p>
          <a:p>
            <a:pPr marL="171450" indent="-171450">
              <a:lnSpc>
                <a:spcPct val="150000"/>
              </a:lnSpc>
              <a:buFont typeface="Wingdings" panose="05000000000000000000" pitchFamily="2" charset="2"/>
              <a:buChar char="§"/>
            </a:pPr>
            <a:endParaRPr lang="en-US" sz="1100" dirty="0"/>
          </a:p>
          <a:p>
            <a:pPr marL="171450" indent="-171450">
              <a:lnSpc>
                <a:spcPct val="150000"/>
              </a:lnSpc>
              <a:buFont typeface="Wingdings" panose="05000000000000000000" pitchFamily="2" charset="2"/>
              <a:buChar char="§"/>
            </a:pPr>
            <a:r>
              <a:rPr lang="en-US" sz="1100" dirty="0"/>
              <a:t>Prioritize high grade loans</a:t>
            </a:r>
          </a:p>
          <a:p>
            <a:pPr marL="171450" indent="-171450">
              <a:lnSpc>
                <a:spcPct val="150000"/>
              </a:lnSpc>
              <a:buFont typeface="Wingdings" panose="05000000000000000000" pitchFamily="2" charset="2"/>
              <a:buChar char="§"/>
            </a:pPr>
            <a:r>
              <a:rPr lang="en-US" sz="1100" dirty="0"/>
              <a:t>Scrutinize purpose, state and public bankruptcy record </a:t>
            </a:r>
          </a:p>
          <a:p>
            <a:pPr marL="171450" indent="-171450">
              <a:lnSpc>
                <a:spcPct val="150000"/>
              </a:lnSpc>
              <a:buFont typeface="Wingdings" panose="05000000000000000000" pitchFamily="2" charset="2"/>
              <a:buChar char="§"/>
            </a:pPr>
            <a:r>
              <a:rPr lang="en-US" sz="1100" dirty="0"/>
              <a:t>Cap loan amounts beyond &gt;20K where the charge off is higher. Similarly, cap interest rates in the default zone</a:t>
            </a:r>
          </a:p>
          <a:p>
            <a:pPr marL="171450" indent="-171450">
              <a:lnSpc>
                <a:spcPct val="150000"/>
              </a:lnSpc>
              <a:buFont typeface="Wingdings" panose="05000000000000000000" pitchFamily="2" charset="2"/>
              <a:buChar char="§"/>
            </a:pPr>
            <a:r>
              <a:rPr lang="en-US" sz="1100" dirty="0"/>
              <a:t>Offer reduced repayment terms such as 48 months etc.</a:t>
            </a:r>
          </a:p>
          <a:p>
            <a:pPr marL="171450" indent="-171450">
              <a:lnSpc>
                <a:spcPct val="150000"/>
              </a:lnSpc>
              <a:buFont typeface="Wingdings" panose="05000000000000000000" pitchFamily="2" charset="2"/>
              <a:buChar char="§"/>
            </a:pPr>
            <a:r>
              <a:rPr lang="en-US" sz="1100" dirty="0"/>
              <a:t>Ensure verification is complete for all loans disbursed</a:t>
            </a:r>
          </a:p>
          <a:p>
            <a:pPr marL="171450" indent="-171450">
              <a:lnSpc>
                <a:spcPct val="150000"/>
              </a:lnSpc>
              <a:buFont typeface="Wingdings" panose="05000000000000000000" pitchFamily="2" charset="2"/>
              <a:buChar char="§"/>
            </a:pPr>
            <a:r>
              <a:rPr lang="en-US" sz="1100" dirty="0"/>
              <a:t>Engage more with employees with experience over 1 year and lesser than 10 to expand the pool by learning about their needs</a:t>
            </a:r>
          </a:p>
          <a:p>
            <a:pPr marL="171450" indent="-171450">
              <a:lnSpc>
                <a:spcPct val="150000"/>
              </a:lnSpc>
              <a:buFont typeface="Wingdings" panose="05000000000000000000" pitchFamily="2" charset="2"/>
              <a:buChar char="§"/>
            </a:pPr>
            <a:r>
              <a:rPr lang="en-US" sz="1100" dirty="0"/>
              <a:t>Improve loan amount to funded_inv ratio by aligning investor needs. We observe not all investors choose to participate and some loans go unbacked</a:t>
            </a:r>
          </a:p>
          <a:p>
            <a:pPr marL="171450" indent="-171450">
              <a:lnSpc>
                <a:spcPct val="150000"/>
              </a:lnSpc>
              <a:buFont typeface="Wingdings" panose="05000000000000000000" pitchFamily="2" charset="2"/>
              <a:buChar char="§"/>
            </a:pPr>
            <a:r>
              <a:rPr lang="en-US" sz="1100" dirty="0"/>
              <a:t>For seasonal spending, spend additional time reviewing applications that are likely to default based on further analysis</a:t>
            </a:r>
          </a:p>
          <a:p>
            <a:pPr marL="171450" indent="-171450">
              <a:lnSpc>
                <a:spcPct val="150000"/>
              </a:lnSpc>
              <a:buFont typeface="Wingdings" panose="05000000000000000000" pitchFamily="2" charset="2"/>
              <a:buChar char="§"/>
            </a:pPr>
            <a:r>
              <a:rPr lang="en-US" sz="1100" dirty="0"/>
              <a:t>The sub grading system needs improvement to accurately show risk of default</a:t>
            </a:r>
          </a:p>
        </p:txBody>
      </p:sp>
      <p:sp>
        <p:nvSpPr>
          <p:cNvPr id="5" name="TextBox 4">
            <a:extLst>
              <a:ext uri="{FF2B5EF4-FFF2-40B4-BE49-F238E27FC236}">
                <a16:creationId xmlns:a16="http://schemas.microsoft.com/office/drawing/2014/main" id="{9B0B04B1-4B63-43F4-B73E-AD424DDACCF3}"/>
              </a:ext>
            </a:extLst>
          </p:cNvPr>
          <p:cNvSpPr txBox="1"/>
          <p:nvPr/>
        </p:nvSpPr>
        <p:spPr>
          <a:xfrm>
            <a:off x="125836" y="6484690"/>
            <a:ext cx="2359941" cy="215444"/>
          </a:xfrm>
          <a:prstGeom prst="rect">
            <a:avLst/>
          </a:prstGeom>
          <a:noFill/>
        </p:spPr>
        <p:txBody>
          <a:bodyPr wrap="none" rtlCol="0">
            <a:spAutoFit/>
          </a:bodyPr>
          <a:lstStyle/>
          <a:p>
            <a:r>
              <a:rPr lang="en-US" sz="800" dirty="0">
                <a:solidFill>
                  <a:srgbClr val="002060"/>
                </a:solidFill>
              </a:rPr>
              <a:t>* Factors of influence are not in any particular order</a:t>
            </a:r>
          </a:p>
        </p:txBody>
      </p:sp>
    </p:spTree>
    <p:extLst>
      <p:ext uri="{BB962C8B-B14F-4D97-AF65-F5344CB8AC3E}">
        <p14:creationId xmlns:p14="http://schemas.microsoft.com/office/powerpoint/2010/main" val="2600676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1112</TotalTime>
  <Words>1737</Words>
  <Application>Microsoft Office PowerPoint</Application>
  <PresentationFormat>Widescreen</PresentationFormat>
  <Paragraphs>110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Courier New</vt:lpstr>
      <vt:lpstr>Rockwell</vt:lpstr>
      <vt:lpstr>Rockwell Condensed</vt:lpstr>
      <vt:lpstr>Wingdings</vt:lpstr>
      <vt:lpstr>Wood Type</vt:lpstr>
      <vt:lpstr>LENDING CLUB CASE STUDY  SUBMISSION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Ratnam</dc:creator>
  <cp:lastModifiedBy>Punukollu, Ratnam</cp:lastModifiedBy>
  <cp:revision>84</cp:revision>
  <dcterms:created xsi:type="dcterms:W3CDTF">2016-06-09T08:16:28Z</dcterms:created>
  <dcterms:modified xsi:type="dcterms:W3CDTF">2025-01-22T13:25:26Z</dcterms:modified>
</cp:coreProperties>
</file>