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 Mono"/>
      <p:regular r:id="rId32"/>
      <p:bold r:id="rId33"/>
      <p:italic r:id="rId34"/>
      <p:boldItalic r:id="rId35"/>
    </p:embeddedFont>
    <p:embeddedFont>
      <p:font typeface="Inter Black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686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7" roundtripDataSignature="AMtx7miSqdc09EevU68VHQ6wMv7kfhcD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68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Mono-bold.fntdata"/><Relationship Id="rId10" Type="http://schemas.openxmlformats.org/officeDocument/2006/relationships/slide" Target="slides/slide5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InterBlack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4" name="Google Shape;30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6" name="Google Shape;32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9" name="Google Shape;34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9" name="Google Shape;36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0" name="Google Shape;39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2" name="Google Shape;41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0" name="Google Shape;44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2" name="Google Shape;48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5" name="Google Shape;52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7" name="Google Shape;57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9" name="Google Shape;62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1.png"/><Relationship Id="rId6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21.png"/><Relationship Id="rId6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21.png"/><Relationship Id="rId6" Type="http://schemas.openxmlformats.org/officeDocument/2006/relationships/image" Target="../media/image27.png"/><Relationship Id="rId7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Relationship Id="rId7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11" Type="http://schemas.openxmlformats.org/officeDocument/2006/relationships/image" Target="../media/image37.png"/><Relationship Id="rId10" Type="http://schemas.openxmlformats.org/officeDocument/2006/relationships/image" Target="../media/image36.png"/><Relationship Id="rId12" Type="http://schemas.openxmlformats.org/officeDocument/2006/relationships/image" Target="../media/image39.png"/><Relationship Id="rId9" Type="http://schemas.openxmlformats.org/officeDocument/2006/relationships/image" Target="../media/image29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31.png"/><Relationship Id="rId8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0" Type="http://schemas.openxmlformats.org/officeDocument/2006/relationships/image" Target="../media/image40.png"/><Relationship Id="rId9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9" Type="http://schemas.openxmlformats.org/officeDocument/2006/relationships/image" Target="../media/image13.jp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2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008025" y="1568975"/>
            <a:ext cx="575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1.1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"/>
          <p:cNvSpPr/>
          <p:nvPr/>
        </p:nvSpPr>
        <p:spPr>
          <a:xfrm>
            <a:off x="0" y="4920853"/>
            <a:ext cx="9144000" cy="222646"/>
          </a:xfrm>
          <a:prstGeom prst="rect">
            <a:avLst/>
          </a:prstGeom>
          <a:gradFill>
            <a:gsLst>
              <a:gs pos="0">
                <a:srgbClr val="9CD33B"/>
              </a:gs>
              <a:gs pos="100000">
                <a:srgbClr val="DBE96D"/>
              </a:gs>
            </a:gsLst>
            <a:lin ang="2700006" scaled="0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3062" y="222648"/>
            <a:ext cx="359716" cy="16701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0"/>
          <p:cNvSpPr/>
          <p:nvPr/>
        </p:nvSpPr>
        <p:spPr>
          <a:xfrm>
            <a:off x="-1200150" y="383722"/>
            <a:ext cx="743100" cy="432600"/>
          </a:xfrm>
          <a:prstGeom prst="roundRect">
            <a:avLst>
              <a:gd fmla="val 16667" name="adj"/>
            </a:avLst>
          </a:prstGeom>
          <a:solidFill>
            <a:srgbClr val="9DCB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0"/>
          <p:cNvSpPr/>
          <p:nvPr/>
        </p:nvSpPr>
        <p:spPr>
          <a:xfrm>
            <a:off x="-1200150" y="906236"/>
            <a:ext cx="743100" cy="432600"/>
          </a:xfrm>
          <a:prstGeom prst="roundRect">
            <a:avLst>
              <a:gd fmla="val 16667" name="adj"/>
            </a:avLst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0"/>
          <p:cNvSpPr txBox="1"/>
          <p:nvPr/>
        </p:nvSpPr>
        <p:spPr>
          <a:xfrm>
            <a:off x="5823202" y="201455"/>
            <a:ext cx="2673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&lt; Conhecendo Apache Airflow  </a:t>
            </a:r>
            <a:r>
              <a:rPr b="1" i="0" lang="pt-BR" sz="1100" u="none" cap="none" strike="noStrik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7902" y="232294"/>
            <a:ext cx="314877" cy="14394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0"/>
          <p:cNvSpPr txBox="1"/>
          <p:nvPr/>
        </p:nvSpPr>
        <p:spPr>
          <a:xfrm>
            <a:off x="1752241" y="1061852"/>
            <a:ext cx="5639518" cy="523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200" u="none" cap="none" strike="noStrike">
                <a:solidFill>
                  <a:srgbClr val="9DCB3E"/>
                </a:solidFill>
                <a:latin typeface="Inter Black"/>
                <a:ea typeface="Inter Black"/>
                <a:cs typeface="Inter Black"/>
                <a:sym typeface="Inter Black"/>
              </a:rPr>
              <a:t>&lt;ARQUITETURA DE MEDALHÃO&gt;</a:t>
            </a:r>
            <a:endParaRPr/>
          </a:p>
        </p:txBody>
      </p:sp>
      <p:grpSp>
        <p:nvGrpSpPr>
          <p:cNvPr id="274" name="Google Shape;274;p10"/>
          <p:cNvGrpSpPr/>
          <p:nvPr/>
        </p:nvGrpSpPr>
        <p:grpSpPr>
          <a:xfrm>
            <a:off x="3742856" y="2129286"/>
            <a:ext cx="1658288" cy="1008204"/>
            <a:chOff x="3742856" y="1778766"/>
            <a:chExt cx="1658288" cy="1008204"/>
          </a:xfrm>
        </p:grpSpPr>
        <p:sp>
          <p:nvSpPr>
            <p:cNvPr id="275" name="Google Shape;275;p10"/>
            <p:cNvSpPr/>
            <p:nvPr/>
          </p:nvSpPr>
          <p:spPr>
            <a:xfrm>
              <a:off x="4347435" y="1778766"/>
              <a:ext cx="449131" cy="577765"/>
            </a:xfrm>
            <a:prstGeom prst="roundRect">
              <a:avLst>
                <a:gd fmla="val 9298" name="adj"/>
              </a:avLst>
            </a:prstGeom>
            <a:solidFill>
              <a:srgbClr val="9DCB3E"/>
            </a:solidFill>
            <a:ln>
              <a:noFill/>
            </a:ln>
            <a:effectLst>
              <a:outerShdw blurRad="228600" rotWithShape="0" algn="ctr" dir="5400000" dist="508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3742856" y="2013377"/>
              <a:ext cx="1658288" cy="773593"/>
            </a:xfrm>
            <a:prstGeom prst="roundRect">
              <a:avLst>
                <a:gd fmla="val 929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28600" rotWithShape="0" algn="ctr" dir="5400000" dist="508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" name="Google Shape;277;p10"/>
          <p:cNvGrpSpPr/>
          <p:nvPr/>
        </p:nvGrpSpPr>
        <p:grpSpPr>
          <a:xfrm>
            <a:off x="5581827" y="2129286"/>
            <a:ext cx="1658288" cy="1008204"/>
            <a:chOff x="5581827" y="1778766"/>
            <a:chExt cx="1658288" cy="1008204"/>
          </a:xfrm>
        </p:grpSpPr>
        <p:sp>
          <p:nvSpPr>
            <p:cNvPr id="278" name="Google Shape;278;p10"/>
            <p:cNvSpPr/>
            <p:nvPr/>
          </p:nvSpPr>
          <p:spPr>
            <a:xfrm>
              <a:off x="6186406" y="1778766"/>
              <a:ext cx="449131" cy="577765"/>
            </a:xfrm>
            <a:prstGeom prst="roundRect">
              <a:avLst>
                <a:gd fmla="val 9298" name="adj"/>
              </a:avLst>
            </a:prstGeom>
            <a:solidFill>
              <a:srgbClr val="9DCB3E"/>
            </a:solidFill>
            <a:ln>
              <a:noFill/>
            </a:ln>
            <a:effectLst>
              <a:outerShdw blurRad="228600" rotWithShape="0" algn="ctr" dir="5400000" dist="508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5581827" y="2013377"/>
              <a:ext cx="1658288" cy="773593"/>
            </a:xfrm>
            <a:prstGeom prst="roundRect">
              <a:avLst>
                <a:gd fmla="val 929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28600" rotWithShape="0" algn="ctr" dir="5400000" dist="508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10"/>
          <p:cNvGrpSpPr/>
          <p:nvPr/>
        </p:nvGrpSpPr>
        <p:grpSpPr>
          <a:xfrm>
            <a:off x="1906412" y="2129286"/>
            <a:ext cx="1658288" cy="1008204"/>
            <a:chOff x="1906412" y="1778766"/>
            <a:chExt cx="1658288" cy="1008204"/>
          </a:xfrm>
        </p:grpSpPr>
        <p:sp>
          <p:nvSpPr>
            <p:cNvPr id="281" name="Google Shape;281;p10"/>
            <p:cNvSpPr/>
            <p:nvPr/>
          </p:nvSpPr>
          <p:spPr>
            <a:xfrm>
              <a:off x="2510991" y="1778766"/>
              <a:ext cx="449131" cy="577765"/>
            </a:xfrm>
            <a:prstGeom prst="roundRect">
              <a:avLst>
                <a:gd fmla="val 9298" name="adj"/>
              </a:avLst>
            </a:prstGeom>
            <a:solidFill>
              <a:srgbClr val="9DCB3E"/>
            </a:solidFill>
            <a:ln>
              <a:noFill/>
            </a:ln>
            <a:effectLst>
              <a:outerShdw blurRad="228600" rotWithShape="0" algn="ctr" dir="5400000" dist="508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1906412" y="2013377"/>
              <a:ext cx="1658288" cy="773593"/>
            </a:xfrm>
            <a:prstGeom prst="roundRect">
              <a:avLst>
                <a:gd fmla="val 929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228600" rotWithShape="0" algn="ctr" dir="5400000" dist="508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3" name="Google Shape;28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33407" y="2571749"/>
            <a:ext cx="422671" cy="684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3136" y="2591468"/>
            <a:ext cx="422671" cy="684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12866" y="2571750"/>
            <a:ext cx="422671" cy="684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"/>
          <p:cNvSpPr txBox="1"/>
          <p:nvPr/>
        </p:nvSpPr>
        <p:spPr>
          <a:xfrm>
            <a:off x="3008025" y="1568975"/>
            <a:ext cx="575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1.2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7" y="0"/>
            <a:ext cx="91403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0174" y="1528464"/>
            <a:ext cx="2223652" cy="1745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33062" y="222648"/>
            <a:ext cx="359716" cy="16701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2"/>
          <p:cNvSpPr/>
          <p:nvPr/>
        </p:nvSpPr>
        <p:spPr>
          <a:xfrm>
            <a:off x="-1200150" y="383722"/>
            <a:ext cx="743100" cy="432600"/>
          </a:xfrm>
          <a:prstGeom prst="roundRect">
            <a:avLst>
              <a:gd fmla="val 16667" name="adj"/>
            </a:avLst>
          </a:prstGeom>
          <a:solidFill>
            <a:srgbClr val="9DCB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2"/>
          <p:cNvSpPr/>
          <p:nvPr/>
        </p:nvSpPr>
        <p:spPr>
          <a:xfrm>
            <a:off x="-1200150" y="906236"/>
            <a:ext cx="743100" cy="432600"/>
          </a:xfrm>
          <a:prstGeom prst="roundRect">
            <a:avLst>
              <a:gd fmla="val 16667" name="adj"/>
            </a:avLst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77902" y="232294"/>
            <a:ext cx="314877" cy="143944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2"/>
          <p:cNvSpPr txBox="1"/>
          <p:nvPr/>
        </p:nvSpPr>
        <p:spPr>
          <a:xfrm>
            <a:off x="3870450" y="2401299"/>
            <a:ext cx="1521633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Data Lake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7" y="0"/>
            <a:ext cx="91403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0615" y="1988288"/>
            <a:ext cx="856033" cy="67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33062" y="222648"/>
            <a:ext cx="359716" cy="16701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3"/>
          <p:cNvSpPr/>
          <p:nvPr/>
        </p:nvSpPr>
        <p:spPr>
          <a:xfrm>
            <a:off x="-1200150" y="383722"/>
            <a:ext cx="743100" cy="432600"/>
          </a:xfrm>
          <a:prstGeom prst="roundRect">
            <a:avLst>
              <a:gd fmla="val 16667" name="adj"/>
            </a:avLst>
          </a:prstGeom>
          <a:solidFill>
            <a:srgbClr val="9DCB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3"/>
          <p:cNvSpPr/>
          <p:nvPr/>
        </p:nvSpPr>
        <p:spPr>
          <a:xfrm>
            <a:off x="-1200150" y="906236"/>
            <a:ext cx="743100" cy="432600"/>
          </a:xfrm>
          <a:prstGeom prst="roundRect">
            <a:avLst>
              <a:gd fmla="val 16667" name="adj"/>
            </a:avLst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77902" y="232294"/>
            <a:ext cx="314877" cy="143944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3"/>
          <p:cNvSpPr txBox="1"/>
          <p:nvPr/>
        </p:nvSpPr>
        <p:spPr>
          <a:xfrm>
            <a:off x="636202" y="1528464"/>
            <a:ext cx="152163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Data Lake</a:t>
            </a:r>
            <a:endParaRPr/>
          </a:p>
        </p:txBody>
      </p:sp>
      <p:sp>
        <p:nvSpPr>
          <p:cNvPr id="313" name="Google Shape;313;p13"/>
          <p:cNvSpPr txBox="1"/>
          <p:nvPr/>
        </p:nvSpPr>
        <p:spPr>
          <a:xfrm>
            <a:off x="4971211" y="2660314"/>
            <a:ext cx="1521633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Arquivo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extraído</a:t>
            </a:r>
            <a:endParaRPr/>
          </a:p>
        </p:txBody>
      </p:sp>
      <p:grpSp>
        <p:nvGrpSpPr>
          <p:cNvPr id="314" name="Google Shape;314;p13"/>
          <p:cNvGrpSpPr/>
          <p:nvPr/>
        </p:nvGrpSpPr>
        <p:grpSpPr>
          <a:xfrm>
            <a:off x="2326165" y="1763742"/>
            <a:ext cx="1521633" cy="1022821"/>
            <a:chOff x="2326165" y="1763742"/>
            <a:chExt cx="1521633" cy="1022821"/>
          </a:xfrm>
        </p:grpSpPr>
        <p:pic>
          <p:nvPicPr>
            <p:cNvPr id="315" name="Google Shape;315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30985" y="2358561"/>
              <a:ext cx="545193" cy="4280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6" name="Google Shape;316;p13"/>
            <p:cNvSpPr txBox="1"/>
            <p:nvPr/>
          </p:nvSpPr>
          <p:spPr>
            <a:xfrm>
              <a:off x="2326165" y="1763742"/>
              <a:ext cx="1521633" cy="553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46454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Nome da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46454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extração</a:t>
              </a:r>
              <a:endParaRPr/>
            </a:p>
          </p:txBody>
        </p:sp>
      </p:grpSp>
      <p:pic>
        <p:nvPicPr>
          <p:cNvPr id="317" name="Google Shape;317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60904" y="2752284"/>
            <a:ext cx="311107" cy="3999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13"/>
          <p:cNvCxnSpPr>
            <a:stCxn id="307" idx="3"/>
            <a:endCxn id="315" idx="1"/>
          </p:cNvCxnSpPr>
          <p:nvPr/>
        </p:nvCxnSpPr>
        <p:spPr>
          <a:xfrm>
            <a:off x="1866648" y="2324301"/>
            <a:ext cx="564300" cy="248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9" name="Google Shape;319;p13"/>
          <p:cNvCxnSpPr>
            <a:stCxn id="315" idx="3"/>
            <a:endCxn id="320" idx="1"/>
          </p:cNvCxnSpPr>
          <p:nvPr/>
        </p:nvCxnSpPr>
        <p:spPr>
          <a:xfrm>
            <a:off x="2976178" y="2572562"/>
            <a:ext cx="469500" cy="200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21" name="Google Shape;321;p13"/>
          <p:cNvGrpSpPr/>
          <p:nvPr/>
        </p:nvGrpSpPr>
        <p:grpSpPr>
          <a:xfrm>
            <a:off x="3321664" y="1970312"/>
            <a:ext cx="1521633" cy="1017070"/>
            <a:chOff x="3321664" y="1970312"/>
            <a:chExt cx="1521633" cy="1017070"/>
          </a:xfrm>
        </p:grpSpPr>
        <p:pic>
          <p:nvPicPr>
            <p:cNvPr id="320" name="Google Shape;320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45543" y="2559380"/>
              <a:ext cx="545193" cy="4280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Google Shape;322;p13"/>
            <p:cNvSpPr txBox="1"/>
            <p:nvPr/>
          </p:nvSpPr>
          <p:spPr>
            <a:xfrm>
              <a:off x="3321664" y="1970312"/>
              <a:ext cx="1521633" cy="553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46454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Data da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464545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extração</a:t>
              </a:r>
              <a:endParaRPr/>
            </a:p>
          </p:txBody>
        </p:sp>
      </p:grpSp>
      <p:cxnSp>
        <p:nvCxnSpPr>
          <p:cNvPr id="323" name="Google Shape;323;p13"/>
          <p:cNvCxnSpPr>
            <a:stCxn id="320" idx="3"/>
            <a:endCxn id="317" idx="1"/>
          </p:cNvCxnSpPr>
          <p:nvPr/>
        </p:nvCxnSpPr>
        <p:spPr>
          <a:xfrm>
            <a:off x="3990736" y="2773381"/>
            <a:ext cx="570300" cy="178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7" y="0"/>
            <a:ext cx="91403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0615" y="1988288"/>
            <a:ext cx="856033" cy="67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33062" y="222648"/>
            <a:ext cx="359716" cy="167011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4"/>
          <p:cNvSpPr/>
          <p:nvPr/>
        </p:nvSpPr>
        <p:spPr>
          <a:xfrm>
            <a:off x="-1200150" y="383722"/>
            <a:ext cx="743100" cy="432600"/>
          </a:xfrm>
          <a:prstGeom prst="roundRect">
            <a:avLst>
              <a:gd fmla="val 16667" name="adj"/>
            </a:avLst>
          </a:prstGeom>
          <a:solidFill>
            <a:srgbClr val="9DCB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4"/>
          <p:cNvSpPr/>
          <p:nvPr/>
        </p:nvSpPr>
        <p:spPr>
          <a:xfrm>
            <a:off x="-1200150" y="906236"/>
            <a:ext cx="743100" cy="432600"/>
          </a:xfrm>
          <a:prstGeom prst="roundRect">
            <a:avLst>
              <a:gd fmla="val 16667" name="adj"/>
            </a:avLst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77902" y="232294"/>
            <a:ext cx="314877" cy="143944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4"/>
          <p:cNvSpPr txBox="1"/>
          <p:nvPr/>
        </p:nvSpPr>
        <p:spPr>
          <a:xfrm>
            <a:off x="636202" y="1528464"/>
            <a:ext cx="152163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Data Lake</a:t>
            </a:r>
            <a:endParaRPr/>
          </a:p>
        </p:txBody>
      </p:sp>
      <p:pic>
        <p:nvPicPr>
          <p:cNvPr id="335" name="Google Shape;33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0985" y="2358561"/>
            <a:ext cx="545193" cy="42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5543" y="2559380"/>
            <a:ext cx="545193" cy="428002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4"/>
          <p:cNvSpPr txBox="1"/>
          <p:nvPr/>
        </p:nvSpPr>
        <p:spPr>
          <a:xfrm>
            <a:off x="4971211" y="2660314"/>
            <a:ext cx="1521633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Arquivo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extraído</a:t>
            </a:r>
            <a:endParaRPr/>
          </a:p>
        </p:txBody>
      </p:sp>
      <p:sp>
        <p:nvSpPr>
          <p:cNvPr id="338" name="Google Shape;338;p14"/>
          <p:cNvSpPr txBox="1"/>
          <p:nvPr/>
        </p:nvSpPr>
        <p:spPr>
          <a:xfrm>
            <a:off x="2326165" y="1763742"/>
            <a:ext cx="1521633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Nome da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extração</a:t>
            </a:r>
            <a:endParaRPr/>
          </a:p>
        </p:txBody>
      </p:sp>
      <p:pic>
        <p:nvPicPr>
          <p:cNvPr id="339" name="Google Shape;339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60904" y="2752284"/>
            <a:ext cx="311107" cy="3999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0" name="Google Shape;340;p14"/>
          <p:cNvCxnSpPr>
            <a:stCxn id="329" idx="3"/>
            <a:endCxn id="335" idx="1"/>
          </p:cNvCxnSpPr>
          <p:nvPr/>
        </p:nvCxnSpPr>
        <p:spPr>
          <a:xfrm>
            <a:off x="1866648" y="2324301"/>
            <a:ext cx="564300" cy="248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1" name="Google Shape;341;p14"/>
          <p:cNvCxnSpPr>
            <a:stCxn id="335" idx="3"/>
            <a:endCxn id="336" idx="1"/>
          </p:cNvCxnSpPr>
          <p:nvPr/>
        </p:nvCxnSpPr>
        <p:spPr>
          <a:xfrm>
            <a:off x="2976178" y="2572562"/>
            <a:ext cx="469500" cy="200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2" name="Google Shape;342;p14"/>
          <p:cNvSpPr txBox="1"/>
          <p:nvPr/>
        </p:nvSpPr>
        <p:spPr>
          <a:xfrm>
            <a:off x="3321664" y="1970312"/>
            <a:ext cx="1521633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Data da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extração</a:t>
            </a:r>
            <a:endParaRPr/>
          </a:p>
        </p:txBody>
      </p:sp>
      <p:cxnSp>
        <p:nvCxnSpPr>
          <p:cNvPr id="343" name="Google Shape;343;p14"/>
          <p:cNvCxnSpPr>
            <a:stCxn id="336" idx="3"/>
            <a:endCxn id="339" idx="1"/>
          </p:cNvCxnSpPr>
          <p:nvPr/>
        </p:nvCxnSpPr>
        <p:spPr>
          <a:xfrm>
            <a:off x="3990736" y="2773381"/>
            <a:ext cx="570300" cy="178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4" name="Google Shape;344;p14"/>
          <p:cNvSpPr txBox="1"/>
          <p:nvPr/>
        </p:nvSpPr>
        <p:spPr>
          <a:xfrm>
            <a:off x="4982307" y="3211905"/>
            <a:ext cx="1521633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Arquivo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refinado</a:t>
            </a:r>
            <a:endParaRPr/>
          </a:p>
        </p:txBody>
      </p:sp>
      <p:pic>
        <p:nvPicPr>
          <p:cNvPr id="345" name="Google Shape;345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72000" y="3303875"/>
            <a:ext cx="311107" cy="3999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6" name="Google Shape;346;p14"/>
          <p:cNvCxnSpPr>
            <a:stCxn id="336" idx="3"/>
            <a:endCxn id="345" idx="1"/>
          </p:cNvCxnSpPr>
          <p:nvPr/>
        </p:nvCxnSpPr>
        <p:spPr>
          <a:xfrm>
            <a:off x="3990736" y="2773381"/>
            <a:ext cx="581400" cy="730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"/>
          <p:cNvSpPr/>
          <p:nvPr/>
        </p:nvSpPr>
        <p:spPr>
          <a:xfrm>
            <a:off x="0" y="4920853"/>
            <a:ext cx="9144000" cy="222646"/>
          </a:xfrm>
          <a:prstGeom prst="rect">
            <a:avLst/>
          </a:prstGeom>
          <a:gradFill>
            <a:gsLst>
              <a:gs pos="0">
                <a:srgbClr val="9CD33B"/>
              </a:gs>
              <a:gs pos="100000">
                <a:srgbClr val="DBE96D"/>
              </a:gs>
            </a:gsLst>
            <a:lin ang="2700006" scaled="0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" name="Google Shape;35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3062" y="222648"/>
            <a:ext cx="359716" cy="167011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5"/>
          <p:cNvSpPr/>
          <p:nvPr/>
        </p:nvSpPr>
        <p:spPr>
          <a:xfrm>
            <a:off x="-1200150" y="383722"/>
            <a:ext cx="743100" cy="432600"/>
          </a:xfrm>
          <a:prstGeom prst="roundRect">
            <a:avLst>
              <a:gd fmla="val 16667" name="adj"/>
            </a:avLst>
          </a:prstGeom>
          <a:solidFill>
            <a:srgbClr val="9DCB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5"/>
          <p:cNvSpPr/>
          <p:nvPr/>
        </p:nvSpPr>
        <p:spPr>
          <a:xfrm>
            <a:off x="-1200150" y="906236"/>
            <a:ext cx="743100" cy="432600"/>
          </a:xfrm>
          <a:prstGeom prst="roundRect">
            <a:avLst>
              <a:gd fmla="val 16667" name="adj"/>
            </a:avLst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5"/>
          <p:cNvSpPr txBox="1"/>
          <p:nvPr/>
        </p:nvSpPr>
        <p:spPr>
          <a:xfrm>
            <a:off x="5823202" y="201455"/>
            <a:ext cx="2673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&lt; Conhecendo Apache Airflow  </a:t>
            </a:r>
            <a:r>
              <a:rPr b="1" i="0" lang="pt-BR" sz="1100" u="none" cap="none" strike="noStrik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7902" y="232294"/>
            <a:ext cx="314877" cy="143944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5"/>
          <p:cNvSpPr txBox="1"/>
          <p:nvPr/>
        </p:nvSpPr>
        <p:spPr>
          <a:xfrm>
            <a:off x="1752241" y="934847"/>
            <a:ext cx="5639518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9DCB3E"/>
                </a:solidFill>
                <a:latin typeface="Inter Black"/>
                <a:ea typeface="Inter Black"/>
                <a:cs typeface="Inter Black"/>
                <a:sym typeface="Inter Black"/>
              </a:rPr>
              <a:t>&lt;ARQUITETURA DE MEDALHÃO&gt;</a:t>
            </a:r>
            <a:endParaRPr/>
          </a:p>
        </p:txBody>
      </p:sp>
      <p:sp>
        <p:nvSpPr>
          <p:cNvPr id="358" name="Google Shape;358;p15"/>
          <p:cNvSpPr/>
          <p:nvPr/>
        </p:nvSpPr>
        <p:spPr>
          <a:xfrm>
            <a:off x="4347435" y="2002281"/>
            <a:ext cx="449131" cy="577765"/>
          </a:xfrm>
          <a:prstGeom prst="roundRect">
            <a:avLst>
              <a:gd fmla="val 9298" name="adj"/>
            </a:avLst>
          </a:prstGeom>
          <a:solidFill>
            <a:srgbClr val="9DCB3E"/>
          </a:solidFill>
          <a:ln>
            <a:noFill/>
          </a:ln>
          <a:effectLst>
            <a:outerShdw blurRad="228600" rotWithShape="0" algn="ctr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5"/>
          <p:cNvSpPr/>
          <p:nvPr/>
        </p:nvSpPr>
        <p:spPr>
          <a:xfrm>
            <a:off x="3742856" y="2236892"/>
            <a:ext cx="1658288" cy="773593"/>
          </a:xfrm>
          <a:prstGeom prst="roundRect">
            <a:avLst>
              <a:gd fmla="val 9298" name="adj"/>
            </a:avLst>
          </a:prstGeom>
          <a:solidFill>
            <a:schemeClr val="lt1"/>
          </a:solidFill>
          <a:ln>
            <a:noFill/>
          </a:ln>
          <a:effectLst>
            <a:outerShdw blurRad="228600" rotWithShape="0" algn="ctr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5"/>
          <p:cNvSpPr/>
          <p:nvPr/>
        </p:nvSpPr>
        <p:spPr>
          <a:xfrm>
            <a:off x="6186406" y="2002281"/>
            <a:ext cx="449131" cy="577765"/>
          </a:xfrm>
          <a:prstGeom prst="roundRect">
            <a:avLst>
              <a:gd fmla="val 9298" name="adj"/>
            </a:avLst>
          </a:prstGeom>
          <a:solidFill>
            <a:srgbClr val="9DCB3E"/>
          </a:solidFill>
          <a:ln>
            <a:noFill/>
          </a:ln>
          <a:effectLst>
            <a:outerShdw blurRad="228600" rotWithShape="0" algn="ctr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5"/>
          <p:cNvSpPr/>
          <p:nvPr/>
        </p:nvSpPr>
        <p:spPr>
          <a:xfrm>
            <a:off x="5581827" y="2236892"/>
            <a:ext cx="1658288" cy="773593"/>
          </a:xfrm>
          <a:prstGeom prst="roundRect">
            <a:avLst>
              <a:gd fmla="val 9298" name="adj"/>
            </a:avLst>
          </a:prstGeom>
          <a:solidFill>
            <a:schemeClr val="lt1"/>
          </a:solidFill>
          <a:ln>
            <a:noFill/>
          </a:ln>
          <a:effectLst>
            <a:outerShdw blurRad="228600" rotWithShape="0" algn="ctr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5"/>
          <p:cNvSpPr/>
          <p:nvPr/>
        </p:nvSpPr>
        <p:spPr>
          <a:xfrm>
            <a:off x="2510991" y="2002281"/>
            <a:ext cx="449131" cy="577765"/>
          </a:xfrm>
          <a:prstGeom prst="roundRect">
            <a:avLst>
              <a:gd fmla="val 9298" name="adj"/>
            </a:avLst>
          </a:prstGeom>
          <a:solidFill>
            <a:srgbClr val="9DCB3E"/>
          </a:solidFill>
          <a:ln>
            <a:noFill/>
          </a:ln>
          <a:effectLst>
            <a:outerShdw blurRad="228600" rotWithShape="0" algn="ctr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5"/>
          <p:cNvSpPr/>
          <p:nvPr/>
        </p:nvSpPr>
        <p:spPr>
          <a:xfrm>
            <a:off x="1906412" y="2236892"/>
            <a:ext cx="1658288" cy="773593"/>
          </a:xfrm>
          <a:prstGeom prst="roundRect">
            <a:avLst>
              <a:gd fmla="val 9298" name="adj"/>
            </a:avLst>
          </a:prstGeom>
          <a:solidFill>
            <a:schemeClr val="lt1"/>
          </a:solidFill>
          <a:ln>
            <a:noFill/>
          </a:ln>
          <a:effectLst>
            <a:outerShdw blurRad="228600" rotWithShape="0" algn="ctr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33407" y="2444744"/>
            <a:ext cx="422671" cy="684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3136" y="2464463"/>
            <a:ext cx="422671" cy="684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12866" y="2444745"/>
            <a:ext cx="422671" cy="684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6"/>
          <p:cNvSpPr/>
          <p:nvPr/>
        </p:nvSpPr>
        <p:spPr>
          <a:xfrm>
            <a:off x="0" y="4920853"/>
            <a:ext cx="9144000" cy="222646"/>
          </a:xfrm>
          <a:prstGeom prst="rect">
            <a:avLst/>
          </a:prstGeom>
          <a:gradFill>
            <a:gsLst>
              <a:gs pos="0">
                <a:srgbClr val="9CD33B"/>
              </a:gs>
              <a:gs pos="100000">
                <a:srgbClr val="DBE96D"/>
              </a:gs>
            </a:gsLst>
            <a:lin ang="2700006" scaled="0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3062" y="222648"/>
            <a:ext cx="359716" cy="167011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6"/>
          <p:cNvSpPr/>
          <p:nvPr/>
        </p:nvSpPr>
        <p:spPr>
          <a:xfrm>
            <a:off x="-1200150" y="383722"/>
            <a:ext cx="743100" cy="432600"/>
          </a:xfrm>
          <a:prstGeom prst="roundRect">
            <a:avLst>
              <a:gd fmla="val 16667" name="adj"/>
            </a:avLst>
          </a:prstGeom>
          <a:solidFill>
            <a:srgbClr val="9DCB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6"/>
          <p:cNvSpPr/>
          <p:nvPr/>
        </p:nvSpPr>
        <p:spPr>
          <a:xfrm>
            <a:off x="-1200150" y="906236"/>
            <a:ext cx="743100" cy="432600"/>
          </a:xfrm>
          <a:prstGeom prst="roundRect">
            <a:avLst>
              <a:gd fmla="val 16667" name="adj"/>
            </a:avLst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6"/>
          <p:cNvSpPr txBox="1"/>
          <p:nvPr/>
        </p:nvSpPr>
        <p:spPr>
          <a:xfrm>
            <a:off x="5823202" y="201455"/>
            <a:ext cx="2673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&lt; Conhecendo Apache Airflow  </a:t>
            </a:r>
            <a:r>
              <a:rPr b="1" i="0" lang="pt-BR" sz="1100" u="none" cap="none" strike="noStrik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7902" y="232294"/>
            <a:ext cx="314877" cy="143944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6"/>
          <p:cNvSpPr txBox="1"/>
          <p:nvPr/>
        </p:nvSpPr>
        <p:spPr>
          <a:xfrm>
            <a:off x="1752241" y="934847"/>
            <a:ext cx="5639518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9DCB3E"/>
                </a:solidFill>
                <a:latin typeface="Inter Black"/>
                <a:ea typeface="Inter Black"/>
                <a:cs typeface="Inter Black"/>
                <a:sym typeface="Inter Black"/>
              </a:rPr>
              <a:t>&lt;ARQUITETURA DE MEDALHÃO&gt;</a:t>
            </a:r>
            <a:endParaRPr/>
          </a:p>
        </p:txBody>
      </p:sp>
      <p:sp>
        <p:nvSpPr>
          <p:cNvPr id="378" name="Google Shape;378;p16"/>
          <p:cNvSpPr/>
          <p:nvPr/>
        </p:nvSpPr>
        <p:spPr>
          <a:xfrm>
            <a:off x="4347435" y="2002281"/>
            <a:ext cx="449131" cy="577765"/>
          </a:xfrm>
          <a:prstGeom prst="roundRect">
            <a:avLst>
              <a:gd fmla="val 9298" name="adj"/>
            </a:avLst>
          </a:prstGeom>
          <a:solidFill>
            <a:srgbClr val="9DCB3E"/>
          </a:solidFill>
          <a:ln>
            <a:noFill/>
          </a:ln>
          <a:effectLst>
            <a:outerShdw blurRad="228600" rotWithShape="0" algn="ctr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6"/>
          <p:cNvSpPr/>
          <p:nvPr/>
        </p:nvSpPr>
        <p:spPr>
          <a:xfrm>
            <a:off x="3742856" y="2236892"/>
            <a:ext cx="1658288" cy="773593"/>
          </a:xfrm>
          <a:prstGeom prst="roundRect">
            <a:avLst>
              <a:gd fmla="val 9298" name="adj"/>
            </a:avLst>
          </a:prstGeom>
          <a:solidFill>
            <a:schemeClr val="lt1"/>
          </a:solidFill>
          <a:ln>
            <a:noFill/>
          </a:ln>
          <a:effectLst>
            <a:outerShdw blurRad="228600" rotWithShape="0" algn="ctr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6"/>
          <p:cNvSpPr/>
          <p:nvPr/>
        </p:nvSpPr>
        <p:spPr>
          <a:xfrm>
            <a:off x="6186406" y="2002281"/>
            <a:ext cx="449131" cy="577765"/>
          </a:xfrm>
          <a:prstGeom prst="roundRect">
            <a:avLst>
              <a:gd fmla="val 9298" name="adj"/>
            </a:avLst>
          </a:prstGeom>
          <a:solidFill>
            <a:srgbClr val="9DCB3E"/>
          </a:solidFill>
          <a:ln>
            <a:noFill/>
          </a:ln>
          <a:effectLst>
            <a:outerShdw blurRad="228600" rotWithShape="0" algn="ctr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6"/>
          <p:cNvSpPr/>
          <p:nvPr/>
        </p:nvSpPr>
        <p:spPr>
          <a:xfrm>
            <a:off x="5581827" y="2236892"/>
            <a:ext cx="1658288" cy="773593"/>
          </a:xfrm>
          <a:prstGeom prst="roundRect">
            <a:avLst>
              <a:gd fmla="val 9298" name="adj"/>
            </a:avLst>
          </a:prstGeom>
          <a:solidFill>
            <a:schemeClr val="lt1"/>
          </a:solidFill>
          <a:ln>
            <a:noFill/>
          </a:ln>
          <a:effectLst>
            <a:outerShdw blurRad="228600" rotWithShape="0" algn="ctr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6"/>
          <p:cNvSpPr/>
          <p:nvPr/>
        </p:nvSpPr>
        <p:spPr>
          <a:xfrm>
            <a:off x="2510991" y="2002281"/>
            <a:ext cx="449131" cy="577765"/>
          </a:xfrm>
          <a:prstGeom prst="roundRect">
            <a:avLst>
              <a:gd fmla="val 9298" name="adj"/>
            </a:avLst>
          </a:prstGeom>
          <a:solidFill>
            <a:srgbClr val="9DCB3E"/>
          </a:solidFill>
          <a:ln>
            <a:noFill/>
          </a:ln>
          <a:effectLst>
            <a:outerShdw blurRad="228600" rotWithShape="0" algn="ctr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6"/>
          <p:cNvSpPr/>
          <p:nvPr/>
        </p:nvSpPr>
        <p:spPr>
          <a:xfrm>
            <a:off x="1906412" y="2236892"/>
            <a:ext cx="1658288" cy="1434947"/>
          </a:xfrm>
          <a:prstGeom prst="roundRect">
            <a:avLst>
              <a:gd fmla="val 9298" name="adj"/>
            </a:avLst>
          </a:prstGeom>
          <a:solidFill>
            <a:schemeClr val="lt1"/>
          </a:solidFill>
          <a:ln>
            <a:noFill/>
          </a:ln>
          <a:effectLst>
            <a:outerShdw blurRad="228600" rotWithShape="0" algn="ctr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3136" y="2464463"/>
            <a:ext cx="422671" cy="684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12866" y="2444745"/>
            <a:ext cx="422671" cy="684767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6"/>
          <p:cNvSpPr txBox="1"/>
          <p:nvPr/>
        </p:nvSpPr>
        <p:spPr>
          <a:xfrm>
            <a:off x="2000345" y="2387309"/>
            <a:ext cx="1521633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9DCB3E"/>
                </a:solidFill>
                <a:latin typeface="Roboto Mono"/>
                <a:ea typeface="Roboto Mono"/>
                <a:cs typeface="Roboto Mono"/>
                <a:sym typeface="Roboto Mono"/>
              </a:rPr>
              <a:t>Dados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9DCB3E"/>
                </a:solidFill>
                <a:latin typeface="Roboto Mono"/>
                <a:ea typeface="Roboto Mono"/>
                <a:cs typeface="Roboto Mono"/>
                <a:sym typeface="Roboto Mono"/>
              </a:rPr>
              <a:t>Bronze</a:t>
            </a:r>
            <a:endParaRPr/>
          </a:p>
        </p:txBody>
      </p:sp>
      <p:pic>
        <p:nvPicPr>
          <p:cNvPr id="387" name="Google Shape;387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33408" y="3205693"/>
            <a:ext cx="416439" cy="674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7"/>
          <p:cNvSpPr/>
          <p:nvPr/>
        </p:nvSpPr>
        <p:spPr>
          <a:xfrm>
            <a:off x="0" y="4920853"/>
            <a:ext cx="9144000" cy="222646"/>
          </a:xfrm>
          <a:prstGeom prst="rect">
            <a:avLst/>
          </a:prstGeom>
          <a:gradFill>
            <a:gsLst>
              <a:gs pos="0">
                <a:srgbClr val="9CD33B"/>
              </a:gs>
              <a:gs pos="100000">
                <a:srgbClr val="DBE96D"/>
              </a:gs>
            </a:gsLst>
            <a:lin ang="2700006" scaled="0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3" name="Google Shape;3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3062" y="222648"/>
            <a:ext cx="359716" cy="167011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17"/>
          <p:cNvSpPr/>
          <p:nvPr/>
        </p:nvSpPr>
        <p:spPr>
          <a:xfrm>
            <a:off x="-1200150" y="383722"/>
            <a:ext cx="743100" cy="432600"/>
          </a:xfrm>
          <a:prstGeom prst="roundRect">
            <a:avLst>
              <a:gd fmla="val 16667" name="adj"/>
            </a:avLst>
          </a:prstGeom>
          <a:solidFill>
            <a:srgbClr val="9DCB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7"/>
          <p:cNvSpPr/>
          <p:nvPr/>
        </p:nvSpPr>
        <p:spPr>
          <a:xfrm>
            <a:off x="-1200150" y="906236"/>
            <a:ext cx="743100" cy="432600"/>
          </a:xfrm>
          <a:prstGeom prst="roundRect">
            <a:avLst>
              <a:gd fmla="val 16667" name="adj"/>
            </a:avLst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7"/>
          <p:cNvSpPr txBox="1"/>
          <p:nvPr/>
        </p:nvSpPr>
        <p:spPr>
          <a:xfrm>
            <a:off x="5823202" y="201455"/>
            <a:ext cx="2673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&lt; Conhecendo Apache Airflow  </a:t>
            </a:r>
            <a:r>
              <a:rPr b="1" i="0" lang="pt-BR" sz="1100" u="none" cap="none" strike="noStrik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7902" y="232294"/>
            <a:ext cx="314877" cy="143944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17"/>
          <p:cNvSpPr txBox="1"/>
          <p:nvPr/>
        </p:nvSpPr>
        <p:spPr>
          <a:xfrm>
            <a:off x="1752241" y="934847"/>
            <a:ext cx="5639518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9DCB3E"/>
                </a:solidFill>
                <a:latin typeface="Inter Black"/>
                <a:ea typeface="Inter Black"/>
                <a:cs typeface="Inter Black"/>
                <a:sym typeface="Inter Black"/>
              </a:rPr>
              <a:t>&lt;ARQUITETURA DE MEDALHÃO&gt;</a:t>
            </a:r>
            <a:endParaRPr/>
          </a:p>
        </p:txBody>
      </p:sp>
      <p:sp>
        <p:nvSpPr>
          <p:cNvPr id="399" name="Google Shape;399;p17"/>
          <p:cNvSpPr/>
          <p:nvPr/>
        </p:nvSpPr>
        <p:spPr>
          <a:xfrm>
            <a:off x="4347435" y="2002281"/>
            <a:ext cx="449131" cy="577765"/>
          </a:xfrm>
          <a:prstGeom prst="roundRect">
            <a:avLst>
              <a:gd fmla="val 9298" name="adj"/>
            </a:avLst>
          </a:prstGeom>
          <a:solidFill>
            <a:srgbClr val="9DCB3E"/>
          </a:solidFill>
          <a:ln>
            <a:noFill/>
          </a:ln>
          <a:effectLst>
            <a:outerShdw blurRad="228600" rotWithShape="0" algn="ctr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7"/>
          <p:cNvSpPr/>
          <p:nvPr/>
        </p:nvSpPr>
        <p:spPr>
          <a:xfrm>
            <a:off x="3742856" y="2236892"/>
            <a:ext cx="1658288" cy="1434947"/>
          </a:xfrm>
          <a:prstGeom prst="roundRect">
            <a:avLst>
              <a:gd fmla="val 9298" name="adj"/>
            </a:avLst>
          </a:prstGeom>
          <a:solidFill>
            <a:schemeClr val="lt1"/>
          </a:solidFill>
          <a:ln>
            <a:noFill/>
          </a:ln>
          <a:effectLst>
            <a:outerShdw blurRad="228600" rotWithShape="0" algn="ctr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7"/>
          <p:cNvSpPr/>
          <p:nvPr/>
        </p:nvSpPr>
        <p:spPr>
          <a:xfrm>
            <a:off x="6186406" y="2002281"/>
            <a:ext cx="449131" cy="577765"/>
          </a:xfrm>
          <a:prstGeom prst="roundRect">
            <a:avLst>
              <a:gd fmla="val 9298" name="adj"/>
            </a:avLst>
          </a:prstGeom>
          <a:solidFill>
            <a:srgbClr val="9DCB3E"/>
          </a:solidFill>
          <a:ln>
            <a:noFill/>
          </a:ln>
          <a:effectLst>
            <a:outerShdw blurRad="228600" rotWithShape="0" algn="ctr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7"/>
          <p:cNvSpPr/>
          <p:nvPr/>
        </p:nvSpPr>
        <p:spPr>
          <a:xfrm>
            <a:off x="5581827" y="2236892"/>
            <a:ext cx="1658288" cy="773593"/>
          </a:xfrm>
          <a:prstGeom prst="roundRect">
            <a:avLst>
              <a:gd fmla="val 9298" name="adj"/>
            </a:avLst>
          </a:prstGeom>
          <a:solidFill>
            <a:schemeClr val="lt1"/>
          </a:solidFill>
          <a:ln>
            <a:noFill/>
          </a:ln>
          <a:effectLst>
            <a:outerShdw blurRad="228600" rotWithShape="0" algn="ctr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7"/>
          <p:cNvSpPr/>
          <p:nvPr/>
        </p:nvSpPr>
        <p:spPr>
          <a:xfrm>
            <a:off x="2510991" y="2002281"/>
            <a:ext cx="449131" cy="577765"/>
          </a:xfrm>
          <a:prstGeom prst="roundRect">
            <a:avLst>
              <a:gd fmla="val 9298" name="adj"/>
            </a:avLst>
          </a:prstGeom>
          <a:solidFill>
            <a:srgbClr val="9DCB3E"/>
          </a:solidFill>
          <a:ln>
            <a:noFill/>
          </a:ln>
          <a:effectLst>
            <a:outerShdw blurRad="228600" rotWithShape="0" algn="ctr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7"/>
          <p:cNvSpPr/>
          <p:nvPr/>
        </p:nvSpPr>
        <p:spPr>
          <a:xfrm>
            <a:off x="1906412" y="2236892"/>
            <a:ext cx="1658288" cy="1434947"/>
          </a:xfrm>
          <a:prstGeom prst="roundRect">
            <a:avLst>
              <a:gd fmla="val 9298" name="adj"/>
            </a:avLst>
          </a:prstGeom>
          <a:solidFill>
            <a:schemeClr val="lt1"/>
          </a:solidFill>
          <a:ln>
            <a:noFill/>
          </a:ln>
          <a:effectLst>
            <a:outerShdw blurRad="228600" rotWithShape="0" algn="ctr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Google Shape;40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12866" y="2444745"/>
            <a:ext cx="422671" cy="684767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17"/>
          <p:cNvSpPr txBox="1"/>
          <p:nvPr/>
        </p:nvSpPr>
        <p:spPr>
          <a:xfrm>
            <a:off x="2000345" y="2387309"/>
            <a:ext cx="1521633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9DCB3E"/>
                </a:solidFill>
                <a:latin typeface="Roboto Mono"/>
                <a:ea typeface="Roboto Mono"/>
                <a:cs typeface="Roboto Mono"/>
                <a:sym typeface="Roboto Mono"/>
              </a:rPr>
              <a:t>Dados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9DCB3E"/>
                </a:solidFill>
                <a:latin typeface="Roboto Mono"/>
                <a:ea typeface="Roboto Mono"/>
                <a:cs typeface="Roboto Mono"/>
                <a:sym typeface="Roboto Mono"/>
              </a:rPr>
              <a:t>Bronze</a:t>
            </a:r>
            <a:endParaRPr/>
          </a:p>
        </p:txBody>
      </p:sp>
      <p:pic>
        <p:nvPicPr>
          <p:cNvPr id="407" name="Google Shape;407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33408" y="3205693"/>
            <a:ext cx="416439" cy="674671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17"/>
          <p:cNvSpPr txBox="1"/>
          <p:nvPr/>
        </p:nvSpPr>
        <p:spPr>
          <a:xfrm>
            <a:off x="3811183" y="2371920"/>
            <a:ext cx="1521633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9DCB3E"/>
                </a:solidFill>
                <a:latin typeface="Roboto Mono"/>
                <a:ea typeface="Roboto Mono"/>
                <a:cs typeface="Roboto Mono"/>
                <a:sym typeface="Roboto Mono"/>
              </a:rPr>
              <a:t>Dados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9DCB3E"/>
                </a:solidFill>
                <a:latin typeface="Roboto Mono"/>
                <a:ea typeface="Roboto Mono"/>
                <a:cs typeface="Roboto Mono"/>
                <a:sym typeface="Roboto Mono"/>
              </a:rPr>
              <a:t>Silver</a:t>
            </a:r>
            <a:endParaRPr/>
          </a:p>
        </p:txBody>
      </p:sp>
      <p:pic>
        <p:nvPicPr>
          <p:cNvPr id="409" name="Google Shape;409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63779" y="3205692"/>
            <a:ext cx="416440" cy="674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8"/>
          <p:cNvSpPr/>
          <p:nvPr/>
        </p:nvSpPr>
        <p:spPr>
          <a:xfrm>
            <a:off x="0" y="4920853"/>
            <a:ext cx="9144000" cy="222646"/>
          </a:xfrm>
          <a:prstGeom prst="rect">
            <a:avLst/>
          </a:prstGeom>
          <a:gradFill>
            <a:gsLst>
              <a:gs pos="0">
                <a:srgbClr val="9CD33B"/>
              </a:gs>
              <a:gs pos="100000">
                <a:srgbClr val="DBE96D"/>
              </a:gs>
            </a:gsLst>
            <a:lin ang="2700006" scaled="0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5" name="Google Shape;4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3062" y="222648"/>
            <a:ext cx="359716" cy="167011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18"/>
          <p:cNvSpPr/>
          <p:nvPr/>
        </p:nvSpPr>
        <p:spPr>
          <a:xfrm>
            <a:off x="-1200150" y="383722"/>
            <a:ext cx="743100" cy="432600"/>
          </a:xfrm>
          <a:prstGeom prst="roundRect">
            <a:avLst>
              <a:gd fmla="val 16667" name="adj"/>
            </a:avLst>
          </a:prstGeom>
          <a:solidFill>
            <a:srgbClr val="9DCB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8"/>
          <p:cNvSpPr/>
          <p:nvPr/>
        </p:nvSpPr>
        <p:spPr>
          <a:xfrm>
            <a:off x="-1200150" y="906236"/>
            <a:ext cx="743100" cy="432600"/>
          </a:xfrm>
          <a:prstGeom prst="roundRect">
            <a:avLst>
              <a:gd fmla="val 16667" name="adj"/>
            </a:avLst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18"/>
          <p:cNvSpPr txBox="1"/>
          <p:nvPr/>
        </p:nvSpPr>
        <p:spPr>
          <a:xfrm>
            <a:off x="5823202" y="201455"/>
            <a:ext cx="2673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&lt; Conhecendo Apache Airflow  </a:t>
            </a:r>
            <a:r>
              <a:rPr b="1" i="0" lang="pt-BR" sz="1100" u="none" cap="none" strike="noStrik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7902" y="232294"/>
            <a:ext cx="314877" cy="143944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18"/>
          <p:cNvSpPr txBox="1"/>
          <p:nvPr/>
        </p:nvSpPr>
        <p:spPr>
          <a:xfrm>
            <a:off x="1752241" y="934847"/>
            <a:ext cx="5639518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9DCB3E"/>
                </a:solidFill>
                <a:latin typeface="Inter Black"/>
                <a:ea typeface="Inter Black"/>
                <a:cs typeface="Inter Black"/>
                <a:sym typeface="Inter Black"/>
              </a:rPr>
              <a:t>&lt;ARQUITETURA DE MEDALHÃO&gt;</a:t>
            </a:r>
            <a:endParaRPr/>
          </a:p>
        </p:txBody>
      </p:sp>
      <p:sp>
        <p:nvSpPr>
          <p:cNvPr id="421" name="Google Shape;421;p18"/>
          <p:cNvSpPr/>
          <p:nvPr/>
        </p:nvSpPr>
        <p:spPr>
          <a:xfrm>
            <a:off x="4347435" y="2002281"/>
            <a:ext cx="449131" cy="577765"/>
          </a:xfrm>
          <a:prstGeom prst="roundRect">
            <a:avLst>
              <a:gd fmla="val 9298" name="adj"/>
            </a:avLst>
          </a:prstGeom>
          <a:solidFill>
            <a:srgbClr val="9DCB3E"/>
          </a:solidFill>
          <a:ln>
            <a:noFill/>
          </a:ln>
          <a:effectLst>
            <a:outerShdw blurRad="228600" rotWithShape="0" algn="ctr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8"/>
          <p:cNvSpPr/>
          <p:nvPr/>
        </p:nvSpPr>
        <p:spPr>
          <a:xfrm>
            <a:off x="3742856" y="2236892"/>
            <a:ext cx="1658288" cy="1434947"/>
          </a:xfrm>
          <a:prstGeom prst="roundRect">
            <a:avLst>
              <a:gd fmla="val 9298" name="adj"/>
            </a:avLst>
          </a:prstGeom>
          <a:solidFill>
            <a:schemeClr val="lt1"/>
          </a:solidFill>
          <a:ln>
            <a:noFill/>
          </a:ln>
          <a:effectLst>
            <a:outerShdw blurRad="228600" rotWithShape="0" algn="ctr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8"/>
          <p:cNvSpPr/>
          <p:nvPr/>
        </p:nvSpPr>
        <p:spPr>
          <a:xfrm>
            <a:off x="6186406" y="2002281"/>
            <a:ext cx="449131" cy="577765"/>
          </a:xfrm>
          <a:prstGeom prst="roundRect">
            <a:avLst>
              <a:gd fmla="val 9298" name="adj"/>
            </a:avLst>
          </a:prstGeom>
          <a:solidFill>
            <a:srgbClr val="9DCB3E"/>
          </a:solidFill>
          <a:ln>
            <a:noFill/>
          </a:ln>
          <a:effectLst>
            <a:outerShdw blurRad="228600" rotWithShape="0" algn="ctr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8"/>
          <p:cNvSpPr/>
          <p:nvPr/>
        </p:nvSpPr>
        <p:spPr>
          <a:xfrm>
            <a:off x="5581827" y="2236892"/>
            <a:ext cx="1658288" cy="1434947"/>
          </a:xfrm>
          <a:prstGeom prst="roundRect">
            <a:avLst>
              <a:gd fmla="val 9298" name="adj"/>
            </a:avLst>
          </a:prstGeom>
          <a:solidFill>
            <a:schemeClr val="lt1"/>
          </a:solidFill>
          <a:ln>
            <a:noFill/>
          </a:ln>
          <a:effectLst>
            <a:outerShdw blurRad="228600" rotWithShape="0" algn="ctr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8"/>
          <p:cNvSpPr/>
          <p:nvPr/>
        </p:nvSpPr>
        <p:spPr>
          <a:xfrm>
            <a:off x="2510991" y="2002281"/>
            <a:ext cx="449131" cy="577765"/>
          </a:xfrm>
          <a:prstGeom prst="roundRect">
            <a:avLst>
              <a:gd fmla="val 9298" name="adj"/>
            </a:avLst>
          </a:prstGeom>
          <a:solidFill>
            <a:srgbClr val="9DCB3E"/>
          </a:solidFill>
          <a:ln>
            <a:noFill/>
          </a:ln>
          <a:effectLst>
            <a:outerShdw blurRad="228600" rotWithShape="0" algn="ctr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8"/>
          <p:cNvSpPr/>
          <p:nvPr/>
        </p:nvSpPr>
        <p:spPr>
          <a:xfrm>
            <a:off x="1906412" y="2236892"/>
            <a:ext cx="1658288" cy="1434947"/>
          </a:xfrm>
          <a:prstGeom prst="roundRect">
            <a:avLst>
              <a:gd fmla="val 9298" name="adj"/>
            </a:avLst>
          </a:prstGeom>
          <a:solidFill>
            <a:schemeClr val="lt1"/>
          </a:solidFill>
          <a:ln>
            <a:noFill/>
          </a:ln>
          <a:effectLst>
            <a:outerShdw blurRad="228600" rotWithShape="0" algn="ctr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8"/>
          <p:cNvSpPr txBox="1"/>
          <p:nvPr/>
        </p:nvSpPr>
        <p:spPr>
          <a:xfrm>
            <a:off x="2000345" y="2387309"/>
            <a:ext cx="1521633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9DCB3E"/>
                </a:solidFill>
                <a:latin typeface="Roboto Mono"/>
                <a:ea typeface="Roboto Mono"/>
                <a:cs typeface="Roboto Mono"/>
                <a:sym typeface="Roboto Mono"/>
              </a:rPr>
              <a:t>Dados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9DCB3E"/>
                </a:solidFill>
                <a:latin typeface="Roboto Mono"/>
                <a:ea typeface="Roboto Mono"/>
                <a:cs typeface="Roboto Mono"/>
                <a:sym typeface="Roboto Mono"/>
              </a:rPr>
              <a:t>Bronze</a:t>
            </a:r>
            <a:endParaRPr/>
          </a:p>
        </p:txBody>
      </p:sp>
      <p:pic>
        <p:nvPicPr>
          <p:cNvPr id="428" name="Google Shape;42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33408" y="3205693"/>
            <a:ext cx="416439" cy="67467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18"/>
          <p:cNvSpPr txBox="1"/>
          <p:nvPr/>
        </p:nvSpPr>
        <p:spPr>
          <a:xfrm>
            <a:off x="3811183" y="2371920"/>
            <a:ext cx="1521633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9DCB3E"/>
                </a:solidFill>
                <a:latin typeface="Roboto Mono"/>
                <a:ea typeface="Roboto Mono"/>
                <a:cs typeface="Roboto Mono"/>
                <a:sym typeface="Roboto Mono"/>
              </a:rPr>
              <a:t>Dados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9DCB3E"/>
                </a:solidFill>
                <a:latin typeface="Roboto Mono"/>
                <a:ea typeface="Roboto Mono"/>
                <a:cs typeface="Roboto Mono"/>
                <a:sym typeface="Roboto Mono"/>
              </a:rPr>
              <a:t>Silver</a:t>
            </a:r>
            <a:endParaRPr/>
          </a:p>
        </p:txBody>
      </p:sp>
      <p:pic>
        <p:nvPicPr>
          <p:cNvPr id="430" name="Google Shape;430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63779" y="3205692"/>
            <a:ext cx="416440" cy="674671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18"/>
          <p:cNvSpPr txBox="1"/>
          <p:nvPr/>
        </p:nvSpPr>
        <p:spPr>
          <a:xfrm>
            <a:off x="5650154" y="2340308"/>
            <a:ext cx="1521633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9DCB3E"/>
                </a:solidFill>
                <a:latin typeface="Roboto Mono"/>
                <a:ea typeface="Roboto Mono"/>
                <a:cs typeface="Roboto Mono"/>
                <a:sym typeface="Roboto Mono"/>
              </a:rPr>
              <a:t>Dados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9DCB3E"/>
                </a:solidFill>
                <a:latin typeface="Roboto Mono"/>
                <a:ea typeface="Roboto Mono"/>
                <a:cs typeface="Roboto Mono"/>
                <a:sym typeface="Roboto Mono"/>
              </a:rPr>
              <a:t>Gold</a:t>
            </a:r>
            <a:endParaRPr/>
          </a:p>
        </p:txBody>
      </p:sp>
      <p:pic>
        <p:nvPicPr>
          <p:cNvPr id="432" name="Google Shape;432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19097" y="3206350"/>
            <a:ext cx="416440" cy="674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9"/>
          <p:cNvSpPr txBox="1"/>
          <p:nvPr/>
        </p:nvSpPr>
        <p:spPr>
          <a:xfrm>
            <a:off x="3008025" y="1568975"/>
            <a:ext cx="575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3.1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2"/>
          <p:cNvCxnSpPr/>
          <p:nvPr/>
        </p:nvCxnSpPr>
        <p:spPr>
          <a:xfrm>
            <a:off x="-228600" y="2637459"/>
            <a:ext cx="170935" cy="0"/>
          </a:xfrm>
          <a:prstGeom prst="straightConnector1">
            <a:avLst/>
          </a:prstGeom>
          <a:noFill/>
          <a:ln cap="flat" cmpd="sng" w="38100">
            <a:solidFill>
              <a:srgbClr val="46454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2"/>
          <p:cNvSpPr/>
          <p:nvPr/>
        </p:nvSpPr>
        <p:spPr>
          <a:xfrm>
            <a:off x="0" y="0"/>
            <a:ext cx="225000" cy="5143500"/>
          </a:xfrm>
          <a:prstGeom prst="rect">
            <a:avLst/>
          </a:prstGeom>
          <a:gradFill>
            <a:gsLst>
              <a:gs pos="0">
                <a:srgbClr val="9CD33B"/>
              </a:gs>
              <a:gs pos="100000">
                <a:srgbClr val="DBE96D"/>
              </a:gs>
            </a:gsLst>
            <a:lin ang="2700006" scaled="0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3062" y="222648"/>
            <a:ext cx="359716" cy="16701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"/>
          <p:cNvSpPr/>
          <p:nvPr/>
        </p:nvSpPr>
        <p:spPr>
          <a:xfrm>
            <a:off x="-1200150" y="383722"/>
            <a:ext cx="743100" cy="432600"/>
          </a:xfrm>
          <a:prstGeom prst="roundRect">
            <a:avLst>
              <a:gd fmla="val 16667" name="adj"/>
            </a:avLst>
          </a:prstGeom>
          <a:solidFill>
            <a:srgbClr val="9DCB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-1200150" y="906236"/>
            <a:ext cx="743100" cy="432600"/>
          </a:xfrm>
          <a:prstGeom prst="roundRect">
            <a:avLst>
              <a:gd fmla="val 16667" name="adj"/>
            </a:avLst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5823202" y="201455"/>
            <a:ext cx="2673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&lt; Conhecendo Apache Airflow  </a:t>
            </a:r>
            <a:r>
              <a:rPr b="1" i="0" lang="pt-BR" sz="1100" u="none" cap="none" strike="noStrik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7902" y="232294"/>
            <a:ext cx="314877" cy="143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-2305083" y="2732495"/>
            <a:ext cx="2851463" cy="5728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oogle Shape;67;p2"/>
          <p:cNvGrpSpPr/>
          <p:nvPr/>
        </p:nvGrpSpPr>
        <p:grpSpPr>
          <a:xfrm>
            <a:off x="953691" y="1950244"/>
            <a:ext cx="1399050" cy="1338975"/>
            <a:chOff x="953691" y="1950244"/>
            <a:chExt cx="1399050" cy="1338975"/>
          </a:xfrm>
        </p:grpSpPr>
        <p:sp>
          <p:nvSpPr>
            <p:cNvPr id="68" name="Google Shape;68;p2"/>
            <p:cNvSpPr/>
            <p:nvPr/>
          </p:nvSpPr>
          <p:spPr>
            <a:xfrm>
              <a:off x="953691" y="1950244"/>
              <a:ext cx="1399050" cy="1338975"/>
            </a:xfrm>
            <a:prstGeom prst="rect">
              <a:avLst/>
            </a:prstGeom>
            <a:solidFill>
              <a:srgbClr val="9CD33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3691" y="1950244"/>
              <a:ext cx="1399050" cy="1173375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2"/>
          <p:cNvSpPr txBox="1"/>
          <p:nvPr/>
        </p:nvSpPr>
        <p:spPr>
          <a:xfrm>
            <a:off x="980297" y="2695068"/>
            <a:ext cx="1345725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API TWITTER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56144" y="2212251"/>
            <a:ext cx="386799" cy="3173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2"/>
          <p:cNvGrpSpPr/>
          <p:nvPr/>
        </p:nvGrpSpPr>
        <p:grpSpPr>
          <a:xfrm>
            <a:off x="2567369" y="1940440"/>
            <a:ext cx="3084999" cy="1348126"/>
            <a:chOff x="3614738" y="2435901"/>
            <a:chExt cx="1865400" cy="1797501"/>
          </a:xfrm>
        </p:grpSpPr>
        <p:sp>
          <p:nvSpPr>
            <p:cNvPr id="73" name="Google Shape;73;p2"/>
            <p:cNvSpPr/>
            <p:nvPr/>
          </p:nvSpPr>
          <p:spPr>
            <a:xfrm>
              <a:off x="3614738" y="2448102"/>
              <a:ext cx="1865400" cy="1785300"/>
            </a:xfrm>
            <a:prstGeom prst="rect">
              <a:avLst/>
            </a:prstGeom>
            <a:solidFill>
              <a:srgbClr val="9CD33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14738" y="2435901"/>
              <a:ext cx="1865400" cy="1576800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2"/>
          <p:cNvSpPr/>
          <p:nvPr/>
        </p:nvSpPr>
        <p:spPr>
          <a:xfrm>
            <a:off x="5866377" y="1949592"/>
            <a:ext cx="1399050" cy="1338975"/>
          </a:xfrm>
          <a:prstGeom prst="rect">
            <a:avLst/>
          </a:prstGeom>
          <a:solidFill>
            <a:srgbClr val="9CD33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5866377" y="1940441"/>
            <a:ext cx="1399050" cy="1182600"/>
          </a:xfrm>
          <a:prstGeom prst="rect">
            <a:avLst/>
          </a:prstGeom>
          <a:solidFill>
            <a:srgbClr val="DBE96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5892983" y="2694416"/>
            <a:ext cx="1345725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DATA LAKE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12571" y="2196305"/>
            <a:ext cx="306593" cy="3835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Google Shape;79;p2"/>
          <p:cNvGrpSpPr/>
          <p:nvPr/>
        </p:nvGrpSpPr>
        <p:grpSpPr>
          <a:xfrm>
            <a:off x="7490817" y="1940441"/>
            <a:ext cx="1399050" cy="1348126"/>
            <a:chOff x="7490817" y="1940441"/>
            <a:chExt cx="1399050" cy="1348126"/>
          </a:xfrm>
        </p:grpSpPr>
        <p:sp>
          <p:nvSpPr>
            <p:cNvPr id="80" name="Google Shape;80;p2"/>
            <p:cNvSpPr/>
            <p:nvPr/>
          </p:nvSpPr>
          <p:spPr>
            <a:xfrm>
              <a:off x="7490817" y="1949592"/>
              <a:ext cx="1399050" cy="1338975"/>
            </a:xfrm>
            <a:prstGeom prst="rect">
              <a:avLst/>
            </a:prstGeom>
            <a:solidFill>
              <a:srgbClr val="9CD33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490817" y="1940441"/>
              <a:ext cx="1399050" cy="1182600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2" name="Google Shape;82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47801" y="2163249"/>
            <a:ext cx="485015" cy="73134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"/>
          <p:cNvSpPr txBox="1"/>
          <p:nvPr/>
        </p:nvSpPr>
        <p:spPr>
          <a:xfrm>
            <a:off x="3349029" y="2788082"/>
            <a:ext cx="1345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AIRFLOW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2694214" y="2163248"/>
            <a:ext cx="865500" cy="408600"/>
          </a:xfrm>
          <a:prstGeom prst="rect">
            <a:avLst/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3670400" y="2163248"/>
            <a:ext cx="865500" cy="408600"/>
          </a:xfrm>
          <a:prstGeom prst="rect">
            <a:avLst/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4646586" y="2163248"/>
            <a:ext cx="865500" cy="408600"/>
          </a:xfrm>
          <a:prstGeom prst="rect">
            <a:avLst/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2451317" y="2240001"/>
            <a:ext cx="1345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HOOK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3436639" y="2259626"/>
            <a:ext cx="1345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OPERATOR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4396742" y="2259625"/>
            <a:ext cx="1345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DAG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Google Shape;442;p20"/>
          <p:cNvCxnSpPr/>
          <p:nvPr/>
        </p:nvCxnSpPr>
        <p:spPr>
          <a:xfrm>
            <a:off x="-228600" y="2637459"/>
            <a:ext cx="9037800" cy="0"/>
          </a:xfrm>
          <a:prstGeom prst="straightConnector1">
            <a:avLst/>
          </a:prstGeom>
          <a:noFill/>
          <a:ln cap="flat" cmpd="sng" w="38100">
            <a:solidFill>
              <a:srgbClr val="46454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3" name="Google Shape;443;p20"/>
          <p:cNvSpPr/>
          <p:nvPr/>
        </p:nvSpPr>
        <p:spPr>
          <a:xfrm>
            <a:off x="0" y="0"/>
            <a:ext cx="225000" cy="5143500"/>
          </a:xfrm>
          <a:prstGeom prst="rect">
            <a:avLst/>
          </a:prstGeom>
          <a:gradFill>
            <a:gsLst>
              <a:gs pos="0">
                <a:srgbClr val="9CD33B"/>
              </a:gs>
              <a:gs pos="100000">
                <a:srgbClr val="DBE96D"/>
              </a:gs>
            </a:gsLst>
            <a:lin ang="2700006" scaled="0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4" name="Google Shape;4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3062" y="222648"/>
            <a:ext cx="359716" cy="167011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20"/>
          <p:cNvSpPr/>
          <p:nvPr/>
        </p:nvSpPr>
        <p:spPr>
          <a:xfrm>
            <a:off x="-1200150" y="383722"/>
            <a:ext cx="743100" cy="432600"/>
          </a:xfrm>
          <a:prstGeom prst="roundRect">
            <a:avLst>
              <a:gd fmla="val 16667" name="adj"/>
            </a:avLst>
          </a:prstGeom>
          <a:solidFill>
            <a:srgbClr val="9DCB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0"/>
          <p:cNvSpPr/>
          <p:nvPr/>
        </p:nvSpPr>
        <p:spPr>
          <a:xfrm>
            <a:off x="-1200150" y="906236"/>
            <a:ext cx="743100" cy="432600"/>
          </a:xfrm>
          <a:prstGeom prst="roundRect">
            <a:avLst>
              <a:gd fmla="val 16667" name="adj"/>
            </a:avLst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0"/>
          <p:cNvSpPr txBox="1"/>
          <p:nvPr/>
        </p:nvSpPr>
        <p:spPr>
          <a:xfrm>
            <a:off x="5823202" y="201455"/>
            <a:ext cx="2673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&lt; Conhecendo Apache Airflow  </a:t>
            </a:r>
            <a:r>
              <a:rPr b="1" i="0" lang="pt-BR" sz="1100" u="none" cap="none" strike="noStrik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8" name="Google Shape;44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7902" y="232294"/>
            <a:ext cx="314877" cy="143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-2305083" y="2732495"/>
            <a:ext cx="2851463" cy="5728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0" name="Google Shape;450;p20"/>
          <p:cNvGrpSpPr/>
          <p:nvPr/>
        </p:nvGrpSpPr>
        <p:grpSpPr>
          <a:xfrm>
            <a:off x="953691" y="1950244"/>
            <a:ext cx="1399050" cy="1338975"/>
            <a:chOff x="953691" y="1950244"/>
            <a:chExt cx="1399050" cy="1338975"/>
          </a:xfrm>
        </p:grpSpPr>
        <p:sp>
          <p:nvSpPr>
            <p:cNvPr id="451" name="Google Shape;451;p20"/>
            <p:cNvSpPr/>
            <p:nvPr/>
          </p:nvSpPr>
          <p:spPr>
            <a:xfrm>
              <a:off x="953691" y="1950244"/>
              <a:ext cx="1399050" cy="1338975"/>
            </a:xfrm>
            <a:prstGeom prst="rect">
              <a:avLst/>
            </a:prstGeom>
            <a:solidFill>
              <a:srgbClr val="9CD33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953691" y="1950244"/>
              <a:ext cx="1399050" cy="1173375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3" name="Google Shape;453;p20"/>
          <p:cNvSpPr txBox="1"/>
          <p:nvPr/>
        </p:nvSpPr>
        <p:spPr>
          <a:xfrm>
            <a:off x="980297" y="2695068"/>
            <a:ext cx="1345725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API TWITTER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56144" y="2212251"/>
            <a:ext cx="386799" cy="317321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20"/>
          <p:cNvSpPr/>
          <p:nvPr/>
        </p:nvSpPr>
        <p:spPr>
          <a:xfrm>
            <a:off x="2567369" y="2660311"/>
            <a:ext cx="3084999" cy="1338975"/>
          </a:xfrm>
          <a:prstGeom prst="rect">
            <a:avLst/>
          </a:prstGeom>
          <a:solidFill>
            <a:srgbClr val="9CD33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0"/>
          <p:cNvSpPr/>
          <p:nvPr/>
        </p:nvSpPr>
        <p:spPr>
          <a:xfrm>
            <a:off x="2567369" y="1940439"/>
            <a:ext cx="3084999" cy="1858675"/>
          </a:xfrm>
          <a:prstGeom prst="rect">
            <a:avLst/>
          </a:prstGeom>
          <a:solidFill>
            <a:srgbClr val="DBE96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0"/>
          <p:cNvSpPr/>
          <p:nvPr/>
        </p:nvSpPr>
        <p:spPr>
          <a:xfrm>
            <a:off x="5866377" y="1949592"/>
            <a:ext cx="1399050" cy="1338975"/>
          </a:xfrm>
          <a:prstGeom prst="rect">
            <a:avLst/>
          </a:prstGeom>
          <a:solidFill>
            <a:srgbClr val="9CD33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0"/>
          <p:cNvSpPr/>
          <p:nvPr/>
        </p:nvSpPr>
        <p:spPr>
          <a:xfrm>
            <a:off x="5866377" y="1940441"/>
            <a:ext cx="1399050" cy="1182600"/>
          </a:xfrm>
          <a:prstGeom prst="rect">
            <a:avLst/>
          </a:prstGeom>
          <a:solidFill>
            <a:srgbClr val="DBE96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0"/>
          <p:cNvSpPr txBox="1"/>
          <p:nvPr/>
        </p:nvSpPr>
        <p:spPr>
          <a:xfrm>
            <a:off x="5892983" y="2694416"/>
            <a:ext cx="1345725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DATA LAKE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0" name="Google Shape;460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12571" y="2196305"/>
            <a:ext cx="306593" cy="3835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1" name="Google Shape;461;p20"/>
          <p:cNvGrpSpPr/>
          <p:nvPr/>
        </p:nvGrpSpPr>
        <p:grpSpPr>
          <a:xfrm>
            <a:off x="7490817" y="1940441"/>
            <a:ext cx="1399050" cy="1348126"/>
            <a:chOff x="7490817" y="1940441"/>
            <a:chExt cx="1399050" cy="1348126"/>
          </a:xfrm>
        </p:grpSpPr>
        <p:sp>
          <p:nvSpPr>
            <p:cNvPr id="462" name="Google Shape;462;p20"/>
            <p:cNvSpPr/>
            <p:nvPr/>
          </p:nvSpPr>
          <p:spPr>
            <a:xfrm>
              <a:off x="7490817" y="1949592"/>
              <a:ext cx="1399050" cy="1338975"/>
            </a:xfrm>
            <a:prstGeom prst="rect">
              <a:avLst/>
            </a:prstGeom>
            <a:solidFill>
              <a:srgbClr val="9CD33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7490817" y="1940441"/>
              <a:ext cx="1399050" cy="1182600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64" name="Google Shape;464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47801" y="2163249"/>
            <a:ext cx="485015" cy="731342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0"/>
          <p:cNvSpPr/>
          <p:nvPr/>
        </p:nvSpPr>
        <p:spPr>
          <a:xfrm>
            <a:off x="2694214" y="2174916"/>
            <a:ext cx="865500" cy="408600"/>
          </a:xfrm>
          <a:prstGeom prst="rect">
            <a:avLst/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0"/>
          <p:cNvSpPr/>
          <p:nvPr/>
        </p:nvSpPr>
        <p:spPr>
          <a:xfrm>
            <a:off x="3670400" y="2174916"/>
            <a:ext cx="865500" cy="408600"/>
          </a:xfrm>
          <a:prstGeom prst="rect">
            <a:avLst/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0"/>
          <p:cNvSpPr/>
          <p:nvPr/>
        </p:nvSpPr>
        <p:spPr>
          <a:xfrm>
            <a:off x="4646586" y="2174916"/>
            <a:ext cx="865500" cy="408600"/>
          </a:xfrm>
          <a:prstGeom prst="rect">
            <a:avLst/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0"/>
          <p:cNvSpPr txBox="1"/>
          <p:nvPr/>
        </p:nvSpPr>
        <p:spPr>
          <a:xfrm>
            <a:off x="2451317" y="2251669"/>
            <a:ext cx="1345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HOOK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0"/>
          <p:cNvSpPr txBox="1"/>
          <p:nvPr/>
        </p:nvSpPr>
        <p:spPr>
          <a:xfrm>
            <a:off x="3436639" y="2271294"/>
            <a:ext cx="1345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OPERATOR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0"/>
          <p:cNvSpPr txBox="1"/>
          <p:nvPr/>
        </p:nvSpPr>
        <p:spPr>
          <a:xfrm>
            <a:off x="4396742" y="2271293"/>
            <a:ext cx="1345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DAG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1" name="Google Shape;471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627293" y="2801399"/>
            <a:ext cx="988412" cy="512733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0"/>
          <p:cNvSpPr txBox="1"/>
          <p:nvPr/>
        </p:nvSpPr>
        <p:spPr>
          <a:xfrm>
            <a:off x="3436968" y="3468336"/>
            <a:ext cx="1345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AIRFLOW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3" name="Google Shape;473;p20"/>
          <p:cNvCxnSpPr>
            <a:stCxn id="459" idx="2"/>
          </p:cNvCxnSpPr>
          <p:nvPr/>
        </p:nvCxnSpPr>
        <p:spPr>
          <a:xfrm rot="5400000">
            <a:off x="5597146" y="2015816"/>
            <a:ext cx="51600" cy="1885800"/>
          </a:xfrm>
          <a:prstGeom prst="bentConnector2">
            <a:avLst/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4" name="Google Shape;474;p20"/>
          <p:cNvCxnSpPr/>
          <p:nvPr/>
        </p:nvCxnSpPr>
        <p:spPr>
          <a:xfrm flipH="1" rot="10800000">
            <a:off x="4728400" y="3070499"/>
            <a:ext cx="1825200" cy="127800"/>
          </a:xfrm>
          <a:prstGeom prst="bentConnector2">
            <a:avLst/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1"/>
          <p:cNvSpPr txBox="1"/>
          <p:nvPr/>
        </p:nvSpPr>
        <p:spPr>
          <a:xfrm>
            <a:off x="3008025" y="1568975"/>
            <a:ext cx="575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4.1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7" y="0"/>
            <a:ext cx="91403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749" y="845289"/>
            <a:ext cx="856033" cy="67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33062" y="222648"/>
            <a:ext cx="359716" cy="167011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22"/>
          <p:cNvSpPr/>
          <p:nvPr/>
        </p:nvSpPr>
        <p:spPr>
          <a:xfrm>
            <a:off x="-1200150" y="383722"/>
            <a:ext cx="743100" cy="432600"/>
          </a:xfrm>
          <a:prstGeom prst="roundRect">
            <a:avLst>
              <a:gd fmla="val 16667" name="adj"/>
            </a:avLst>
          </a:prstGeom>
          <a:solidFill>
            <a:srgbClr val="9DCB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2"/>
          <p:cNvSpPr/>
          <p:nvPr/>
        </p:nvSpPr>
        <p:spPr>
          <a:xfrm>
            <a:off x="-1200150" y="906236"/>
            <a:ext cx="743100" cy="432600"/>
          </a:xfrm>
          <a:prstGeom prst="roundRect">
            <a:avLst>
              <a:gd fmla="val 16667" name="adj"/>
            </a:avLst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9" name="Google Shape;489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77902" y="232294"/>
            <a:ext cx="314877" cy="143944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22"/>
          <p:cNvSpPr txBox="1"/>
          <p:nvPr/>
        </p:nvSpPr>
        <p:spPr>
          <a:xfrm>
            <a:off x="221336" y="385465"/>
            <a:ext cx="152163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Data Lake</a:t>
            </a:r>
            <a:endParaRPr/>
          </a:p>
        </p:txBody>
      </p:sp>
      <p:pic>
        <p:nvPicPr>
          <p:cNvPr id="491" name="Google Shape;49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6119" y="1215562"/>
            <a:ext cx="545193" cy="428002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22"/>
          <p:cNvSpPr txBox="1"/>
          <p:nvPr/>
        </p:nvSpPr>
        <p:spPr>
          <a:xfrm>
            <a:off x="1523083" y="784660"/>
            <a:ext cx="1521633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Bronze</a:t>
            </a:r>
            <a:endParaRPr b="1" i="0" sz="1600" u="none" cap="none" strike="noStrike">
              <a:solidFill>
                <a:srgbClr val="46454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93" name="Google Shape;49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0677" y="1416381"/>
            <a:ext cx="545193" cy="42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6177" y="1595282"/>
            <a:ext cx="545193" cy="428002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22"/>
          <p:cNvSpPr txBox="1"/>
          <p:nvPr/>
        </p:nvSpPr>
        <p:spPr>
          <a:xfrm>
            <a:off x="5316150" y="1541388"/>
            <a:ext cx="1521633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Arquivo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extraído</a:t>
            </a:r>
            <a:endParaRPr/>
          </a:p>
        </p:txBody>
      </p:sp>
      <p:sp>
        <p:nvSpPr>
          <p:cNvPr id="496" name="Google Shape;496;p22"/>
          <p:cNvSpPr txBox="1"/>
          <p:nvPr/>
        </p:nvSpPr>
        <p:spPr>
          <a:xfrm>
            <a:off x="2865715" y="772147"/>
            <a:ext cx="1521633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Nome da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extração</a:t>
            </a:r>
            <a:endParaRPr/>
          </a:p>
        </p:txBody>
      </p:sp>
      <p:sp>
        <p:nvSpPr>
          <p:cNvPr id="497" name="Google Shape;497;p22"/>
          <p:cNvSpPr txBox="1"/>
          <p:nvPr/>
        </p:nvSpPr>
        <p:spPr>
          <a:xfrm>
            <a:off x="3897870" y="1021226"/>
            <a:ext cx="1521633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Data da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extração</a:t>
            </a:r>
            <a:endParaRPr/>
          </a:p>
        </p:txBody>
      </p:sp>
      <p:pic>
        <p:nvPicPr>
          <p:cNvPr id="498" name="Google Shape;498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94628" y="1605884"/>
            <a:ext cx="311107" cy="399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4398" y="2457556"/>
            <a:ext cx="545193" cy="428002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22"/>
          <p:cNvSpPr txBox="1"/>
          <p:nvPr/>
        </p:nvSpPr>
        <p:spPr>
          <a:xfrm>
            <a:off x="1491362" y="2026654"/>
            <a:ext cx="1521633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Silver</a:t>
            </a:r>
            <a:endParaRPr b="1" i="0" sz="1600" u="none" cap="none" strike="noStrike">
              <a:solidFill>
                <a:srgbClr val="46454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01" name="Google Shape;50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8956" y="2658375"/>
            <a:ext cx="545193" cy="42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4456" y="2837276"/>
            <a:ext cx="545193" cy="428002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22"/>
          <p:cNvSpPr txBox="1"/>
          <p:nvPr/>
        </p:nvSpPr>
        <p:spPr>
          <a:xfrm>
            <a:off x="6333043" y="2931329"/>
            <a:ext cx="1521633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Arquivo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refinado</a:t>
            </a:r>
            <a:endParaRPr/>
          </a:p>
        </p:txBody>
      </p:sp>
      <p:sp>
        <p:nvSpPr>
          <p:cNvPr id="504" name="Google Shape;504;p22"/>
          <p:cNvSpPr txBox="1"/>
          <p:nvPr/>
        </p:nvSpPr>
        <p:spPr>
          <a:xfrm>
            <a:off x="2826557" y="2081919"/>
            <a:ext cx="1521633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Nome da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extração</a:t>
            </a:r>
            <a:endParaRPr/>
          </a:p>
        </p:txBody>
      </p:sp>
      <p:sp>
        <p:nvSpPr>
          <p:cNvPr id="505" name="Google Shape;505;p22"/>
          <p:cNvSpPr txBox="1"/>
          <p:nvPr/>
        </p:nvSpPr>
        <p:spPr>
          <a:xfrm>
            <a:off x="3805482" y="2178701"/>
            <a:ext cx="1521633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Nome_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dataframe</a:t>
            </a:r>
            <a:endParaRPr b="0" i="0" sz="1200" u="none" cap="none" strike="noStrike">
              <a:solidFill>
                <a:srgbClr val="46454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06" name="Google Shape;506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56660" y="3023950"/>
            <a:ext cx="311107" cy="399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9873" y="3009188"/>
            <a:ext cx="545193" cy="428002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22"/>
          <p:cNvSpPr txBox="1"/>
          <p:nvPr/>
        </p:nvSpPr>
        <p:spPr>
          <a:xfrm>
            <a:off x="4890899" y="2350613"/>
            <a:ext cx="1610422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Data da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transformação</a:t>
            </a:r>
            <a:endParaRPr/>
          </a:p>
        </p:txBody>
      </p:sp>
      <p:cxnSp>
        <p:nvCxnSpPr>
          <p:cNvPr id="509" name="Google Shape;509;p22"/>
          <p:cNvCxnSpPr>
            <a:stCxn id="485" idx="3"/>
            <a:endCxn id="491" idx="1"/>
          </p:cNvCxnSpPr>
          <p:nvPr/>
        </p:nvCxnSpPr>
        <p:spPr>
          <a:xfrm>
            <a:off x="1451782" y="1181302"/>
            <a:ext cx="564300" cy="248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0" name="Google Shape;510;p22"/>
          <p:cNvCxnSpPr>
            <a:stCxn id="485" idx="3"/>
            <a:endCxn id="499" idx="1"/>
          </p:cNvCxnSpPr>
          <p:nvPr/>
        </p:nvCxnSpPr>
        <p:spPr>
          <a:xfrm>
            <a:off x="1451782" y="1181302"/>
            <a:ext cx="532500" cy="1490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1" name="Google Shape;511;p22"/>
          <p:cNvCxnSpPr>
            <a:stCxn id="491" idx="3"/>
            <a:endCxn id="493" idx="1"/>
          </p:cNvCxnSpPr>
          <p:nvPr/>
        </p:nvCxnSpPr>
        <p:spPr>
          <a:xfrm>
            <a:off x="2561312" y="1429563"/>
            <a:ext cx="469500" cy="200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2" name="Google Shape;512;p22"/>
          <p:cNvCxnSpPr>
            <a:stCxn id="499" idx="3"/>
            <a:endCxn id="501" idx="1"/>
          </p:cNvCxnSpPr>
          <p:nvPr/>
        </p:nvCxnSpPr>
        <p:spPr>
          <a:xfrm>
            <a:off x="2529591" y="2671557"/>
            <a:ext cx="469500" cy="200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3" name="Google Shape;513;p22"/>
          <p:cNvCxnSpPr>
            <a:stCxn id="493" idx="3"/>
            <a:endCxn id="494" idx="1"/>
          </p:cNvCxnSpPr>
          <p:nvPr/>
        </p:nvCxnSpPr>
        <p:spPr>
          <a:xfrm>
            <a:off x="3575870" y="1630382"/>
            <a:ext cx="410400" cy="178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4" name="Google Shape;514;p22"/>
          <p:cNvCxnSpPr>
            <a:stCxn id="501" idx="3"/>
            <a:endCxn id="502" idx="1"/>
          </p:cNvCxnSpPr>
          <p:nvPr/>
        </p:nvCxnSpPr>
        <p:spPr>
          <a:xfrm>
            <a:off x="3544149" y="2872376"/>
            <a:ext cx="410400" cy="178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5" name="Google Shape;515;p22"/>
          <p:cNvCxnSpPr>
            <a:stCxn id="494" idx="3"/>
            <a:endCxn id="498" idx="1"/>
          </p:cNvCxnSpPr>
          <p:nvPr/>
        </p:nvCxnSpPr>
        <p:spPr>
          <a:xfrm flipH="1" rot="10800000">
            <a:off x="4531370" y="1805983"/>
            <a:ext cx="363300" cy="3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6" name="Google Shape;516;p22"/>
          <p:cNvCxnSpPr>
            <a:stCxn id="502" idx="3"/>
            <a:endCxn id="507" idx="1"/>
          </p:cNvCxnSpPr>
          <p:nvPr/>
        </p:nvCxnSpPr>
        <p:spPr>
          <a:xfrm>
            <a:off x="4499649" y="3051277"/>
            <a:ext cx="540300" cy="171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7" name="Google Shape;517;p22"/>
          <p:cNvCxnSpPr>
            <a:stCxn id="507" idx="3"/>
            <a:endCxn id="506" idx="1"/>
          </p:cNvCxnSpPr>
          <p:nvPr/>
        </p:nvCxnSpPr>
        <p:spPr>
          <a:xfrm>
            <a:off x="5585066" y="3223189"/>
            <a:ext cx="371700" cy="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3"/>
          <p:cNvSpPr txBox="1"/>
          <p:nvPr/>
        </p:nvSpPr>
        <p:spPr>
          <a:xfrm>
            <a:off x="3008025" y="1568975"/>
            <a:ext cx="575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5.3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7" y="0"/>
            <a:ext cx="9140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24"/>
          <p:cNvSpPr/>
          <p:nvPr/>
        </p:nvSpPr>
        <p:spPr>
          <a:xfrm>
            <a:off x="5243673" y="244189"/>
            <a:ext cx="2886614" cy="563456"/>
          </a:xfrm>
          <a:prstGeom prst="roundRect">
            <a:avLst>
              <a:gd fmla="val 16667" name="adj"/>
            </a:avLst>
          </a:prstGeom>
          <a:solidFill>
            <a:srgbClr val="9DCB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9" name="Google Shape;52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024" y="697452"/>
            <a:ext cx="856033" cy="67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33062" y="222648"/>
            <a:ext cx="359716" cy="167011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24"/>
          <p:cNvSpPr/>
          <p:nvPr/>
        </p:nvSpPr>
        <p:spPr>
          <a:xfrm>
            <a:off x="-1200150" y="383722"/>
            <a:ext cx="743100" cy="432600"/>
          </a:xfrm>
          <a:prstGeom prst="roundRect">
            <a:avLst>
              <a:gd fmla="val 16667" name="adj"/>
            </a:avLst>
          </a:prstGeom>
          <a:solidFill>
            <a:srgbClr val="9DCB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24"/>
          <p:cNvSpPr/>
          <p:nvPr/>
        </p:nvSpPr>
        <p:spPr>
          <a:xfrm>
            <a:off x="-1200150" y="906236"/>
            <a:ext cx="743100" cy="432600"/>
          </a:xfrm>
          <a:prstGeom prst="roundRect">
            <a:avLst>
              <a:gd fmla="val 16667" name="adj"/>
            </a:avLst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3" name="Google Shape;533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77902" y="232294"/>
            <a:ext cx="314877" cy="143944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24"/>
          <p:cNvSpPr txBox="1"/>
          <p:nvPr/>
        </p:nvSpPr>
        <p:spPr>
          <a:xfrm>
            <a:off x="262611" y="237628"/>
            <a:ext cx="152163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Data Lake</a:t>
            </a:r>
            <a:endParaRPr/>
          </a:p>
        </p:txBody>
      </p:sp>
      <p:pic>
        <p:nvPicPr>
          <p:cNvPr id="535" name="Google Shape;53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394" y="1067725"/>
            <a:ext cx="545193" cy="428002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24"/>
          <p:cNvSpPr txBox="1"/>
          <p:nvPr/>
        </p:nvSpPr>
        <p:spPr>
          <a:xfrm>
            <a:off x="1564358" y="636823"/>
            <a:ext cx="1521633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Bronze</a:t>
            </a:r>
            <a:endParaRPr b="1" i="0" sz="1600" u="none" cap="none" strike="noStrike">
              <a:solidFill>
                <a:srgbClr val="46454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37" name="Google Shape;53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1952" y="1268544"/>
            <a:ext cx="545193" cy="42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7452" y="1447445"/>
            <a:ext cx="545193" cy="428002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24"/>
          <p:cNvSpPr txBox="1"/>
          <p:nvPr/>
        </p:nvSpPr>
        <p:spPr>
          <a:xfrm>
            <a:off x="5357425" y="1393551"/>
            <a:ext cx="1521633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Arquivo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extraído</a:t>
            </a:r>
            <a:endParaRPr/>
          </a:p>
        </p:txBody>
      </p:sp>
      <p:sp>
        <p:nvSpPr>
          <p:cNvPr id="540" name="Google Shape;540;p24"/>
          <p:cNvSpPr txBox="1"/>
          <p:nvPr/>
        </p:nvSpPr>
        <p:spPr>
          <a:xfrm>
            <a:off x="2906990" y="624310"/>
            <a:ext cx="1521633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Nome da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extração</a:t>
            </a:r>
            <a:endParaRPr/>
          </a:p>
        </p:txBody>
      </p:sp>
      <p:sp>
        <p:nvSpPr>
          <p:cNvPr id="541" name="Google Shape;541;p24"/>
          <p:cNvSpPr txBox="1"/>
          <p:nvPr/>
        </p:nvSpPr>
        <p:spPr>
          <a:xfrm>
            <a:off x="3939145" y="873389"/>
            <a:ext cx="1521633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Data da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extração</a:t>
            </a:r>
            <a:endParaRPr/>
          </a:p>
        </p:txBody>
      </p:sp>
      <p:pic>
        <p:nvPicPr>
          <p:cNvPr id="542" name="Google Shape;542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35903" y="1458047"/>
            <a:ext cx="311107" cy="399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5673" y="2309719"/>
            <a:ext cx="545193" cy="428002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24"/>
          <p:cNvSpPr txBox="1"/>
          <p:nvPr/>
        </p:nvSpPr>
        <p:spPr>
          <a:xfrm>
            <a:off x="1532637" y="1878817"/>
            <a:ext cx="1521633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Silver</a:t>
            </a:r>
            <a:endParaRPr b="1" i="0" sz="1600" u="none" cap="none" strike="noStrike">
              <a:solidFill>
                <a:srgbClr val="46454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45" name="Google Shape;54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0231" y="2510538"/>
            <a:ext cx="545193" cy="42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5731" y="2689439"/>
            <a:ext cx="545193" cy="428002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24"/>
          <p:cNvSpPr txBox="1"/>
          <p:nvPr/>
        </p:nvSpPr>
        <p:spPr>
          <a:xfrm>
            <a:off x="6374318" y="2783492"/>
            <a:ext cx="1521633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Arquivo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refinado</a:t>
            </a:r>
            <a:endParaRPr/>
          </a:p>
        </p:txBody>
      </p:sp>
      <p:sp>
        <p:nvSpPr>
          <p:cNvPr id="548" name="Google Shape;548;p24"/>
          <p:cNvSpPr txBox="1"/>
          <p:nvPr/>
        </p:nvSpPr>
        <p:spPr>
          <a:xfrm>
            <a:off x="2867832" y="1934082"/>
            <a:ext cx="1521633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Nome da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extração</a:t>
            </a:r>
            <a:endParaRPr/>
          </a:p>
        </p:txBody>
      </p:sp>
      <p:sp>
        <p:nvSpPr>
          <p:cNvPr id="549" name="Google Shape;549;p24"/>
          <p:cNvSpPr txBox="1"/>
          <p:nvPr/>
        </p:nvSpPr>
        <p:spPr>
          <a:xfrm>
            <a:off x="3846757" y="2030864"/>
            <a:ext cx="1521633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Nome_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dataframe</a:t>
            </a:r>
            <a:endParaRPr b="0" i="0" sz="1200" u="none" cap="none" strike="noStrike">
              <a:solidFill>
                <a:srgbClr val="46454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50" name="Google Shape;550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97935" y="2876113"/>
            <a:ext cx="311107" cy="399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1148" y="2861351"/>
            <a:ext cx="545193" cy="428002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24"/>
          <p:cNvSpPr txBox="1"/>
          <p:nvPr/>
        </p:nvSpPr>
        <p:spPr>
          <a:xfrm>
            <a:off x="4932174" y="2202776"/>
            <a:ext cx="1610422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Data da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transformação</a:t>
            </a:r>
            <a:endParaRPr/>
          </a:p>
        </p:txBody>
      </p:sp>
      <p:pic>
        <p:nvPicPr>
          <p:cNvPr id="553" name="Google Shape;55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9797" y="3659482"/>
            <a:ext cx="545193" cy="428002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24"/>
          <p:cNvSpPr txBox="1"/>
          <p:nvPr/>
        </p:nvSpPr>
        <p:spPr>
          <a:xfrm>
            <a:off x="1546761" y="3228580"/>
            <a:ext cx="1521633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Gold</a:t>
            </a:r>
            <a:endParaRPr b="1" i="0" sz="1600" u="none" cap="none" strike="noStrike">
              <a:solidFill>
                <a:srgbClr val="46454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55" name="Google Shape;55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4355" y="3860301"/>
            <a:ext cx="545193" cy="42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09855" y="4039202"/>
            <a:ext cx="545193" cy="428002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24"/>
          <p:cNvSpPr txBox="1"/>
          <p:nvPr/>
        </p:nvSpPr>
        <p:spPr>
          <a:xfrm>
            <a:off x="2889393" y="3294106"/>
            <a:ext cx="1521633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Nome da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Extração</a:t>
            </a:r>
            <a:endParaRPr/>
          </a:p>
        </p:txBody>
      </p:sp>
      <p:sp>
        <p:nvSpPr>
          <p:cNvPr id="558" name="Google Shape;558;p24"/>
          <p:cNvSpPr txBox="1"/>
          <p:nvPr/>
        </p:nvSpPr>
        <p:spPr>
          <a:xfrm>
            <a:off x="3860881" y="3413334"/>
            <a:ext cx="1672382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Data da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transformação</a:t>
            </a:r>
            <a:endParaRPr/>
          </a:p>
        </p:txBody>
      </p:sp>
      <p:pic>
        <p:nvPicPr>
          <p:cNvPr id="559" name="Google Shape;559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52166" y="4054802"/>
            <a:ext cx="311107" cy="399995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24"/>
          <p:cNvSpPr txBox="1"/>
          <p:nvPr/>
        </p:nvSpPr>
        <p:spPr>
          <a:xfrm>
            <a:off x="5353744" y="3926666"/>
            <a:ext cx="1521633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Arquivo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refinado</a:t>
            </a:r>
            <a:endParaRPr/>
          </a:p>
        </p:txBody>
      </p:sp>
      <p:cxnSp>
        <p:nvCxnSpPr>
          <p:cNvPr id="561" name="Google Shape;561;p24"/>
          <p:cNvCxnSpPr>
            <a:stCxn id="529" idx="3"/>
            <a:endCxn id="535" idx="1"/>
          </p:cNvCxnSpPr>
          <p:nvPr/>
        </p:nvCxnSpPr>
        <p:spPr>
          <a:xfrm>
            <a:off x="1493057" y="1033465"/>
            <a:ext cx="564300" cy="248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2" name="Google Shape;562;p24"/>
          <p:cNvCxnSpPr>
            <a:stCxn id="529" idx="3"/>
            <a:endCxn id="543" idx="1"/>
          </p:cNvCxnSpPr>
          <p:nvPr/>
        </p:nvCxnSpPr>
        <p:spPr>
          <a:xfrm>
            <a:off x="1493057" y="1033465"/>
            <a:ext cx="532500" cy="1490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3" name="Google Shape;563;p24"/>
          <p:cNvCxnSpPr>
            <a:stCxn id="529" idx="3"/>
            <a:endCxn id="553" idx="1"/>
          </p:cNvCxnSpPr>
          <p:nvPr/>
        </p:nvCxnSpPr>
        <p:spPr>
          <a:xfrm>
            <a:off x="1493057" y="1033465"/>
            <a:ext cx="546600" cy="2840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4" name="Google Shape;564;p24"/>
          <p:cNvCxnSpPr>
            <a:stCxn id="535" idx="3"/>
            <a:endCxn id="537" idx="1"/>
          </p:cNvCxnSpPr>
          <p:nvPr/>
        </p:nvCxnSpPr>
        <p:spPr>
          <a:xfrm>
            <a:off x="2602587" y="1281726"/>
            <a:ext cx="469500" cy="200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5" name="Google Shape;565;p24"/>
          <p:cNvCxnSpPr>
            <a:stCxn id="543" idx="3"/>
            <a:endCxn id="545" idx="1"/>
          </p:cNvCxnSpPr>
          <p:nvPr/>
        </p:nvCxnSpPr>
        <p:spPr>
          <a:xfrm>
            <a:off x="2570866" y="2523720"/>
            <a:ext cx="469500" cy="200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6" name="Google Shape;566;p24"/>
          <p:cNvCxnSpPr>
            <a:stCxn id="553" idx="3"/>
            <a:endCxn id="555" idx="1"/>
          </p:cNvCxnSpPr>
          <p:nvPr/>
        </p:nvCxnSpPr>
        <p:spPr>
          <a:xfrm>
            <a:off x="2584990" y="3873483"/>
            <a:ext cx="469500" cy="200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7" name="Google Shape;567;p24"/>
          <p:cNvCxnSpPr>
            <a:stCxn id="537" idx="3"/>
            <a:endCxn id="538" idx="1"/>
          </p:cNvCxnSpPr>
          <p:nvPr/>
        </p:nvCxnSpPr>
        <p:spPr>
          <a:xfrm>
            <a:off x="3617145" y="1482545"/>
            <a:ext cx="410400" cy="178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8" name="Google Shape;568;p24"/>
          <p:cNvCxnSpPr>
            <a:stCxn id="545" idx="3"/>
            <a:endCxn id="546" idx="1"/>
          </p:cNvCxnSpPr>
          <p:nvPr/>
        </p:nvCxnSpPr>
        <p:spPr>
          <a:xfrm>
            <a:off x="3585424" y="2724539"/>
            <a:ext cx="410400" cy="178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9" name="Google Shape;569;p24"/>
          <p:cNvCxnSpPr>
            <a:stCxn id="555" idx="3"/>
            <a:endCxn id="556" idx="1"/>
          </p:cNvCxnSpPr>
          <p:nvPr/>
        </p:nvCxnSpPr>
        <p:spPr>
          <a:xfrm>
            <a:off x="3599548" y="4074302"/>
            <a:ext cx="410400" cy="178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0" name="Google Shape;570;p24"/>
          <p:cNvCxnSpPr>
            <a:stCxn id="538" idx="3"/>
            <a:endCxn id="542" idx="1"/>
          </p:cNvCxnSpPr>
          <p:nvPr/>
        </p:nvCxnSpPr>
        <p:spPr>
          <a:xfrm flipH="1" rot="10800000">
            <a:off x="4572645" y="1658146"/>
            <a:ext cx="363300" cy="3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1" name="Google Shape;571;p24"/>
          <p:cNvCxnSpPr>
            <a:stCxn id="546" idx="3"/>
            <a:endCxn id="551" idx="1"/>
          </p:cNvCxnSpPr>
          <p:nvPr/>
        </p:nvCxnSpPr>
        <p:spPr>
          <a:xfrm>
            <a:off x="4540924" y="2903440"/>
            <a:ext cx="540300" cy="171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2" name="Google Shape;572;p24"/>
          <p:cNvCxnSpPr>
            <a:stCxn id="556" idx="3"/>
            <a:endCxn id="559" idx="1"/>
          </p:cNvCxnSpPr>
          <p:nvPr/>
        </p:nvCxnSpPr>
        <p:spPr>
          <a:xfrm>
            <a:off x="4555048" y="4253203"/>
            <a:ext cx="397200" cy="1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3" name="Google Shape;573;p24"/>
          <p:cNvCxnSpPr>
            <a:stCxn id="551" idx="3"/>
            <a:endCxn id="550" idx="1"/>
          </p:cNvCxnSpPr>
          <p:nvPr/>
        </p:nvCxnSpPr>
        <p:spPr>
          <a:xfrm>
            <a:off x="5626341" y="3075352"/>
            <a:ext cx="371700" cy="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4" name="Google Shape;574;p24"/>
          <p:cNvSpPr txBox="1"/>
          <p:nvPr/>
        </p:nvSpPr>
        <p:spPr>
          <a:xfrm>
            <a:off x="5398415" y="330814"/>
            <a:ext cx="31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ESTRTURA DATALAKE FINAL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Google Shape;57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7" y="0"/>
            <a:ext cx="91403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024" y="697452"/>
            <a:ext cx="856033" cy="67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33062" y="222648"/>
            <a:ext cx="359716" cy="167011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25"/>
          <p:cNvSpPr/>
          <p:nvPr/>
        </p:nvSpPr>
        <p:spPr>
          <a:xfrm>
            <a:off x="-1200150" y="383722"/>
            <a:ext cx="743100" cy="432600"/>
          </a:xfrm>
          <a:prstGeom prst="roundRect">
            <a:avLst>
              <a:gd fmla="val 16667" name="adj"/>
            </a:avLst>
          </a:prstGeom>
          <a:solidFill>
            <a:srgbClr val="9DCB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25"/>
          <p:cNvSpPr/>
          <p:nvPr/>
        </p:nvSpPr>
        <p:spPr>
          <a:xfrm>
            <a:off x="-1200150" y="906236"/>
            <a:ext cx="743100" cy="432600"/>
          </a:xfrm>
          <a:prstGeom prst="roundRect">
            <a:avLst>
              <a:gd fmla="val 16667" name="adj"/>
            </a:avLst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4" name="Google Shape;584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77902" y="232294"/>
            <a:ext cx="314877" cy="143944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25"/>
          <p:cNvSpPr txBox="1"/>
          <p:nvPr/>
        </p:nvSpPr>
        <p:spPr>
          <a:xfrm>
            <a:off x="262611" y="237628"/>
            <a:ext cx="1521633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Data Lake</a:t>
            </a:r>
            <a:endParaRPr/>
          </a:p>
        </p:txBody>
      </p:sp>
      <p:pic>
        <p:nvPicPr>
          <p:cNvPr id="586" name="Google Shape;586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57394" y="1067725"/>
            <a:ext cx="545193" cy="428002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25"/>
          <p:cNvSpPr txBox="1"/>
          <p:nvPr/>
        </p:nvSpPr>
        <p:spPr>
          <a:xfrm>
            <a:off x="1564358" y="636823"/>
            <a:ext cx="1521633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Bronze</a:t>
            </a:r>
            <a:endParaRPr b="1" i="0" sz="1600" u="none" cap="none" strike="noStrike">
              <a:solidFill>
                <a:srgbClr val="46454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88" name="Google Shape;588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71952" y="1268544"/>
            <a:ext cx="545193" cy="42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27452" y="1447445"/>
            <a:ext cx="545193" cy="428002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25"/>
          <p:cNvSpPr txBox="1"/>
          <p:nvPr/>
        </p:nvSpPr>
        <p:spPr>
          <a:xfrm>
            <a:off x="5357425" y="1393551"/>
            <a:ext cx="1521633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Arquivo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extraído</a:t>
            </a:r>
            <a:endParaRPr/>
          </a:p>
        </p:txBody>
      </p:sp>
      <p:sp>
        <p:nvSpPr>
          <p:cNvPr id="591" name="Google Shape;591;p25"/>
          <p:cNvSpPr txBox="1"/>
          <p:nvPr/>
        </p:nvSpPr>
        <p:spPr>
          <a:xfrm>
            <a:off x="2906990" y="624310"/>
            <a:ext cx="1521633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Nome da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extração</a:t>
            </a:r>
            <a:endParaRPr/>
          </a:p>
        </p:txBody>
      </p:sp>
      <p:sp>
        <p:nvSpPr>
          <p:cNvPr id="592" name="Google Shape;592;p25"/>
          <p:cNvSpPr txBox="1"/>
          <p:nvPr/>
        </p:nvSpPr>
        <p:spPr>
          <a:xfrm>
            <a:off x="3939145" y="873389"/>
            <a:ext cx="1521633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Data da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extração</a:t>
            </a:r>
            <a:endParaRPr/>
          </a:p>
        </p:txBody>
      </p:sp>
      <p:pic>
        <p:nvPicPr>
          <p:cNvPr id="593" name="Google Shape;593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35903" y="1458047"/>
            <a:ext cx="311107" cy="399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025673" y="2309719"/>
            <a:ext cx="545193" cy="428002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25"/>
          <p:cNvSpPr txBox="1"/>
          <p:nvPr/>
        </p:nvSpPr>
        <p:spPr>
          <a:xfrm>
            <a:off x="1532637" y="1878817"/>
            <a:ext cx="1521633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Silver</a:t>
            </a:r>
            <a:endParaRPr b="1" i="0" sz="1600" u="none" cap="none" strike="noStrike">
              <a:solidFill>
                <a:srgbClr val="46454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96" name="Google Shape;596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40231" y="2510538"/>
            <a:ext cx="545193" cy="42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995731" y="2689439"/>
            <a:ext cx="545193" cy="428002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25"/>
          <p:cNvSpPr txBox="1"/>
          <p:nvPr/>
        </p:nvSpPr>
        <p:spPr>
          <a:xfrm>
            <a:off x="6374318" y="2783492"/>
            <a:ext cx="1521633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Arquivo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refinado</a:t>
            </a:r>
            <a:endParaRPr/>
          </a:p>
        </p:txBody>
      </p:sp>
      <p:sp>
        <p:nvSpPr>
          <p:cNvPr id="599" name="Google Shape;599;p25"/>
          <p:cNvSpPr txBox="1"/>
          <p:nvPr/>
        </p:nvSpPr>
        <p:spPr>
          <a:xfrm>
            <a:off x="2867832" y="1934082"/>
            <a:ext cx="1521633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Nome da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extração</a:t>
            </a:r>
            <a:endParaRPr/>
          </a:p>
        </p:txBody>
      </p:sp>
      <p:sp>
        <p:nvSpPr>
          <p:cNvPr id="600" name="Google Shape;600;p25"/>
          <p:cNvSpPr txBox="1"/>
          <p:nvPr/>
        </p:nvSpPr>
        <p:spPr>
          <a:xfrm>
            <a:off x="3846757" y="2030864"/>
            <a:ext cx="1521633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Nome_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dataframe</a:t>
            </a:r>
            <a:endParaRPr b="0" i="0" sz="1200" u="none" cap="none" strike="noStrike">
              <a:solidFill>
                <a:srgbClr val="46454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01" name="Google Shape;601;p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997935" y="2876113"/>
            <a:ext cx="311107" cy="399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81148" y="2861351"/>
            <a:ext cx="545193" cy="428002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25"/>
          <p:cNvSpPr txBox="1"/>
          <p:nvPr/>
        </p:nvSpPr>
        <p:spPr>
          <a:xfrm>
            <a:off x="4932174" y="2202776"/>
            <a:ext cx="1610422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Data da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transformação</a:t>
            </a:r>
            <a:endParaRPr/>
          </a:p>
        </p:txBody>
      </p:sp>
      <p:pic>
        <p:nvPicPr>
          <p:cNvPr id="604" name="Google Shape;604;p2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39797" y="3659482"/>
            <a:ext cx="545193" cy="428002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25"/>
          <p:cNvSpPr txBox="1"/>
          <p:nvPr/>
        </p:nvSpPr>
        <p:spPr>
          <a:xfrm>
            <a:off x="1546761" y="3228580"/>
            <a:ext cx="1521633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Gold</a:t>
            </a:r>
            <a:endParaRPr b="1" i="0" sz="1600" u="none" cap="none" strike="noStrike">
              <a:solidFill>
                <a:srgbClr val="46454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06" name="Google Shape;606;p2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054355" y="3860301"/>
            <a:ext cx="545193" cy="42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2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009855" y="4039202"/>
            <a:ext cx="545193" cy="428002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25"/>
          <p:cNvSpPr txBox="1"/>
          <p:nvPr/>
        </p:nvSpPr>
        <p:spPr>
          <a:xfrm>
            <a:off x="2889393" y="3294106"/>
            <a:ext cx="1521633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Nome da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Extração</a:t>
            </a:r>
            <a:endParaRPr/>
          </a:p>
        </p:txBody>
      </p:sp>
      <p:sp>
        <p:nvSpPr>
          <p:cNvPr id="609" name="Google Shape;609;p25"/>
          <p:cNvSpPr txBox="1"/>
          <p:nvPr/>
        </p:nvSpPr>
        <p:spPr>
          <a:xfrm>
            <a:off x="3860881" y="3413334"/>
            <a:ext cx="1672382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Data da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transformação</a:t>
            </a:r>
            <a:endParaRPr/>
          </a:p>
        </p:txBody>
      </p:sp>
      <p:pic>
        <p:nvPicPr>
          <p:cNvPr id="610" name="Google Shape;610;p2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952166" y="4054802"/>
            <a:ext cx="311107" cy="399995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25"/>
          <p:cNvSpPr txBox="1"/>
          <p:nvPr/>
        </p:nvSpPr>
        <p:spPr>
          <a:xfrm>
            <a:off x="5353744" y="3926666"/>
            <a:ext cx="1521633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Arquivo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refinado</a:t>
            </a:r>
            <a:endParaRPr/>
          </a:p>
        </p:txBody>
      </p:sp>
      <p:cxnSp>
        <p:nvCxnSpPr>
          <p:cNvPr id="612" name="Google Shape;612;p25"/>
          <p:cNvCxnSpPr>
            <a:stCxn id="580" idx="3"/>
            <a:endCxn id="586" idx="1"/>
          </p:cNvCxnSpPr>
          <p:nvPr/>
        </p:nvCxnSpPr>
        <p:spPr>
          <a:xfrm>
            <a:off x="1493057" y="1033465"/>
            <a:ext cx="564300" cy="248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3" name="Google Shape;613;p25"/>
          <p:cNvCxnSpPr>
            <a:stCxn id="580" idx="3"/>
            <a:endCxn id="594" idx="1"/>
          </p:cNvCxnSpPr>
          <p:nvPr/>
        </p:nvCxnSpPr>
        <p:spPr>
          <a:xfrm>
            <a:off x="1493057" y="1033465"/>
            <a:ext cx="532500" cy="1490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4" name="Google Shape;614;p25"/>
          <p:cNvCxnSpPr>
            <a:stCxn id="580" idx="3"/>
            <a:endCxn id="604" idx="1"/>
          </p:cNvCxnSpPr>
          <p:nvPr/>
        </p:nvCxnSpPr>
        <p:spPr>
          <a:xfrm>
            <a:off x="1493057" y="1033465"/>
            <a:ext cx="546600" cy="2840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5" name="Google Shape;615;p25"/>
          <p:cNvCxnSpPr>
            <a:stCxn id="586" idx="3"/>
            <a:endCxn id="588" idx="1"/>
          </p:cNvCxnSpPr>
          <p:nvPr/>
        </p:nvCxnSpPr>
        <p:spPr>
          <a:xfrm>
            <a:off x="2602587" y="1281726"/>
            <a:ext cx="469500" cy="200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6" name="Google Shape;616;p25"/>
          <p:cNvCxnSpPr>
            <a:stCxn id="594" idx="3"/>
            <a:endCxn id="596" idx="1"/>
          </p:cNvCxnSpPr>
          <p:nvPr/>
        </p:nvCxnSpPr>
        <p:spPr>
          <a:xfrm>
            <a:off x="2570866" y="2523720"/>
            <a:ext cx="469500" cy="200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7" name="Google Shape;617;p25"/>
          <p:cNvCxnSpPr>
            <a:stCxn id="604" idx="3"/>
            <a:endCxn id="606" idx="1"/>
          </p:cNvCxnSpPr>
          <p:nvPr/>
        </p:nvCxnSpPr>
        <p:spPr>
          <a:xfrm>
            <a:off x="2584990" y="3873483"/>
            <a:ext cx="469500" cy="200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8" name="Google Shape;618;p25"/>
          <p:cNvCxnSpPr>
            <a:stCxn id="588" idx="3"/>
            <a:endCxn id="589" idx="1"/>
          </p:cNvCxnSpPr>
          <p:nvPr/>
        </p:nvCxnSpPr>
        <p:spPr>
          <a:xfrm>
            <a:off x="3617145" y="1482545"/>
            <a:ext cx="410400" cy="178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9" name="Google Shape;619;p25"/>
          <p:cNvCxnSpPr>
            <a:stCxn id="596" idx="3"/>
            <a:endCxn id="597" idx="1"/>
          </p:cNvCxnSpPr>
          <p:nvPr/>
        </p:nvCxnSpPr>
        <p:spPr>
          <a:xfrm>
            <a:off x="3585424" y="2724539"/>
            <a:ext cx="410400" cy="178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0" name="Google Shape;620;p25"/>
          <p:cNvCxnSpPr>
            <a:stCxn id="606" idx="3"/>
            <a:endCxn id="607" idx="1"/>
          </p:cNvCxnSpPr>
          <p:nvPr/>
        </p:nvCxnSpPr>
        <p:spPr>
          <a:xfrm>
            <a:off x="3599548" y="4074302"/>
            <a:ext cx="410400" cy="178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1" name="Google Shape;621;p25"/>
          <p:cNvCxnSpPr>
            <a:stCxn id="589" idx="3"/>
            <a:endCxn id="593" idx="1"/>
          </p:cNvCxnSpPr>
          <p:nvPr/>
        </p:nvCxnSpPr>
        <p:spPr>
          <a:xfrm flipH="1" rot="10800000">
            <a:off x="4572645" y="1658146"/>
            <a:ext cx="363300" cy="3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2" name="Google Shape;622;p25"/>
          <p:cNvCxnSpPr>
            <a:stCxn id="597" idx="3"/>
            <a:endCxn id="602" idx="1"/>
          </p:cNvCxnSpPr>
          <p:nvPr/>
        </p:nvCxnSpPr>
        <p:spPr>
          <a:xfrm>
            <a:off x="4540924" y="2903440"/>
            <a:ext cx="540300" cy="171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3" name="Google Shape;623;p25"/>
          <p:cNvCxnSpPr>
            <a:stCxn id="607" idx="3"/>
            <a:endCxn id="610" idx="1"/>
          </p:cNvCxnSpPr>
          <p:nvPr/>
        </p:nvCxnSpPr>
        <p:spPr>
          <a:xfrm>
            <a:off x="4555048" y="4253203"/>
            <a:ext cx="397200" cy="1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4" name="Google Shape;624;p25"/>
          <p:cNvCxnSpPr>
            <a:stCxn id="602" idx="3"/>
            <a:endCxn id="601" idx="1"/>
          </p:cNvCxnSpPr>
          <p:nvPr/>
        </p:nvCxnSpPr>
        <p:spPr>
          <a:xfrm>
            <a:off x="5626341" y="3075352"/>
            <a:ext cx="371700" cy="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5" name="Google Shape;625;p25"/>
          <p:cNvSpPr/>
          <p:nvPr/>
        </p:nvSpPr>
        <p:spPr>
          <a:xfrm>
            <a:off x="5243673" y="244189"/>
            <a:ext cx="2886614" cy="563456"/>
          </a:xfrm>
          <a:prstGeom prst="roundRect">
            <a:avLst>
              <a:gd fmla="val 16667" name="adj"/>
            </a:avLst>
          </a:prstGeom>
          <a:solidFill>
            <a:srgbClr val="9DCB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5"/>
          <p:cNvSpPr txBox="1"/>
          <p:nvPr/>
        </p:nvSpPr>
        <p:spPr>
          <a:xfrm>
            <a:off x="5398415" y="330814"/>
            <a:ext cx="31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ESTRTURA DATALAKE FINAL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1" name="Google Shape;631;p26"/>
          <p:cNvCxnSpPr>
            <a:stCxn id="632" idx="0"/>
          </p:cNvCxnSpPr>
          <p:nvPr/>
        </p:nvCxnSpPr>
        <p:spPr>
          <a:xfrm>
            <a:off x="6565902" y="3412838"/>
            <a:ext cx="1930800" cy="0"/>
          </a:xfrm>
          <a:prstGeom prst="straightConnector1">
            <a:avLst/>
          </a:prstGeom>
          <a:noFill/>
          <a:ln cap="flat" cmpd="sng" w="38100">
            <a:solidFill>
              <a:srgbClr val="46454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3" name="Google Shape;633;p26"/>
          <p:cNvCxnSpPr/>
          <p:nvPr/>
        </p:nvCxnSpPr>
        <p:spPr>
          <a:xfrm>
            <a:off x="-228600" y="2230766"/>
            <a:ext cx="9037800" cy="0"/>
          </a:xfrm>
          <a:prstGeom prst="straightConnector1">
            <a:avLst/>
          </a:prstGeom>
          <a:noFill/>
          <a:ln cap="flat" cmpd="sng" w="38100">
            <a:solidFill>
              <a:srgbClr val="46454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4" name="Google Shape;634;p26"/>
          <p:cNvSpPr/>
          <p:nvPr/>
        </p:nvSpPr>
        <p:spPr>
          <a:xfrm>
            <a:off x="5866377" y="1542899"/>
            <a:ext cx="1399050" cy="2314433"/>
          </a:xfrm>
          <a:prstGeom prst="rect">
            <a:avLst/>
          </a:prstGeom>
          <a:solidFill>
            <a:srgbClr val="9CD33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6"/>
          <p:cNvSpPr/>
          <p:nvPr/>
        </p:nvSpPr>
        <p:spPr>
          <a:xfrm>
            <a:off x="5866377" y="1533748"/>
            <a:ext cx="1399050" cy="2165892"/>
          </a:xfrm>
          <a:prstGeom prst="rect">
            <a:avLst/>
          </a:prstGeom>
          <a:solidFill>
            <a:srgbClr val="DBE96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26"/>
          <p:cNvSpPr/>
          <p:nvPr/>
        </p:nvSpPr>
        <p:spPr>
          <a:xfrm>
            <a:off x="5985784" y="1606029"/>
            <a:ext cx="1143842" cy="497567"/>
          </a:xfrm>
          <a:prstGeom prst="rect">
            <a:avLst/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26"/>
          <p:cNvSpPr/>
          <p:nvPr/>
        </p:nvSpPr>
        <p:spPr>
          <a:xfrm>
            <a:off x="0" y="0"/>
            <a:ext cx="225000" cy="5143500"/>
          </a:xfrm>
          <a:prstGeom prst="rect">
            <a:avLst/>
          </a:prstGeom>
          <a:gradFill>
            <a:gsLst>
              <a:gs pos="0">
                <a:srgbClr val="9CD33B"/>
              </a:gs>
              <a:gs pos="100000">
                <a:srgbClr val="DBE96D"/>
              </a:gs>
            </a:gsLst>
            <a:lin ang="2700006" scaled="0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8" name="Google Shape;6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3062" y="222648"/>
            <a:ext cx="359716" cy="167011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26"/>
          <p:cNvSpPr/>
          <p:nvPr/>
        </p:nvSpPr>
        <p:spPr>
          <a:xfrm>
            <a:off x="-1200150" y="383722"/>
            <a:ext cx="743100" cy="432600"/>
          </a:xfrm>
          <a:prstGeom prst="roundRect">
            <a:avLst>
              <a:gd fmla="val 16667" name="adj"/>
            </a:avLst>
          </a:prstGeom>
          <a:solidFill>
            <a:srgbClr val="9DCB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26"/>
          <p:cNvSpPr/>
          <p:nvPr/>
        </p:nvSpPr>
        <p:spPr>
          <a:xfrm>
            <a:off x="-1200150" y="906236"/>
            <a:ext cx="743100" cy="432600"/>
          </a:xfrm>
          <a:prstGeom prst="roundRect">
            <a:avLst>
              <a:gd fmla="val 16667" name="adj"/>
            </a:avLst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26"/>
          <p:cNvSpPr txBox="1"/>
          <p:nvPr/>
        </p:nvSpPr>
        <p:spPr>
          <a:xfrm>
            <a:off x="5823202" y="201455"/>
            <a:ext cx="2673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&lt; Conhecendo Apache Airflow  </a:t>
            </a:r>
            <a:r>
              <a:rPr b="1" i="0" lang="pt-BR" sz="1100" u="none" cap="none" strike="noStrik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2" name="Google Shape;64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7902" y="232294"/>
            <a:ext cx="314877" cy="143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-2305083" y="2732495"/>
            <a:ext cx="2851463" cy="5728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4" name="Google Shape;644;p26"/>
          <p:cNvGrpSpPr/>
          <p:nvPr/>
        </p:nvGrpSpPr>
        <p:grpSpPr>
          <a:xfrm>
            <a:off x="953691" y="1543551"/>
            <a:ext cx="1399050" cy="1338975"/>
            <a:chOff x="953691" y="1950244"/>
            <a:chExt cx="1399050" cy="1338975"/>
          </a:xfrm>
        </p:grpSpPr>
        <p:sp>
          <p:nvSpPr>
            <p:cNvPr id="645" name="Google Shape;645;p26"/>
            <p:cNvSpPr/>
            <p:nvPr/>
          </p:nvSpPr>
          <p:spPr>
            <a:xfrm>
              <a:off x="953691" y="1950244"/>
              <a:ext cx="1399050" cy="1338975"/>
            </a:xfrm>
            <a:prstGeom prst="rect">
              <a:avLst/>
            </a:prstGeom>
            <a:solidFill>
              <a:srgbClr val="9CD33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953691" y="1950244"/>
              <a:ext cx="1399050" cy="1173375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7" name="Google Shape;647;p26"/>
          <p:cNvSpPr txBox="1"/>
          <p:nvPr/>
        </p:nvSpPr>
        <p:spPr>
          <a:xfrm>
            <a:off x="980297" y="2288375"/>
            <a:ext cx="1345725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API TWITTER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8" name="Google Shape;648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56144" y="1805558"/>
            <a:ext cx="386799" cy="317321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26"/>
          <p:cNvSpPr/>
          <p:nvPr/>
        </p:nvSpPr>
        <p:spPr>
          <a:xfrm>
            <a:off x="2567369" y="2552096"/>
            <a:ext cx="3084999" cy="1338975"/>
          </a:xfrm>
          <a:prstGeom prst="rect">
            <a:avLst/>
          </a:prstGeom>
          <a:solidFill>
            <a:srgbClr val="9CD33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26"/>
          <p:cNvSpPr/>
          <p:nvPr/>
        </p:nvSpPr>
        <p:spPr>
          <a:xfrm>
            <a:off x="2567369" y="1533746"/>
            <a:ext cx="3084999" cy="2165894"/>
          </a:xfrm>
          <a:prstGeom prst="rect">
            <a:avLst/>
          </a:prstGeom>
          <a:solidFill>
            <a:srgbClr val="DBE96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26"/>
          <p:cNvSpPr txBox="1"/>
          <p:nvPr/>
        </p:nvSpPr>
        <p:spPr>
          <a:xfrm>
            <a:off x="5893039" y="3412838"/>
            <a:ext cx="1345725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DATA LAKE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1" name="Google Shape;651;p26"/>
          <p:cNvGrpSpPr/>
          <p:nvPr/>
        </p:nvGrpSpPr>
        <p:grpSpPr>
          <a:xfrm>
            <a:off x="7757651" y="1532615"/>
            <a:ext cx="1102429" cy="1062302"/>
            <a:chOff x="7490817" y="1940441"/>
            <a:chExt cx="1399050" cy="1348126"/>
          </a:xfrm>
        </p:grpSpPr>
        <p:sp>
          <p:nvSpPr>
            <p:cNvPr id="652" name="Google Shape;652;p26"/>
            <p:cNvSpPr/>
            <p:nvPr/>
          </p:nvSpPr>
          <p:spPr>
            <a:xfrm>
              <a:off x="7490817" y="1949592"/>
              <a:ext cx="1399050" cy="1338975"/>
            </a:xfrm>
            <a:prstGeom prst="rect">
              <a:avLst/>
            </a:prstGeom>
            <a:solidFill>
              <a:srgbClr val="9CD33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7490817" y="1940441"/>
              <a:ext cx="1399050" cy="1094046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54" name="Google Shape;654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15709" y="1663363"/>
            <a:ext cx="381093" cy="574641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26"/>
          <p:cNvSpPr/>
          <p:nvPr/>
        </p:nvSpPr>
        <p:spPr>
          <a:xfrm>
            <a:off x="2694214" y="1768223"/>
            <a:ext cx="865500" cy="408600"/>
          </a:xfrm>
          <a:prstGeom prst="rect">
            <a:avLst/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26"/>
          <p:cNvSpPr/>
          <p:nvPr/>
        </p:nvSpPr>
        <p:spPr>
          <a:xfrm>
            <a:off x="3670400" y="1768223"/>
            <a:ext cx="865500" cy="408600"/>
          </a:xfrm>
          <a:prstGeom prst="rect">
            <a:avLst/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26"/>
          <p:cNvSpPr/>
          <p:nvPr/>
        </p:nvSpPr>
        <p:spPr>
          <a:xfrm>
            <a:off x="4646586" y="1768223"/>
            <a:ext cx="865500" cy="408600"/>
          </a:xfrm>
          <a:prstGeom prst="rect">
            <a:avLst/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26"/>
          <p:cNvSpPr txBox="1"/>
          <p:nvPr/>
        </p:nvSpPr>
        <p:spPr>
          <a:xfrm>
            <a:off x="2451317" y="1844976"/>
            <a:ext cx="1345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HOOK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26"/>
          <p:cNvSpPr txBox="1"/>
          <p:nvPr/>
        </p:nvSpPr>
        <p:spPr>
          <a:xfrm>
            <a:off x="3436639" y="1864601"/>
            <a:ext cx="1345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OPERATOR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26"/>
          <p:cNvSpPr txBox="1"/>
          <p:nvPr/>
        </p:nvSpPr>
        <p:spPr>
          <a:xfrm>
            <a:off x="4396742" y="1864600"/>
            <a:ext cx="1345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DAG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1" name="Google Shape;661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65431" y="2465229"/>
            <a:ext cx="1166777" cy="605259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"/>
          <p:cNvSpPr txBox="1"/>
          <p:nvPr/>
        </p:nvSpPr>
        <p:spPr>
          <a:xfrm>
            <a:off x="3436639" y="3388564"/>
            <a:ext cx="1345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AIRFLOW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3" name="Google Shape;663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95181" y="1706112"/>
            <a:ext cx="246986" cy="308991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26"/>
          <p:cNvSpPr txBox="1"/>
          <p:nvPr/>
        </p:nvSpPr>
        <p:spPr>
          <a:xfrm>
            <a:off x="6411517" y="1657056"/>
            <a:ext cx="702916" cy="4077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DADO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BRONZE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26"/>
          <p:cNvSpPr/>
          <p:nvPr/>
        </p:nvSpPr>
        <p:spPr>
          <a:xfrm>
            <a:off x="6000977" y="2208532"/>
            <a:ext cx="1143842" cy="497567"/>
          </a:xfrm>
          <a:prstGeom prst="rect">
            <a:avLst/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6" name="Google Shape;666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10374" y="2308615"/>
            <a:ext cx="246986" cy="308991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26"/>
          <p:cNvSpPr txBox="1"/>
          <p:nvPr/>
        </p:nvSpPr>
        <p:spPr>
          <a:xfrm>
            <a:off x="6426710" y="2259559"/>
            <a:ext cx="702916" cy="4077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DADO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SILVER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26"/>
          <p:cNvSpPr/>
          <p:nvPr/>
        </p:nvSpPr>
        <p:spPr>
          <a:xfrm>
            <a:off x="5985784" y="2816002"/>
            <a:ext cx="1143842" cy="497567"/>
          </a:xfrm>
          <a:prstGeom prst="rect">
            <a:avLst/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9" name="Google Shape;669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95181" y="2916085"/>
            <a:ext cx="246986" cy="308991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26"/>
          <p:cNvSpPr txBox="1"/>
          <p:nvPr/>
        </p:nvSpPr>
        <p:spPr>
          <a:xfrm>
            <a:off x="6411517" y="2867029"/>
            <a:ext cx="702916" cy="4077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DADO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GOLD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1" name="Google Shape;671;p26"/>
          <p:cNvGrpSpPr/>
          <p:nvPr/>
        </p:nvGrpSpPr>
        <p:grpSpPr>
          <a:xfrm>
            <a:off x="7748891" y="2798202"/>
            <a:ext cx="1102429" cy="1062302"/>
            <a:chOff x="7490817" y="1940441"/>
            <a:chExt cx="1399050" cy="1348126"/>
          </a:xfrm>
        </p:grpSpPr>
        <p:sp>
          <p:nvSpPr>
            <p:cNvPr id="672" name="Google Shape;672;p26"/>
            <p:cNvSpPr/>
            <p:nvPr/>
          </p:nvSpPr>
          <p:spPr>
            <a:xfrm>
              <a:off x="7490817" y="1949592"/>
              <a:ext cx="1399050" cy="1338975"/>
            </a:xfrm>
            <a:prstGeom prst="rect">
              <a:avLst/>
            </a:prstGeom>
            <a:solidFill>
              <a:srgbClr val="9CD33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7490817" y="1940441"/>
              <a:ext cx="1399050" cy="1114803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4" name="Google Shape;674;p26"/>
          <p:cNvSpPr txBox="1"/>
          <p:nvPr/>
        </p:nvSpPr>
        <p:spPr>
          <a:xfrm>
            <a:off x="1752241" y="839875"/>
            <a:ext cx="5639518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9DCB3E"/>
                </a:solidFill>
                <a:latin typeface="Inter Black"/>
                <a:ea typeface="Inter Black"/>
                <a:cs typeface="Inter Black"/>
                <a:sym typeface="Inter Black"/>
              </a:rPr>
              <a:t>&lt;PIPELINE FINAL&gt;</a:t>
            </a:r>
            <a:endParaRPr b="1" i="0" sz="2000" u="none" cap="none" strike="noStrike">
              <a:solidFill>
                <a:srgbClr val="9DCB3E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pic>
        <p:nvPicPr>
          <p:cNvPr id="675" name="Google Shape;675;p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007090" y="2968707"/>
            <a:ext cx="603549" cy="576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3"/>
          <p:cNvCxnSpPr/>
          <p:nvPr/>
        </p:nvCxnSpPr>
        <p:spPr>
          <a:xfrm>
            <a:off x="-228600" y="2637459"/>
            <a:ext cx="9037800" cy="0"/>
          </a:xfrm>
          <a:prstGeom prst="straightConnector1">
            <a:avLst/>
          </a:prstGeom>
          <a:noFill/>
          <a:ln cap="flat" cmpd="sng" w="38100">
            <a:solidFill>
              <a:srgbClr val="46454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3"/>
          <p:cNvSpPr/>
          <p:nvPr/>
        </p:nvSpPr>
        <p:spPr>
          <a:xfrm>
            <a:off x="0" y="0"/>
            <a:ext cx="225000" cy="5143500"/>
          </a:xfrm>
          <a:prstGeom prst="rect">
            <a:avLst/>
          </a:prstGeom>
          <a:gradFill>
            <a:gsLst>
              <a:gs pos="0">
                <a:srgbClr val="9CD33B"/>
              </a:gs>
              <a:gs pos="100000">
                <a:srgbClr val="DBE96D"/>
              </a:gs>
            </a:gsLst>
            <a:lin ang="2700006" scaled="0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3062" y="222648"/>
            <a:ext cx="359716" cy="1670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"/>
          <p:cNvSpPr/>
          <p:nvPr/>
        </p:nvSpPr>
        <p:spPr>
          <a:xfrm>
            <a:off x="-1200150" y="383722"/>
            <a:ext cx="743100" cy="432600"/>
          </a:xfrm>
          <a:prstGeom prst="roundRect">
            <a:avLst>
              <a:gd fmla="val 16667" name="adj"/>
            </a:avLst>
          </a:prstGeom>
          <a:solidFill>
            <a:srgbClr val="9DCB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-1200150" y="906236"/>
            <a:ext cx="743100" cy="432600"/>
          </a:xfrm>
          <a:prstGeom prst="roundRect">
            <a:avLst>
              <a:gd fmla="val 16667" name="adj"/>
            </a:avLst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5823202" y="201455"/>
            <a:ext cx="2673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&lt; Conhecendo Apache Airflow  </a:t>
            </a:r>
            <a:r>
              <a:rPr b="1" i="0" lang="pt-BR" sz="1100" u="none" cap="none" strike="noStrik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7902" y="232294"/>
            <a:ext cx="314877" cy="143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-2305083" y="2732495"/>
            <a:ext cx="2851463" cy="5728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3"/>
          <p:cNvGrpSpPr/>
          <p:nvPr/>
        </p:nvGrpSpPr>
        <p:grpSpPr>
          <a:xfrm>
            <a:off x="953691" y="1950244"/>
            <a:ext cx="1399050" cy="1338975"/>
            <a:chOff x="953691" y="1950244"/>
            <a:chExt cx="1399050" cy="1338975"/>
          </a:xfrm>
        </p:grpSpPr>
        <p:sp>
          <p:nvSpPr>
            <p:cNvPr id="103" name="Google Shape;103;p3"/>
            <p:cNvSpPr/>
            <p:nvPr/>
          </p:nvSpPr>
          <p:spPr>
            <a:xfrm>
              <a:off x="953691" y="1950244"/>
              <a:ext cx="1399050" cy="1338975"/>
            </a:xfrm>
            <a:prstGeom prst="rect">
              <a:avLst/>
            </a:prstGeom>
            <a:solidFill>
              <a:srgbClr val="9CD33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953691" y="1950244"/>
              <a:ext cx="1399050" cy="1173375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3"/>
          <p:cNvSpPr txBox="1"/>
          <p:nvPr/>
        </p:nvSpPr>
        <p:spPr>
          <a:xfrm>
            <a:off x="980297" y="2695068"/>
            <a:ext cx="1345725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API TWITTER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56144" y="2212251"/>
            <a:ext cx="386799" cy="3173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3"/>
          <p:cNvGrpSpPr/>
          <p:nvPr/>
        </p:nvGrpSpPr>
        <p:grpSpPr>
          <a:xfrm>
            <a:off x="2567369" y="1940440"/>
            <a:ext cx="3084999" cy="1348126"/>
            <a:chOff x="3614738" y="2435901"/>
            <a:chExt cx="1865400" cy="1797501"/>
          </a:xfrm>
        </p:grpSpPr>
        <p:sp>
          <p:nvSpPr>
            <p:cNvPr id="108" name="Google Shape;108;p3"/>
            <p:cNvSpPr/>
            <p:nvPr/>
          </p:nvSpPr>
          <p:spPr>
            <a:xfrm>
              <a:off x="3614738" y="2448102"/>
              <a:ext cx="1865400" cy="1785300"/>
            </a:xfrm>
            <a:prstGeom prst="rect">
              <a:avLst/>
            </a:prstGeom>
            <a:solidFill>
              <a:srgbClr val="9CD33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3614738" y="2435901"/>
              <a:ext cx="1865400" cy="1576800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5866377" y="1949592"/>
            <a:ext cx="1399050" cy="1338975"/>
          </a:xfrm>
          <a:prstGeom prst="rect">
            <a:avLst/>
          </a:prstGeom>
          <a:solidFill>
            <a:srgbClr val="9CD33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5866377" y="1940441"/>
            <a:ext cx="1399050" cy="1182600"/>
          </a:xfrm>
          <a:prstGeom prst="rect">
            <a:avLst/>
          </a:prstGeom>
          <a:solidFill>
            <a:srgbClr val="DBE96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5892983" y="2694416"/>
            <a:ext cx="1345725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DATA LAKE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12571" y="2196305"/>
            <a:ext cx="306593" cy="3835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3"/>
          <p:cNvGrpSpPr/>
          <p:nvPr/>
        </p:nvGrpSpPr>
        <p:grpSpPr>
          <a:xfrm>
            <a:off x="7490817" y="1940441"/>
            <a:ext cx="1399050" cy="1348126"/>
            <a:chOff x="7490817" y="1940441"/>
            <a:chExt cx="1399050" cy="1348126"/>
          </a:xfrm>
        </p:grpSpPr>
        <p:sp>
          <p:nvSpPr>
            <p:cNvPr id="115" name="Google Shape;115;p3"/>
            <p:cNvSpPr/>
            <p:nvPr/>
          </p:nvSpPr>
          <p:spPr>
            <a:xfrm>
              <a:off x="7490817" y="1949592"/>
              <a:ext cx="1399050" cy="1338975"/>
            </a:xfrm>
            <a:prstGeom prst="rect">
              <a:avLst/>
            </a:prstGeom>
            <a:solidFill>
              <a:srgbClr val="9CD33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490817" y="1940441"/>
              <a:ext cx="1399050" cy="1182600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7" name="Google Shape;117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47801" y="2163249"/>
            <a:ext cx="485015" cy="73134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 txBox="1"/>
          <p:nvPr/>
        </p:nvSpPr>
        <p:spPr>
          <a:xfrm>
            <a:off x="3349029" y="2788082"/>
            <a:ext cx="1345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AIRFLOW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2694214" y="2163248"/>
            <a:ext cx="865500" cy="408600"/>
          </a:xfrm>
          <a:prstGeom prst="rect">
            <a:avLst/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3670400" y="2163248"/>
            <a:ext cx="865500" cy="408600"/>
          </a:xfrm>
          <a:prstGeom prst="rect">
            <a:avLst/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4646586" y="2163248"/>
            <a:ext cx="865500" cy="408600"/>
          </a:xfrm>
          <a:prstGeom prst="rect">
            <a:avLst/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2451317" y="2240001"/>
            <a:ext cx="1345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HOOK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3436639" y="2259626"/>
            <a:ext cx="1345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OPERATOR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4396742" y="2259625"/>
            <a:ext cx="1345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DAG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4"/>
          <p:cNvCxnSpPr/>
          <p:nvPr/>
        </p:nvCxnSpPr>
        <p:spPr>
          <a:xfrm>
            <a:off x="-228600" y="2637459"/>
            <a:ext cx="9037800" cy="0"/>
          </a:xfrm>
          <a:prstGeom prst="straightConnector1">
            <a:avLst/>
          </a:prstGeom>
          <a:noFill/>
          <a:ln cap="flat" cmpd="sng" w="38100">
            <a:solidFill>
              <a:srgbClr val="46454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p4"/>
          <p:cNvSpPr/>
          <p:nvPr/>
        </p:nvSpPr>
        <p:spPr>
          <a:xfrm>
            <a:off x="0" y="0"/>
            <a:ext cx="225000" cy="5143500"/>
          </a:xfrm>
          <a:prstGeom prst="rect">
            <a:avLst/>
          </a:prstGeom>
          <a:gradFill>
            <a:gsLst>
              <a:gs pos="0">
                <a:srgbClr val="9CD33B"/>
              </a:gs>
              <a:gs pos="100000">
                <a:srgbClr val="DBE96D"/>
              </a:gs>
            </a:gsLst>
            <a:lin ang="2700006" scaled="0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3062" y="222648"/>
            <a:ext cx="359716" cy="16701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/>
          <p:nvPr/>
        </p:nvSpPr>
        <p:spPr>
          <a:xfrm>
            <a:off x="-1200150" y="383722"/>
            <a:ext cx="743100" cy="432600"/>
          </a:xfrm>
          <a:prstGeom prst="roundRect">
            <a:avLst>
              <a:gd fmla="val 16667" name="adj"/>
            </a:avLst>
          </a:prstGeom>
          <a:solidFill>
            <a:srgbClr val="9DCB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-1200150" y="906236"/>
            <a:ext cx="743100" cy="432600"/>
          </a:xfrm>
          <a:prstGeom prst="roundRect">
            <a:avLst>
              <a:gd fmla="val 16667" name="adj"/>
            </a:avLst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5823202" y="201455"/>
            <a:ext cx="2673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&lt; Conhecendo Apache Airflow  </a:t>
            </a:r>
            <a:r>
              <a:rPr b="1" i="0" lang="pt-BR" sz="1100" u="none" cap="none" strike="noStrik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7902" y="232294"/>
            <a:ext cx="314877" cy="143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-2305083" y="2732495"/>
            <a:ext cx="2851463" cy="5728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4"/>
          <p:cNvGrpSpPr/>
          <p:nvPr/>
        </p:nvGrpSpPr>
        <p:grpSpPr>
          <a:xfrm>
            <a:off x="953691" y="1950244"/>
            <a:ext cx="1399050" cy="1338975"/>
            <a:chOff x="953691" y="1950244"/>
            <a:chExt cx="1399050" cy="1338975"/>
          </a:xfrm>
        </p:grpSpPr>
        <p:sp>
          <p:nvSpPr>
            <p:cNvPr id="138" name="Google Shape;138;p4"/>
            <p:cNvSpPr/>
            <p:nvPr/>
          </p:nvSpPr>
          <p:spPr>
            <a:xfrm>
              <a:off x="953691" y="1950244"/>
              <a:ext cx="1399050" cy="1338975"/>
            </a:xfrm>
            <a:prstGeom prst="rect">
              <a:avLst/>
            </a:prstGeom>
            <a:solidFill>
              <a:srgbClr val="9CD33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953691" y="1950244"/>
              <a:ext cx="1399050" cy="1173375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4"/>
          <p:cNvSpPr txBox="1"/>
          <p:nvPr/>
        </p:nvSpPr>
        <p:spPr>
          <a:xfrm>
            <a:off x="980297" y="2695068"/>
            <a:ext cx="1345725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API TWITTER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56144" y="2212251"/>
            <a:ext cx="386799" cy="3173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4"/>
          <p:cNvGrpSpPr/>
          <p:nvPr/>
        </p:nvGrpSpPr>
        <p:grpSpPr>
          <a:xfrm>
            <a:off x="2567369" y="1940440"/>
            <a:ext cx="3084999" cy="1348126"/>
            <a:chOff x="3614738" y="2435901"/>
            <a:chExt cx="1865400" cy="1797501"/>
          </a:xfrm>
        </p:grpSpPr>
        <p:sp>
          <p:nvSpPr>
            <p:cNvPr id="143" name="Google Shape;143;p4"/>
            <p:cNvSpPr/>
            <p:nvPr/>
          </p:nvSpPr>
          <p:spPr>
            <a:xfrm>
              <a:off x="3614738" y="2448102"/>
              <a:ext cx="1865400" cy="1785300"/>
            </a:xfrm>
            <a:prstGeom prst="rect">
              <a:avLst/>
            </a:prstGeom>
            <a:solidFill>
              <a:srgbClr val="9CD33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3614738" y="2435901"/>
              <a:ext cx="1865400" cy="1576800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4"/>
          <p:cNvSpPr/>
          <p:nvPr/>
        </p:nvSpPr>
        <p:spPr>
          <a:xfrm>
            <a:off x="5866377" y="1949592"/>
            <a:ext cx="1399050" cy="1338975"/>
          </a:xfrm>
          <a:prstGeom prst="rect">
            <a:avLst/>
          </a:prstGeom>
          <a:solidFill>
            <a:srgbClr val="9CD33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5866377" y="1940441"/>
            <a:ext cx="1399050" cy="1182600"/>
          </a:xfrm>
          <a:prstGeom prst="rect">
            <a:avLst/>
          </a:prstGeom>
          <a:solidFill>
            <a:srgbClr val="DBE96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5892983" y="2694416"/>
            <a:ext cx="1345725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DATA LAKE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12571" y="2196305"/>
            <a:ext cx="306593" cy="3835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4"/>
          <p:cNvGrpSpPr/>
          <p:nvPr/>
        </p:nvGrpSpPr>
        <p:grpSpPr>
          <a:xfrm>
            <a:off x="7490817" y="1940441"/>
            <a:ext cx="1399050" cy="1348126"/>
            <a:chOff x="7490817" y="1940441"/>
            <a:chExt cx="1399050" cy="1348126"/>
          </a:xfrm>
        </p:grpSpPr>
        <p:sp>
          <p:nvSpPr>
            <p:cNvPr id="150" name="Google Shape;150;p4"/>
            <p:cNvSpPr/>
            <p:nvPr/>
          </p:nvSpPr>
          <p:spPr>
            <a:xfrm>
              <a:off x="7490817" y="1949592"/>
              <a:ext cx="1399050" cy="1338975"/>
            </a:xfrm>
            <a:prstGeom prst="rect">
              <a:avLst/>
            </a:prstGeom>
            <a:solidFill>
              <a:srgbClr val="9CD33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490817" y="1940441"/>
              <a:ext cx="1399050" cy="1182600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2" name="Google Shape;152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47801" y="2163249"/>
            <a:ext cx="485015" cy="73134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"/>
          <p:cNvSpPr txBox="1"/>
          <p:nvPr/>
        </p:nvSpPr>
        <p:spPr>
          <a:xfrm>
            <a:off x="3349029" y="2788082"/>
            <a:ext cx="1345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AIRFLOW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2694214" y="2163248"/>
            <a:ext cx="865500" cy="408600"/>
          </a:xfrm>
          <a:prstGeom prst="rect">
            <a:avLst/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3670400" y="2163248"/>
            <a:ext cx="865500" cy="408600"/>
          </a:xfrm>
          <a:prstGeom prst="rect">
            <a:avLst/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4646586" y="2163248"/>
            <a:ext cx="865500" cy="408600"/>
          </a:xfrm>
          <a:prstGeom prst="rect">
            <a:avLst/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2451317" y="2240001"/>
            <a:ext cx="1345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HOOK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"/>
          <p:cNvSpPr txBox="1"/>
          <p:nvPr/>
        </p:nvSpPr>
        <p:spPr>
          <a:xfrm>
            <a:off x="3436639" y="2259626"/>
            <a:ext cx="1345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OPERATOR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4396742" y="2259625"/>
            <a:ext cx="1345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DAG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4"/>
          <p:cNvPicPr preferRelativeResize="0"/>
          <p:nvPr/>
        </p:nvPicPr>
        <p:blipFill rotWithShape="1">
          <a:blip r:embed="rId9">
            <a:alphaModFix/>
          </a:blip>
          <a:srcRect b="0" l="0" r="6795" t="0"/>
          <a:stretch/>
        </p:blipFill>
        <p:spPr>
          <a:xfrm>
            <a:off x="6720061" y="2095154"/>
            <a:ext cx="1212114" cy="867532"/>
          </a:xfrm>
          <a:prstGeom prst="rect">
            <a:avLst/>
          </a:prstGeom>
          <a:noFill/>
          <a:ln cap="flat" cmpd="sng" w="28575">
            <a:solidFill>
              <a:srgbClr val="46454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la de televisão com desenho&#10;&#10;Descrição gerada automaticamente com confiança média" id="165" name="Google Shape;165;p5"/>
          <p:cNvPicPr preferRelativeResize="0"/>
          <p:nvPr/>
        </p:nvPicPr>
        <p:blipFill rotWithShape="1">
          <a:blip r:embed="rId3">
            <a:alphaModFix/>
          </a:blip>
          <a:srcRect b="16216" l="22255" r="22527" t="24517"/>
          <a:stretch/>
        </p:blipFill>
        <p:spPr>
          <a:xfrm>
            <a:off x="1856014" y="906236"/>
            <a:ext cx="5431972" cy="389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33062" y="222648"/>
            <a:ext cx="359716" cy="16701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5"/>
          <p:cNvSpPr/>
          <p:nvPr/>
        </p:nvSpPr>
        <p:spPr>
          <a:xfrm>
            <a:off x="-1200150" y="383722"/>
            <a:ext cx="743100" cy="432600"/>
          </a:xfrm>
          <a:prstGeom prst="roundRect">
            <a:avLst>
              <a:gd fmla="val 16667" name="adj"/>
            </a:avLst>
          </a:prstGeom>
          <a:solidFill>
            <a:srgbClr val="9DCB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-1200150" y="906236"/>
            <a:ext cx="743100" cy="432600"/>
          </a:xfrm>
          <a:prstGeom prst="roundRect">
            <a:avLst>
              <a:gd fmla="val 16667" name="adj"/>
            </a:avLst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5"/>
          <p:cNvSpPr txBox="1"/>
          <p:nvPr/>
        </p:nvSpPr>
        <p:spPr>
          <a:xfrm>
            <a:off x="5823202" y="201455"/>
            <a:ext cx="2673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&lt; Conhecendo Apache Airflow  </a:t>
            </a:r>
            <a:r>
              <a:rPr b="1" i="0" lang="pt-BR" sz="1100" u="none" cap="none" strike="noStrik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77902" y="232294"/>
            <a:ext cx="314877" cy="143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56866" y="1807030"/>
            <a:ext cx="2430269" cy="1260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p6"/>
          <p:cNvCxnSpPr/>
          <p:nvPr/>
        </p:nvCxnSpPr>
        <p:spPr>
          <a:xfrm>
            <a:off x="-228600" y="2637459"/>
            <a:ext cx="9037800" cy="0"/>
          </a:xfrm>
          <a:prstGeom prst="straightConnector1">
            <a:avLst/>
          </a:prstGeom>
          <a:noFill/>
          <a:ln cap="flat" cmpd="sng" w="38100">
            <a:solidFill>
              <a:srgbClr val="46454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" name="Google Shape;177;p6"/>
          <p:cNvSpPr/>
          <p:nvPr/>
        </p:nvSpPr>
        <p:spPr>
          <a:xfrm>
            <a:off x="0" y="0"/>
            <a:ext cx="225000" cy="5143500"/>
          </a:xfrm>
          <a:prstGeom prst="rect">
            <a:avLst/>
          </a:prstGeom>
          <a:gradFill>
            <a:gsLst>
              <a:gs pos="0">
                <a:srgbClr val="9CD33B"/>
              </a:gs>
              <a:gs pos="100000">
                <a:srgbClr val="DBE96D"/>
              </a:gs>
            </a:gsLst>
            <a:lin ang="2700006" scaled="0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3062" y="222648"/>
            <a:ext cx="359716" cy="16701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6"/>
          <p:cNvSpPr/>
          <p:nvPr/>
        </p:nvSpPr>
        <p:spPr>
          <a:xfrm>
            <a:off x="-1200150" y="383722"/>
            <a:ext cx="743100" cy="432600"/>
          </a:xfrm>
          <a:prstGeom prst="roundRect">
            <a:avLst>
              <a:gd fmla="val 16667" name="adj"/>
            </a:avLst>
          </a:prstGeom>
          <a:solidFill>
            <a:srgbClr val="9DCB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-1200150" y="906236"/>
            <a:ext cx="743100" cy="432600"/>
          </a:xfrm>
          <a:prstGeom prst="roundRect">
            <a:avLst>
              <a:gd fmla="val 16667" name="adj"/>
            </a:avLst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5823202" y="201455"/>
            <a:ext cx="2673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&lt; Conhecendo Apache Airflow  </a:t>
            </a:r>
            <a:r>
              <a:rPr b="1" i="0" lang="pt-BR" sz="1100" u="none" cap="none" strike="noStrik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7902" y="232294"/>
            <a:ext cx="314877" cy="143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-2305083" y="2732495"/>
            <a:ext cx="2851463" cy="5728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6"/>
          <p:cNvGrpSpPr/>
          <p:nvPr/>
        </p:nvGrpSpPr>
        <p:grpSpPr>
          <a:xfrm>
            <a:off x="953691" y="1950244"/>
            <a:ext cx="1399050" cy="1338975"/>
            <a:chOff x="953691" y="1950244"/>
            <a:chExt cx="1399050" cy="1338975"/>
          </a:xfrm>
        </p:grpSpPr>
        <p:sp>
          <p:nvSpPr>
            <p:cNvPr id="185" name="Google Shape;185;p6"/>
            <p:cNvSpPr/>
            <p:nvPr/>
          </p:nvSpPr>
          <p:spPr>
            <a:xfrm>
              <a:off x="953691" y="1950244"/>
              <a:ext cx="1399050" cy="1338975"/>
            </a:xfrm>
            <a:prstGeom prst="rect">
              <a:avLst/>
            </a:prstGeom>
            <a:solidFill>
              <a:srgbClr val="9CD33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953691" y="1950244"/>
              <a:ext cx="1399050" cy="1173375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6"/>
          <p:cNvSpPr txBox="1"/>
          <p:nvPr/>
        </p:nvSpPr>
        <p:spPr>
          <a:xfrm>
            <a:off x="980297" y="2695068"/>
            <a:ext cx="1345725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API TWITTER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56144" y="2212251"/>
            <a:ext cx="386799" cy="31732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6"/>
          <p:cNvSpPr/>
          <p:nvPr/>
        </p:nvSpPr>
        <p:spPr>
          <a:xfrm>
            <a:off x="2567369" y="1949591"/>
            <a:ext cx="3084999" cy="1338975"/>
          </a:xfrm>
          <a:prstGeom prst="rect">
            <a:avLst/>
          </a:prstGeom>
          <a:solidFill>
            <a:srgbClr val="9CD33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2567369" y="1940440"/>
            <a:ext cx="3084999" cy="1182600"/>
          </a:xfrm>
          <a:prstGeom prst="rect">
            <a:avLst/>
          </a:prstGeom>
          <a:solidFill>
            <a:srgbClr val="DBE96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5866377" y="1949592"/>
            <a:ext cx="1399050" cy="1338975"/>
          </a:xfrm>
          <a:prstGeom prst="rect">
            <a:avLst/>
          </a:prstGeom>
          <a:solidFill>
            <a:srgbClr val="9CD33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5866377" y="1940441"/>
            <a:ext cx="1399050" cy="1182600"/>
          </a:xfrm>
          <a:prstGeom prst="rect">
            <a:avLst/>
          </a:prstGeom>
          <a:solidFill>
            <a:srgbClr val="DBE96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6"/>
          <p:cNvSpPr txBox="1"/>
          <p:nvPr/>
        </p:nvSpPr>
        <p:spPr>
          <a:xfrm>
            <a:off x="5892983" y="2694416"/>
            <a:ext cx="1345725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DATA LAKE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12571" y="2196305"/>
            <a:ext cx="306593" cy="3835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" name="Google Shape;195;p6"/>
          <p:cNvGrpSpPr/>
          <p:nvPr/>
        </p:nvGrpSpPr>
        <p:grpSpPr>
          <a:xfrm>
            <a:off x="7490817" y="1940441"/>
            <a:ext cx="1399050" cy="1348126"/>
            <a:chOff x="7490817" y="1940441"/>
            <a:chExt cx="1399050" cy="1348126"/>
          </a:xfrm>
        </p:grpSpPr>
        <p:sp>
          <p:nvSpPr>
            <p:cNvPr id="196" name="Google Shape;196;p6"/>
            <p:cNvSpPr/>
            <p:nvPr/>
          </p:nvSpPr>
          <p:spPr>
            <a:xfrm>
              <a:off x="7490817" y="1949592"/>
              <a:ext cx="1399050" cy="1338975"/>
            </a:xfrm>
            <a:prstGeom prst="rect">
              <a:avLst/>
            </a:prstGeom>
            <a:solidFill>
              <a:srgbClr val="9CD33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7490817" y="1940441"/>
              <a:ext cx="1399050" cy="1182600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8" name="Google Shape;198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47801" y="2163249"/>
            <a:ext cx="485015" cy="73134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6"/>
          <p:cNvSpPr txBox="1"/>
          <p:nvPr/>
        </p:nvSpPr>
        <p:spPr>
          <a:xfrm>
            <a:off x="3436968" y="2788082"/>
            <a:ext cx="1345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AIRFLOW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"/>
          <p:cNvSpPr/>
          <p:nvPr/>
        </p:nvSpPr>
        <p:spPr>
          <a:xfrm>
            <a:off x="2694214" y="2163248"/>
            <a:ext cx="865500" cy="408600"/>
          </a:xfrm>
          <a:prstGeom prst="rect">
            <a:avLst/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"/>
          <p:cNvSpPr/>
          <p:nvPr/>
        </p:nvSpPr>
        <p:spPr>
          <a:xfrm>
            <a:off x="3670400" y="2163248"/>
            <a:ext cx="865500" cy="408600"/>
          </a:xfrm>
          <a:prstGeom prst="rect">
            <a:avLst/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6"/>
          <p:cNvSpPr/>
          <p:nvPr/>
        </p:nvSpPr>
        <p:spPr>
          <a:xfrm>
            <a:off x="4646586" y="2163248"/>
            <a:ext cx="865500" cy="408600"/>
          </a:xfrm>
          <a:prstGeom prst="rect">
            <a:avLst/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6"/>
          <p:cNvSpPr txBox="1"/>
          <p:nvPr/>
        </p:nvSpPr>
        <p:spPr>
          <a:xfrm>
            <a:off x="2451317" y="2240001"/>
            <a:ext cx="1345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HOOK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6"/>
          <p:cNvSpPr txBox="1"/>
          <p:nvPr/>
        </p:nvSpPr>
        <p:spPr>
          <a:xfrm>
            <a:off x="3436639" y="2259626"/>
            <a:ext cx="1345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OPERATOR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4396742" y="2259625"/>
            <a:ext cx="1345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DAG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Google Shape;210;p7"/>
          <p:cNvCxnSpPr/>
          <p:nvPr/>
        </p:nvCxnSpPr>
        <p:spPr>
          <a:xfrm>
            <a:off x="-228600" y="2637459"/>
            <a:ext cx="9037800" cy="0"/>
          </a:xfrm>
          <a:prstGeom prst="straightConnector1">
            <a:avLst/>
          </a:prstGeom>
          <a:noFill/>
          <a:ln cap="flat" cmpd="sng" w="38100">
            <a:solidFill>
              <a:srgbClr val="46454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7"/>
          <p:cNvSpPr/>
          <p:nvPr/>
        </p:nvSpPr>
        <p:spPr>
          <a:xfrm>
            <a:off x="0" y="0"/>
            <a:ext cx="225000" cy="5143500"/>
          </a:xfrm>
          <a:prstGeom prst="rect">
            <a:avLst/>
          </a:prstGeom>
          <a:gradFill>
            <a:gsLst>
              <a:gs pos="0">
                <a:srgbClr val="9CD33B"/>
              </a:gs>
              <a:gs pos="100000">
                <a:srgbClr val="DBE96D"/>
              </a:gs>
            </a:gsLst>
            <a:lin ang="2700006" scaled="0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3062" y="222648"/>
            <a:ext cx="359716" cy="16701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7"/>
          <p:cNvSpPr/>
          <p:nvPr/>
        </p:nvSpPr>
        <p:spPr>
          <a:xfrm>
            <a:off x="-1200150" y="383722"/>
            <a:ext cx="743100" cy="432600"/>
          </a:xfrm>
          <a:prstGeom prst="roundRect">
            <a:avLst>
              <a:gd fmla="val 16667" name="adj"/>
            </a:avLst>
          </a:prstGeom>
          <a:solidFill>
            <a:srgbClr val="9DCB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-1200150" y="906236"/>
            <a:ext cx="743100" cy="432600"/>
          </a:xfrm>
          <a:prstGeom prst="roundRect">
            <a:avLst>
              <a:gd fmla="val 16667" name="adj"/>
            </a:avLst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7"/>
          <p:cNvSpPr txBox="1"/>
          <p:nvPr/>
        </p:nvSpPr>
        <p:spPr>
          <a:xfrm>
            <a:off x="5823202" y="201455"/>
            <a:ext cx="2673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&lt; Conhecendo Apache Airflow  </a:t>
            </a:r>
            <a:r>
              <a:rPr b="1" i="0" lang="pt-BR" sz="1100" u="none" cap="none" strike="noStrik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7902" y="232294"/>
            <a:ext cx="314877" cy="143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-2305083" y="2732495"/>
            <a:ext cx="2851463" cy="5728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" name="Google Shape;218;p7"/>
          <p:cNvGrpSpPr/>
          <p:nvPr/>
        </p:nvGrpSpPr>
        <p:grpSpPr>
          <a:xfrm>
            <a:off x="953691" y="1950244"/>
            <a:ext cx="1399050" cy="1338975"/>
            <a:chOff x="953691" y="1950244"/>
            <a:chExt cx="1399050" cy="1338975"/>
          </a:xfrm>
        </p:grpSpPr>
        <p:sp>
          <p:nvSpPr>
            <p:cNvPr id="219" name="Google Shape;219;p7"/>
            <p:cNvSpPr/>
            <p:nvPr/>
          </p:nvSpPr>
          <p:spPr>
            <a:xfrm>
              <a:off x="953691" y="1950244"/>
              <a:ext cx="1399050" cy="1338975"/>
            </a:xfrm>
            <a:prstGeom prst="rect">
              <a:avLst/>
            </a:prstGeom>
            <a:solidFill>
              <a:srgbClr val="9CD33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953691" y="1950244"/>
              <a:ext cx="1399050" cy="1173375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p7"/>
          <p:cNvSpPr txBox="1"/>
          <p:nvPr/>
        </p:nvSpPr>
        <p:spPr>
          <a:xfrm>
            <a:off x="980297" y="2695068"/>
            <a:ext cx="1345725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API TWITTER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56144" y="2212251"/>
            <a:ext cx="386799" cy="31732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7"/>
          <p:cNvSpPr/>
          <p:nvPr/>
        </p:nvSpPr>
        <p:spPr>
          <a:xfrm>
            <a:off x="2567369" y="2660311"/>
            <a:ext cx="3084999" cy="1338975"/>
          </a:xfrm>
          <a:prstGeom prst="rect">
            <a:avLst/>
          </a:prstGeom>
          <a:solidFill>
            <a:srgbClr val="9CD33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7"/>
          <p:cNvSpPr/>
          <p:nvPr/>
        </p:nvSpPr>
        <p:spPr>
          <a:xfrm>
            <a:off x="2567369" y="1940439"/>
            <a:ext cx="3084999" cy="1858675"/>
          </a:xfrm>
          <a:prstGeom prst="rect">
            <a:avLst/>
          </a:prstGeom>
          <a:solidFill>
            <a:srgbClr val="DBE96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7"/>
          <p:cNvSpPr/>
          <p:nvPr/>
        </p:nvSpPr>
        <p:spPr>
          <a:xfrm>
            <a:off x="5866377" y="1949592"/>
            <a:ext cx="1399050" cy="1338975"/>
          </a:xfrm>
          <a:prstGeom prst="rect">
            <a:avLst/>
          </a:prstGeom>
          <a:solidFill>
            <a:srgbClr val="9CD33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7"/>
          <p:cNvSpPr/>
          <p:nvPr/>
        </p:nvSpPr>
        <p:spPr>
          <a:xfrm>
            <a:off x="5866377" y="1940441"/>
            <a:ext cx="1399050" cy="1182600"/>
          </a:xfrm>
          <a:prstGeom prst="rect">
            <a:avLst/>
          </a:prstGeom>
          <a:solidFill>
            <a:srgbClr val="DBE96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7"/>
          <p:cNvSpPr txBox="1"/>
          <p:nvPr/>
        </p:nvSpPr>
        <p:spPr>
          <a:xfrm>
            <a:off x="5892983" y="2694416"/>
            <a:ext cx="1345725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DATA LAKE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12571" y="2196305"/>
            <a:ext cx="306593" cy="3835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" name="Google Shape;229;p7"/>
          <p:cNvGrpSpPr/>
          <p:nvPr/>
        </p:nvGrpSpPr>
        <p:grpSpPr>
          <a:xfrm>
            <a:off x="7490817" y="1940441"/>
            <a:ext cx="1399050" cy="1348126"/>
            <a:chOff x="7490817" y="1940441"/>
            <a:chExt cx="1399050" cy="1348126"/>
          </a:xfrm>
        </p:grpSpPr>
        <p:sp>
          <p:nvSpPr>
            <p:cNvPr id="230" name="Google Shape;230;p7"/>
            <p:cNvSpPr/>
            <p:nvPr/>
          </p:nvSpPr>
          <p:spPr>
            <a:xfrm>
              <a:off x="7490817" y="1949592"/>
              <a:ext cx="1399050" cy="1338975"/>
            </a:xfrm>
            <a:prstGeom prst="rect">
              <a:avLst/>
            </a:prstGeom>
            <a:solidFill>
              <a:srgbClr val="9CD33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7490817" y="1940441"/>
              <a:ext cx="1399050" cy="1182600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2" name="Google Shape;232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47801" y="2163249"/>
            <a:ext cx="485015" cy="73134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7"/>
          <p:cNvSpPr/>
          <p:nvPr/>
        </p:nvSpPr>
        <p:spPr>
          <a:xfrm>
            <a:off x="2694214" y="2174916"/>
            <a:ext cx="865500" cy="408600"/>
          </a:xfrm>
          <a:prstGeom prst="rect">
            <a:avLst/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7"/>
          <p:cNvSpPr/>
          <p:nvPr/>
        </p:nvSpPr>
        <p:spPr>
          <a:xfrm>
            <a:off x="3670400" y="2174916"/>
            <a:ext cx="865500" cy="408600"/>
          </a:xfrm>
          <a:prstGeom prst="rect">
            <a:avLst/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7"/>
          <p:cNvSpPr/>
          <p:nvPr/>
        </p:nvSpPr>
        <p:spPr>
          <a:xfrm>
            <a:off x="4646586" y="2174916"/>
            <a:ext cx="865500" cy="408600"/>
          </a:xfrm>
          <a:prstGeom prst="rect">
            <a:avLst/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7"/>
          <p:cNvSpPr txBox="1"/>
          <p:nvPr/>
        </p:nvSpPr>
        <p:spPr>
          <a:xfrm>
            <a:off x="2451317" y="2251669"/>
            <a:ext cx="1345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HOOK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7"/>
          <p:cNvSpPr txBox="1"/>
          <p:nvPr/>
        </p:nvSpPr>
        <p:spPr>
          <a:xfrm>
            <a:off x="3436639" y="2271294"/>
            <a:ext cx="1345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OPERATOR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7"/>
          <p:cNvSpPr txBox="1"/>
          <p:nvPr/>
        </p:nvSpPr>
        <p:spPr>
          <a:xfrm>
            <a:off x="4396742" y="2271293"/>
            <a:ext cx="1345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DAG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754029" y="2748111"/>
            <a:ext cx="914362" cy="4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7"/>
          <p:cNvSpPr txBox="1"/>
          <p:nvPr/>
        </p:nvSpPr>
        <p:spPr>
          <a:xfrm>
            <a:off x="3436968" y="3468336"/>
            <a:ext cx="1345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464545"/>
                </a:solidFill>
                <a:latin typeface="Roboto Mono"/>
                <a:ea typeface="Roboto Mono"/>
                <a:cs typeface="Roboto Mono"/>
                <a:sym typeface="Roboto Mono"/>
              </a:rPr>
              <a:t>AIRFLOW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3062" y="222648"/>
            <a:ext cx="359716" cy="16701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8"/>
          <p:cNvSpPr/>
          <p:nvPr/>
        </p:nvSpPr>
        <p:spPr>
          <a:xfrm>
            <a:off x="-1200150" y="383722"/>
            <a:ext cx="743100" cy="432600"/>
          </a:xfrm>
          <a:prstGeom prst="roundRect">
            <a:avLst>
              <a:gd fmla="val 16667" name="adj"/>
            </a:avLst>
          </a:prstGeom>
          <a:solidFill>
            <a:srgbClr val="9DCB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8"/>
          <p:cNvSpPr/>
          <p:nvPr/>
        </p:nvSpPr>
        <p:spPr>
          <a:xfrm>
            <a:off x="-1200150" y="906236"/>
            <a:ext cx="743100" cy="432600"/>
          </a:xfrm>
          <a:prstGeom prst="roundRect">
            <a:avLst>
              <a:gd fmla="val 16667" name="adj"/>
            </a:avLst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8"/>
          <p:cNvSpPr txBox="1"/>
          <p:nvPr/>
        </p:nvSpPr>
        <p:spPr>
          <a:xfrm>
            <a:off x="5823202" y="201455"/>
            <a:ext cx="2673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&lt; Conhecendo Apache Airflow  </a:t>
            </a:r>
            <a:r>
              <a:rPr b="1" i="0" lang="pt-BR" sz="1100" u="none" cap="none" strike="noStrik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7902" y="232294"/>
            <a:ext cx="314877" cy="14394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8"/>
          <p:cNvSpPr txBox="1"/>
          <p:nvPr/>
        </p:nvSpPr>
        <p:spPr>
          <a:xfrm>
            <a:off x="2216702" y="1986989"/>
            <a:ext cx="4943300" cy="1169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9DCB3E"/>
                </a:solidFill>
                <a:latin typeface="Inter Black"/>
                <a:ea typeface="Inter Black"/>
                <a:cs typeface="Inter Black"/>
                <a:sym typeface="Inter Black"/>
              </a:rPr>
              <a:t>MEDALLION ARCHITECTURE</a:t>
            </a:r>
            <a:endParaRPr/>
          </a:p>
        </p:txBody>
      </p:sp>
      <p:sp>
        <p:nvSpPr>
          <p:cNvPr id="251" name="Google Shape;251;p8"/>
          <p:cNvSpPr/>
          <p:nvPr/>
        </p:nvSpPr>
        <p:spPr>
          <a:xfrm>
            <a:off x="0" y="4920853"/>
            <a:ext cx="9144000" cy="222646"/>
          </a:xfrm>
          <a:prstGeom prst="rect">
            <a:avLst/>
          </a:prstGeom>
          <a:gradFill>
            <a:gsLst>
              <a:gs pos="0">
                <a:srgbClr val="9CD33B"/>
              </a:gs>
              <a:gs pos="100000">
                <a:srgbClr val="DBE96D"/>
              </a:gs>
            </a:gsLst>
            <a:lin ang="2700006" scaled="0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3062" y="222648"/>
            <a:ext cx="359716" cy="16701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9"/>
          <p:cNvSpPr/>
          <p:nvPr/>
        </p:nvSpPr>
        <p:spPr>
          <a:xfrm>
            <a:off x="-1200150" y="383722"/>
            <a:ext cx="743100" cy="432600"/>
          </a:xfrm>
          <a:prstGeom prst="roundRect">
            <a:avLst>
              <a:gd fmla="val 16667" name="adj"/>
            </a:avLst>
          </a:prstGeom>
          <a:solidFill>
            <a:srgbClr val="9DCB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9"/>
          <p:cNvSpPr/>
          <p:nvPr/>
        </p:nvSpPr>
        <p:spPr>
          <a:xfrm>
            <a:off x="-1200150" y="906236"/>
            <a:ext cx="743100" cy="432600"/>
          </a:xfrm>
          <a:prstGeom prst="roundRect">
            <a:avLst>
              <a:gd fmla="val 16667" name="adj"/>
            </a:avLst>
          </a:prstGeom>
          <a:solidFill>
            <a:srgbClr val="4645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9"/>
          <p:cNvSpPr txBox="1"/>
          <p:nvPr/>
        </p:nvSpPr>
        <p:spPr>
          <a:xfrm>
            <a:off x="5823202" y="201455"/>
            <a:ext cx="2673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&lt; Conhecendo Apache Airflow  </a:t>
            </a:r>
            <a:r>
              <a:rPr b="1" i="0" lang="pt-BR" sz="1100" u="none" cap="none" strike="noStrike">
                <a:solidFill>
                  <a:srgbClr val="A6D056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7902" y="232294"/>
            <a:ext cx="314877" cy="14394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9"/>
          <p:cNvSpPr txBox="1"/>
          <p:nvPr/>
        </p:nvSpPr>
        <p:spPr>
          <a:xfrm>
            <a:off x="2216702" y="1986989"/>
            <a:ext cx="4943300" cy="1169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9DCB3E"/>
                </a:solidFill>
                <a:latin typeface="Inter Black"/>
                <a:ea typeface="Inter Black"/>
                <a:cs typeface="Inter Black"/>
                <a:sym typeface="Inter Black"/>
              </a:rPr>
              <a:t>ARQUITETURA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9DCB3E"/>
                </a:solidFill>
                <a:latin typeface="Inter Black"/>
                <a:ea typeface="Inter Black"/>
                <a:cs typeface="Inter Black"/>
                <a:sym typeface="Inter Black"/>
              </a:rPr>
              <a:t>DE MEDALHÃO</a:t>
            </a:r>
            <a:endParaRPr/>
          </a:p>
        </p:txBody>
      </p:sp>
      <p:sp>
        <p:nvSpPr>
          <p:cNvPr id="262" name="Google Shape;262;p9"/>
          <p:cNvSpPr/>
          <p:nvPr/>
        </p:nvSpPr>
        <p:spPr>
          <a:xfrm>
            <a:off x="0" y="4920853"/>
            <a:ext cx="9144000" cy="222646"/>
          </a:xfrm>
          <a:prstGeom prst="rect">
            <a:avLst/>
          </a:prstGeom>
          <a:gradFill>
            <a:gsLst>
              <a:gs pos="0">
                <a:srgbClr val="9CD33B"/>
              </a:gs>
              <a:gs pos="100000">
                <a:srgbClr val="DBE96D"/>
              </a:gs>
            </a:gsLst>
            <a:lin ang="2700006" scaled="0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