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9" autoAdjust="0"/>
    <p:restoredTop sz="94667" autoAdjust="0"/>
  </p:normalViewPr>
  <p:slideViewPr>
    <p:cSldViewPr snapToGrid="0" snapToObjects="1">
      <p:cViewPr varScale="1">
        <p:scale>
          <a:sx n="126" d="100"/>
          <a:sy n="126" d="100"/>
        </p:scale>
        <p:origin x="224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qualitasag.ch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8F21C890-7398-0648-829E-D2DA4F60D890}"/>
              </a:ext>
            </a:extLst>
          </p:cNvPr>
          <p:cNvSpPr/>
          <p:nvPr userDrawn="1"/>
        </p:nvSpPr>
        <p:spPr>
          <a:xfrm flipH="1">
            <a:off x="4631" y="621961"/>
            <a:ext cx="12192000" cy="78339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  </a:t>
            </a:r>
          </a:p>
        </p:txBody>
      </p:sp>
      <p:sp>
        <p:nvSpPr>
          <p:cNvPr id="8" name="Freihandform 13">
            <a:extLst>
              <a:ext uri="{FF2B5EF4-FFF2-40B4-BE49-F238E27FC236}">
                <a16:creationId xmlns:a16="http://schemas.microsoft.com/office/drawing/2014/main" id="{623AB139-86E1-1C4F-BD84-29B489E1F236}"/>
              </a:ext>
            </a:extLst>
          </p:cNvPr>
          <p:cNvSpPr/>
          <p:nvPr userDrawn="1"/>
        </p:nvSpPr>
        <p:spPr>
          <a:xfrm rot="120000" flipH="1">
            <a:off x="-1369" y="689381"/>
            <a:ext cx="12201143" cy="65030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</a:t>
            </a:r>
          </a:p>
        </p:txBody>
      </p:sp>
      <p:grpSp>
        <p:nvGrpSpPr>
          <p:cNvPr id="9" name="Gruppieren 7">
            <a:extLst>
              <a:ext uri="{FF2B5EF4-FFF2-40B4-BE49-F238E27FC236}">
                <a16:creationId xmlns:a16="http://schemas.microsoft.com/office/drawing/2014/main" id="{A4EB1362-F8D6-0547-ADD3-711F8CBC34F0}"/>
              </a:ext>
            </a:extLst>
          </p:cNvPr>
          <p:cNvGrpSpPr/>
          <p:nvPr userDrawn="1"/>
        </p:nvGrpSpPr>
        <p:grpSpPr>
          <a:xfrm flipV="1">
            <a:off x="7104111" y="5733256"/>
            <a:ext cx="5135005" cy="1124743"/>
            <a:chOff x="4932041" y="-655"/>
            <a:chExt cx="3907659" cy="1189789"/>
          </a:xfrm>
        </p:grpSpPr>
        <p:sp>
          <p:nvSpPr>
            <p:cNvPr id="10" name="Freihandform 23">
              <a:extLst>
                <a:ext uri="{FF2B5EF4-FFF2-40B4-BE49-F238E27FC236}">
                  <a16:creationId xmlns:a16="http://schemas.microsoft.com/office/drawing/2014/main" id="{5D473A90-1C23-DD48-B0DA-CEACD7091D50}"/>
                </a:ext>
              </a:extLst>
            </p:cNvPr>
            <p:cNvSpPr/>
            <p:nvPr userDrawn="1"/>
          </p:nvSpPr>
          <p:spPr>
            <a:xfrm>
              <a:off x="4932041" y="-655"/>
              <a:ext cx="3881290" cy="1178403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1" name="Freihandform 24">
              <a:extLst>
                <a:ext uri="{FF2B5EF4-FFF2-40B4-BE49-F238E27FC236}">
                  <a16:creationId xmlns:a16="http://schemas.microsoft.com/office/drawing/2014/main" id="{B39722E7-0010-8E40-97AE-C13F756342A7}"/>
                </a:ext>
              </a:extLst>
            </p:cNvPr>
            <p:cNvSpPr/>
            <p:nvPr userDrawn="1"/>
          </p:nvSpPr>
          <p:spPr>
            <a:xfrm rot="180000">
              <a:off x="5304338" y="152849"/>
              <a:ext cx="3535362" cy="1036285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12" name="Textfeld 28">
            <a:extLst>
              <a:ext uri="{FF2B5EF4-FFF2-40B4-BE49-F238E27FC236}">
                <a16:creationId xmlns:a16="http://schemas.microsoft.com/office/drawing/2014/main" id="{6631339A-BC64-9E4A-A23E-BA6CB12F6759}"/>
              </a:ext>
            </a:extLst>
          </p:cNvPr>
          <p:cNvSpPr txBox="1"/>
          <p:nvPr userDrawn="1"/>
        </p:nvSpPr>
        <p:spPr>
          <a:xfrm>
            <a:off x="9168341" y="6597352"/>
            <a:ext cx="302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13"/>
              </a:rPr>
              <a:t>www.qualitasag.ch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|   </a:t>
            </a:r>
            <a:fld id="{301B8B16-A110-4B0E-A8D4-A2401FB21699}" type="slidenum">
              <a:rPr lang="de-CH" sz="105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‹#›</a:t>
            </a:fld>
            <a:endParaRPr lang="de-CH" sz="105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5167739-F507-0F47-AAF0-7CD87EAA50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04312" y="6182632"/>
            <a:ext cx="960108" cy="552974"/>
            <a:chOff x="6084168" y="365111"/>
            <a:chExt cx="979478" cy="578504"/>
          </a:xfrm>
          <a:solidFill>
            <a:srgbClr val="C00000"/>
          </a:solidFill>
        </p:grpSpPr>
        <p:sp>
          <p:nvSpPr>
            <p:cNvPr id="14" name="Ellipse 14">
              <a:extLst>
                <a:ext uri="{FF2B5EF4-FFF2-40B4-BE49-F238E27FC236}">
                  <a16:creationId xmlns:a16="http://schemas.microsoft.com/office/drawing/2014/main" id="{FFC3F854-9FDC-C14A-B2E6-8CF9B284EF2F}"/>
                </a:ext>
              </a:extLst>
            </p:cNvPr>
            <p:cNvSpPr/>
            <p:nvPr/>
          </p:nvSpPr>
          <p:spPr>
            <a:xfrm>
              <a:off x="6084168" y="365111"/>
              <a:ext cx="360000" cy="36004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5" name="Ellipse 15">
              <a:extLst>
                <a:ext uri="{FF2B5EF4-FFF2-40B4-BE49-F238E27FC236}">
                  <a16:creationId xmlns:a16="http://schemas.microsoft.com/office/drawing/2014/main" id="{59F507C9-843C-3E45-B8F9-8F987B8E03A0}"/>
                </a:ext>
              </a:extLst>
            </p:cNvPr>
            <p:cNvSpPr/>
            <p:nvPr/>
          </p:nvSpPr>
          <p:spPr>
            <a:xfrm>
              <a:off x="6444168" y="643865"/>
              <a:ext cx="252000" cy="25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6" name="Ellipse 16">
              <a:extLst>
                <a:ext uri="{FF2B5EF4-FFF2-40B4-BE49-F238E27FC236}">
                  <a16:creationId xmlns:a16="http://schemas.microsoft.com/office/drawing/2014/main" id="{19C6CD20-8F07-434E-A6E0-AAB6E0925585}"/>
                </a:ext>
              </a:extLst>
            </p:cNvPr>
            <p:cNvSpPr/>
            <p:nvPr/>
          </p:nvSpPr>
          <p:spPr>
            <a:xfrm>
              <a:off x="6769180" y="79961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7" name="Ellipse 17">
              <a:extLst>
                <a:ext uri="{FF2B5EF4-FFF2-40B4-BE49-F238E27FC236}">
                  <a16:creationId xmlns:a16="http://schemas.microsoft.com/office/drawing/2014/main" id="{C581AA48-CBD0-2042-B993-E94EBE161FBC}"/>
                </a:ext>
              </a:extLst>
            </p:cNvPr>
            <p:cNvSpPr/>
            <p:nvPr/>
          </p:nvSpPr>
          <p:spPr>
            <a:xfrm>
              <a:off x="6991646" y="867165"/>
              <a:ext cx="72000" cy="7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pic>
        <p:nvPicPr>
          <p:cNvPr id="18" name="Grafik 18" descr="Qualitas_Logo_800dpi">
            <a:extLst>
              <a:ext uri="{FF2B5EF4-FFF2-40B4-BE49-F238E27FC236}">
                <a16:creationId xmlns:a16="http://schemas.microsoft.com/office/drawing/2014/main" id="{6F806574-25D9-A34C-B4E2-62FA6B5C4E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113" y="6247239"/>
            <a:ext cx="2181373" cy="449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Datenvernetzung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Rinderzucht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Peter</a:t>
            </a:r>
            <a:r>
              <a:rPr/>
              <a:t> </a:t>
            </a:r>
            <a:r>
              <a:rPr/>
              <a:t>von</a:t>
            </a:r>
            <a:r>
              <a:rPr/>
              <a:t> </a:t>
            </a:r>
            <a:r>
              <a:rPr/>
              <a:t>Rohr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dg/cow-l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Entwicklungen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Digitalisierung: Ablösung analoger Technologien</a:t>
            </a:r>
          </a:p>
          <a:p>
            <a:pPr lvl="1"/>
            <a:r>
              <a:rPr/>
              <a:t>Ersetzen der manuellen Datenerfassung durch automatisierte Systeme</a:t>
            </a:r>
          </a:p>
          <a:p>
            <a:pPr lvl="1"/>
            <a:r>
              <a:rPr/>
              <a:t>Anpassung von Prozessen bei allen beteiligten Akteuren</a:t>
            </a:r>
          </a:p>
          <a:p>
            <a:pPr lvl="1"/>
            <a:r>
              <a:rPr/>
              <a:t>Beispiel: Automatisierter Tierdatenaustausch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Automatisierter</a:t>
            </a:r>
            <a:r>
              <a:rPr/>
              <a:t> </a:t>
            </a:r>
            <a:r>
              <a:rPr/>
              <a:t>Tierdatenaustausch</a:t>
            </a:r>
          </a:p>
        </p:txBody>
      </p:sp>
      <p:pic>
        <p:nvPicPr>
          <p:cNvPr descr="odg/atda-schem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600200"/>
            <a:ext cx="8483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Fragen ?</a:t>
            </a:r>
          </a:p>
          <a:p>
            <a:pPr lvl="0" marL="0" indent="0">
              <a:buNone/>
            </a:pPr>
            <a:r>
              <a:rPr/>
              <a:t>Vielen Dank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Terminologie</a:t>
            </a:r>
          </a:p>
          <a:p>
            <a:pPr lvl="1"/>
            <a:r>
              <a:rPr/>
              <a:t>Geschichte</a:t>
            </a:r>
          </a:p>
          <a:p>
            <a:pPr lvl="1"/>
            <a:r>
              <a:rPr/>
              <a:t>Aktuelle Datenvernetzung</a:t>
            </a:r>
          </a:p>
          <a:p>
            <a:pPr lvl="1"/>
            <a:r>
              <a:rPr/>
              <a:t>Zukünftige Entwicklung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Terminologie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Was bedeutet Datenvernetzung?</a:t>
            </a:r>
          </a:p>
          <a:p>
            <a:pPr lvl="1"/>
            <a:r>
              <a:rPr/>
              <a:t>Keine autonome Vernetzung der Daten (bis jetzt) analog zu “Internet of Things (IoT)”</a:t>
            </a:r>
          </a:p>
          <a:p>
            <a:pPr lvl="1"/>
            <a:r>
              <a:rPr/>
              <a:t>Im Kontext der Rinderzucht erscheint die folgende Bedeutung als sinnvoll</a:t>
            </a:r>
          </a:p>
          <a:p>
            <a:pPr lvl="0" marL="1270000" indent="0">
              <a:buNone/>
            </a:pPr>
            <a:r>
              <a:rPr sz="2000"/>
              <a:t>“Daten werden in einem Netzwerk von Akteuren ausgetauscht, verarbeitet und in einer für die Kunden nützlichen Art dargestellt”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Akteure</a:t>
            </a:r>
            <a:r>
              <a:rPr/>
              <a:t> </a:t>
            </a:r>
            <a:r>
              <a:rPr/>
              <a:t>im</a:t>
            </a:r>
            <a:r>
              <a:rPr/>
              <a:t> </a:t>
            </a:r>
            <a:r>
              <a:rPr/>
              <a:t>Datennetzwerk</a:t>
            </a:r>
          </a:p>
        </p:txBody>
      </p:sp>
      <p:pic>
        <p:nvPicPr>
          <p:cNvPr descr="odg/dairy-act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Beispiel:</a:t>
            </a:r>
            <a:r>
              <a:rPr/>
              <a:t> </a:t>
            </a:r>
            <a:r>
              <a:rPr/>
              <a:t>Lebenslauf</a:t>
            </a:r>
            <a:r>
              <a:rPr/>
              <a:t> </a:t>
            </a:r>
            <a:r>
              <a:rPr/>
              <a:t>einer</a:t>
            </a:r>
            <a:r>
              <a:rPr/>
              <a:t> </a:t>
            </a:r>
            <a:r>
              <a:rPr/>
              <a:t>Kuh</a:t>
            </a:r>
            <a:r>
              <a:rPr/>
              <a:t> </a:t>
            </a:r>
            <a:r>
              <a:rPr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Kuh wird brünstig und wird belegt</a:t>
            </a:r>
          </a:p>
          <a:p>
            <a:pPr lvl="1"/>
            <a:r>
              <a:rPr/>
              <a:t>Stier aufgrund von Zuchtwerten ausgewählt</a:t>
            </a:r>
          </a:p>
          <a:p>
            <a:pPr lvl="1"/>
            <a:r>
              <a:rPr/>
              <a:t>Besamungsdaten von der KBO an Zuchtorganisationen</a:t>
            </a:r>
          </a:p>
          <a:p>
            <a:pPr lvl="1"/>
            <a:r>
              <a:rPr/>
              <a:t>Managementhilfen in Form von Fruchtbarkeitskennzahlen für Landwirt</a:t>
            </a:r>
          </a:p>
          <a:p>
            <a:pPr lvl="1"/>
            <a:r>
              <a:rPr/>
              <a:t>Zuchtwerte Fruchtbarkeit an Landwirt und KBO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dg/cow-in-he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38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Lebenslauf</a:t>
            </a:r>
            <a:r>
              <a:rPr/>
              <a:t> </a:t>
            </a:r>
            <a:r>
              <a:rPr/>
              <a:t>einer</a:t>
            </a:r>
            <a:r>
              <a:rPr/>
              <a:t> </a:t>
            </a:r>
            <a:r>
              <a:rPr/>
              <a:t>Kuh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Kalb kommt zur Welt</a:t>
            </a:r>
          </a:p>
          <a:p>
            <a:pPr lvl="1"/>
            <a:r>
              <a:rPr/>
              <a:t>Geburt wird bei TVD gemeldet</a:t>
            </a:r>
          </a:p>
          <a:p>
            <a:pPr lvl="1"/>
            <a:r>
              <a:rPr/>
              <a:t>Geburtsmeldungen von der TVD and Zuchtorganisationen</a:t>
            </a:r>
          </a:p>
          <a:p>
            <a:pPr lvl="1"/>
            <a:r>
              <a:rPr/>
              <a:t>Abstammungsdokumente an Landwirt</a:t>
            </a:r>
          </a:p>
          <a:p>
            <a:pPr lvl="1"/>
            <a:r>
              <a:rPr/>
              <a:t>Zuchtwert Geburtsablauf an Landwirt und KBO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dg/calf-bir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Lebenslauf</a:t>
            </a:r>
            <a:r>
              <a:rPr/>
              <a:t> </a:t>
            </a:r>
            <a:r>
              <a:rPr/>
              <a:t>einer</a:t>
            </a:r>
            <a:r>
              <a:rPr/>
              <a:t> </a:t>
            </a:r>
            <a:r>
              <a:rPr/>
              <a:t>Kuh</a:t>
            </a:r>
            <a:r>
              <a:rPr/>
              <a:t> </a:t>
            </a:r>
            <a:r>
              <a:rPr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Kuh in Laktation</a:t>
            </a:r>
          </a:p>
          <a:p>
            <a:pPr lvl="1"/>
            <a:r>
              <a:rPr/>
              <a:t>Milchkontrolle: Milchmenge und Qualität</a:t>
            </a:r>
          </a:p>
          <a:p>
            <a:pPr lvl="1"/>
            <a:r>
              <a:rPr/>
              <a:t>Milchleistungsdaten vom Kontrolleur und von Suisselab an Zuchtorganisationen</a:t>
            </a:r>
          </a:p>
          <a:p>
            <a:pPr lvl="1"/>
            <a:r>
              <a:rPr/>
              <a:t>Leistung und Milchinhaltsstoffe als Managementhilfen an Landwirt</a:t>
            </a:r>
          </a:p>
          <a:p>
            <a:pPr lvl="1"/>
            <a:r>
              <a:rPr/>
              <a:t>Zuchtwerte Qualität, Gesundheit und Produktion an Landwirt und KBO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Candara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Datenvernetzung in der Rinderzucht</dc:title>
  <dc:creator>Peter von Rohr</dc:creator>
  <cp:keywords/>
  <dcterms:created xsi:type="dcterms:W3CDTF">2019-09-30T08:41:16Z</dcterms:created>
  <dcterms:modified xsi:type="dcterms:W3CDTF">2019-09-30T08:41:16Z</dcterms:modified>
</cp:coreProperties>
</file>