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6" autoAdjust="0"/>
    <p:restoredTop sz="94671" autoAdjust="0"/>
  </p:normalViewPr>
  <p:slideViewPr>
    <p:cSldViewPr snapToGrid="0" snapToObjects="1">
      <p:cViewPr varScale="1">
        <p:scale>
          <a:sx n="147" d="100"/>
          <a:sy n="147" d="100"/>
        </p:scale>
        <p:origin x="23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qualitasag.ch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ihandform 6">
            <a:extLst>
              <a:ext uri="{FF2B5EF4-FFF2-40B4-BE49-F238E27FC236}">
                <a16:creationId xmlns:a16="http://schemas.microsoft.com/office/drawing/2014/main" id="{8F21C890-7398-0648-829E-D2DA4F60D890}"/>
              </a:ext>
            </a:extLst>
          </p:cNvPr>
          <p:cNvSpPr/>
          <p:nvPr userDrawn="1"/>
        </p:nvSpPr>
        <p:spPr>
          <a:xfrm flipH="1">
            <a:off x="4631" y="621961"/>
            <a:ext cx="12192000" cy="783395"/>
          </a:xfrm>
          <a:custGeom>
            <a:avLst/>
            <a:gdLst>
              <a:gd name="connsiteX0" fmla="*/ 0 w 8832028"/>
              <a:gd name="connsiteY0" fmla="*/ 0 h 990051"/>
              <a:gd name="connsiteX1" fmla="*/ 3926541 w 8832028"/>
              <a:gd name="connsiteY1" fmla="*/ 935915 h 990051"/>
              <a:gd name="connsiteX2" fmla="*/ 8832028 w 8832028"/>
              <a:gd name="connsiteY2" fmla="*/ 796066 h 99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32028" h="990051">
                <a:moveTo>
                  <a:pt x="0" y="0"/>
                </a:moveTo>
                <a:cubicBezTo>
                  <a:pt x="1227268" y="401618"/>
                  <a:pt x="2454536" y="803237"/>
                  <a:pt x="3926541" y="935915"/>
                </a:cubicBezTo>
                <a:cubicBezTo>
                  <a:pt x="5398546" y="1068593"/>
                  <a:pt x="7115287" y="932329"/>
                  <a:pt x="8832028" y="796066"/>
                </a:cubicBezTo>
              </a:path>
            </a:pathLst>
          </a:custGeom>
          <a:noFill/>
          <a:ln w="9525">
            <a:solidFill>
              <a:srgbClr val="C00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             </a:t>
            </a:r>
          </a:p>
        </p:txBody>
      </p:sp>
      <p:sp>
        <p:nvSpPr>
          <p:cNvPr id="8" name="Freihandform 13">
            <a:extLst>
              <a:ext uri="{FF2B5EF4-FFF2-40B4-BE49-F238E27FC236}">
                <a16:creationId xmlns:a16="http://schemas.microsoft.com/office/drawing/2014/main" id="{623AB139-86E1-1C4F-BD84-29B489E1F236}"/>
              </a:ext>
            </a:extLst>
          </p:cNvPr>
          <p:cNvSpPr/>
          <p:nvPr userDrawn="1"/>
        </p:nvSpPr>
        <p:spPr>
          <a:xfrm rot="120000" flipH="1">
            <a:off x="-1369" y="689381"/>
            <a:ext cx="12201143" cy="650305"/>
          </a:xfrm>
          <a:custGeom>
            <a:avLst/>
            <a:gdLst>
              <a:gd name="connsiteX0" fmla="*/ 0 w 8832028"/>
              <a:gd name="connsiteY0" fmla="*/ 0 h 990051"/>
              <a:gd name="connsiteX1" fmla="*/ 3926541 w 8832028"/>
              <a:gd name="connsiteY1" fmla="*/ 935915 h 990051"/>
              <a:gd name="connsiteX2" fmla="*/ 8832028 w 8832028"/>
              <a:gd name="connsiteY2" fmla="*/ 796066 h 99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32028" h="990051">
                <a:moveTo>
                  <a:pt x="0" y="0"/>
                </a:moveTo>
                <a:cubicBezTo>
                  <a:pt x="1227268" y="401618"/>
                  <a:pt x="2454536" y="803237"/>
                  <a:pt x="3926541" y="935915"/>
                </a:cubicBezTo>
                <a:cubicBezTo>
                  <a:pt x="5398546" y="1068593"/>
                  <a:pt x="7115287" y="932329"/>
                  <a:pt x="8832028" y="796066"/>
                </a:cubicBezTo>
              </a:path>
            </a:pathLst>
          </a:custGeom>
          <a:noFill/>
          <a:ln w="9525">
            <a:solidFill>
              <a:srgbClr val="C00000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           </a:t>
            </a:r>
          </a:p>
        </p:txBody>
      </p:sp>
      <p:grpSp>
        <p:nvGrpSpPr>
          <p:cNvPr id="9" name="Gruppieren 7">
            <a:extLst>
              <a:ext uri="{FF2B5EF4-FFF2-40B4-BE49-F238E27FC236}">
                <a16:creationId xmlns:a16="http://schemas.microsoft.com/office/drawing/2014/main" id="{A4EB1362-F8D6-0547-ADD3-711F8CBC34F0}"/>
              </a:ext>
            </a:extLst>
          </p:cNvPr>
          <p:cNvGrpSpPr/>
          <p:nvPr userDrawn="1"/>
        </p:nvGrpSpPr>
        <p:grpSpPr>
          <a:xfrm flipV="1">
            <a:off x="7104111" y="5733256"/>
            <a:ext cx="5135005" cy="1124743"/>
            <a:chOff x="4932041" y="-655"/>
            <a:chExt cx="3907659" cy="1189789"/>
          </a:xfrm>
        </p:grpSpPr>
        <p:sp>
          <p:nvSpPr>
            <p:cNvPr id="10" name="Freihandform 23">
              <a:extLst>
                <a:ext uri="{FF2B5EF4-FFF2-40B4-BE49-F238E27FC236}">
                  <a16:creationId xmlns:a16="http://schemas.microsoft.com/office/drawing/2014/main" id="{5D473A90-1C23-DD48-B0DA-CEACD7091D50}"/>
                </a:ext>
              </a:extLst>
            </p:cNvPr>
            <p:cNvSpPr/>
            <p:nvPr userDrawn="1"/>
          </p:nvSpPr>
          <p:spPr>
            <a:xfrm>
              <a:off x="4932041" y="-655"/>
              <a:ext cx="3881290" cy="1178403"/>
            </a:xfrm>
            <a:custGeom>
              <a:avLst/>
              <a:gdLst>
                <a:gd name="connsiteX0" fmla="*/ 0 w 4103827"/>
                <a:gd name="connsiteY0" fmla="*/ 0 h 1170432"/>
                <a:gd name="connsiteX1" fmla="*/ 1967789 w 4103827"/>
                <a:gd name="connsiteY1" fmla="*/ 709575 h 1170432"/>
                <a:gd name="connsiteX2" fmla="*/ 4103827 w 4103827"/>
                <a:gd name="connsiteY2" fmla="*/ 1170432 h 1170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3827" h="1170432">
                  <a:moveTo>
                    <a:pt x="0" y="0"/>
                  </a:moveTo>
                  <a:cubicBezTo>
                    <a:pt x="641909" y="257251"/>
                    <a:pt x="1283818" y="514503"/>
                    <a:pt x="1967789" y="709575"/>
                  </a:cubicBezTo>
                  <a:cubicBezTo>
                    <a:pt x="2651760" y="904647"/>
                    <a:pt x="3377793" y="1037539"/>
                    <a:pt x="4103827" y="1170432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  <p:sp>
          <p:nvSpPr>
            <p:cNvPr id="11" name="Freihandform 24">
              <a:extLst>
                <a:ext uri="{FF2B5EF4-FFF2-40B4-BE49-F238E27FC236}">
                  <a16:creationId xmlns:a16="http://schemas.microsoft.com/office/drawing/2014/main" id="{B39722E7-0010-8E40-97AE-C13F756342A7}"/>
                </a:ext>
              </a:extLst>
            </p:cNvPr>
            <p:cNvSpPr/>
            <p:nvPr userDrawn="1"/>
          </p:nvSpPr>
          <p:spPr>
            <a:xfrm rot="180000">
              <a:off x="5304338" y="152849"/>
              <a:ext cx="3535362" cy="1036285"/>
            </a:xfrm>
            <a:custGeom>
              <a:avLst/>
              <a:gdLst>
                <a:gd name="connsiteX0" fmla="*/ 0 w 4103827"/>
                <a:gd name="connsiteY0" fmla="*/ 0 h 1170432"/>
                <a:gd name="connsiteX1" fmla="*/ 1967789 w 4103827"/>
                <a:gd name="connsiteY1" fmla="*/ 709575 h 1170432"/>
                <a:gd name="connsiteX2" fmla="*/ 4103827 w 4103827"/>
                <a:gd name="connsiteY2" fmla="*/ 1170432 h 1170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3827" h="1170432">
                  <a:moveTo>
                    <a:pt x="0" y="0"/>
                  </a:moveTo>
                  <a:cubicBezTo>
                    <a:pt x="641909" y="257251"/>
                    <a:pt x="1283818" y="514503"/>
                    <a:pt x="1967789" y="709575"/>
                  </a:cubicBezTo>
                  <a:cubicBezTo>
                    <a:pt x="2651760" y="904647"/>
                    <a:pt x="3377793" y="1037539"/>
                    <a:pt x="4103827" y="1170432"/>
                  </a:cubicBezTo>
                </a:path>
              </a:pathLst>
            </a:cu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</p:grpSp>
      <p:sp>
        <p:nvSpPr>
          <p:cNvPr id="12" name="Textfeld 28">
            <a:extLst>
              <a:ext uri="{FF2B5EF4-FFF2-40B4-BE49-F238E27FC236}">
                <a16:creationId xmlns:a16="http://schemas.microsoft.com/office/drawing/2014/main" id="{6631339A-BC64-9E4A-A23E-BA6CB12F6759}"/>
              </a:ext>
            </a:extLst>
          </p:cNvPr>
          <p:cNvSpPr txBox="1"/>
          <p:nvPr userDrawn="1"/>
        </p:nvSpPr>
        <p:spPr>
          <a:xfrm>
            <a:off x="9168341" y="6597352"/>
            <a:ext cx="30230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0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  </a:t>
            </a:r>
            <a:r>
              <a:rPr lang="de-CH" sz="10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hlinkClick r:id="rId13"/>
              </a:rPr>
              <a:t>www.qualitasag.ch</a:t>
            </a:r>
            <a:r>
              <a:rPr lang="de-CH" sz="10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  |   </a:t>
            </a:r>
            <a:fld id="{301B8B16-A110-4B0E-A8D4-A2401FB21699}" type="slidenum">
              <a:rPr lang="de-CH" sz="105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‹#›</a:t>
            </a:fld>
            <a:endParaRPr lang="de-CH" sz="105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5167739-F507-0F47-AAF0-7CD87EAA50B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904312" y="6182632"/>
            <a:ext cx="960108" cy="552974"/>
            <a:chOff x="6084168" y="365111"/>
            <a:chExt cx="979478" cy="578504"/>
          </a:xfrm>
          <a:solidFill>
            <a:srgbClr val="C00000"/>
          </a:solidFill>
        </p:grpSpPr>
        <p:sp>
          <p:nvSpPr>
            <p:cNvPr id="14" name="Ellipse 14">
              <a:extLst>
                <a:ext uri="{FF2B5EF4-FFF2-40B4-BE49-F238E27FC236}">
                  <a16:creationId xmlns:a16="http://schemas.microsoft.com/office/drawing/2014/main" id="{FFC3F854-9FDC-C14A-B2E6-8CF9B284EF2F}"/>
                </a:ext>
              </a:extLst>
            </p:cNvPr>
            <p:cNvSpPr/>
            <p:nvPr/>
          </p:nvSpPr>
          <p:spPr>
            <a:xfrm>
              <a:off x="6084168" y="365111"/>
              <a:ext cx="360000" cy="360040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 dirty="0"/>
            </a:p>
          </p:txBody>
        </p:sp>
        <p:sp>
          <p:nvSpPr>
            <p:cNvPr id="15" name="Ellipse 15">
              <a:extLst>
                <a:ext uri="{FF2B5EF4-FFF2-40B4-BE49-F238E27FC236}">
                  <a16:creationId xmlns:a16="http://schemas.microsoft.com/office/drawing/2014/main" id="{59F507C9-843C-3E45-B8F9-8F987B8E03A0}"/>
                </a:ext>
              </a:extLst>
            </p:cNvPr>
            <p:cNvSpPr/>
            <p:nvPr/>
          </p:nvSpPr>
          <p:spPr>
            <a:xfrm>
              <a:off x="6444168" y="643865"/>
              <a:ext cx="252000" cy="252000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  <p:sp>
          <p:nvSpPr>
            <p:cNvPr id="16" name="Ellipse 16">
              <a:extLst>
                <a:ext uri="{FF2B5EF4-FFF2-40B4-BE49-F238E27FC236}">
                  <a16:creationId xmlns:a16="http://schemas.microsoft.com/office/drawing/2014/main" id="{19C6CD20-8F07-434E-A6E0-AAB6E0925585}"/>
                </a:ext>
              </a:extLst>
            </p:cNvPr>
            <p:cNvSpPr/>
            <p:nvPr/>
          </p:nvSpPr>
          <p:spPr>
            <a:xfrm>
              <a:off x="6769180" y="799615"/>
              <a:ext cx="144000" cy="144000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  <p:sp>
          <p:nvSpPr>
            <p:cNvPr id="17" name="Ellipse 17">
              <a:extLst>
                <a:ext uri="{FF2B5EF4-FFF2-40B4-BE49-F238E27FC236}">
                  <a16:creationId xmlns:a16="http://schemas.microsoft.com/office/drawing/2014/main" id="{C581AA48-CBD0-2042-B993-E94EBE161FBC}"/>
                </a:ext>
              </a:extLst>
            </p:cNvPr>
            <p:cNvSpPr/>
            <p:nvPr/>
          </p:nvSpPr>
          <p:spPr>
            <a:xfrm>
              <a:off x="6991646" y="867165"/>
              <a:ext cx="72000" cy="72000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800"/>
            </a:p>
          </p:txBody>
        </p:sp>
      </p:grpSp>
      <p:pic>
        <p:nvPicPr>
          <p:cNvPr id="18" name="Grafik 18" descr="Qualitas_Logo_800dpi">
            <a:extLst>
              <a:ext uri="{FF2B5EF4-FFF2-40B4-BE49-F238E27FC236}">
                <a16:creationId xmlns:a16="http://schemas.microsoft.com/office/drawing/2014/main" id="{6F806574-25D9-A34C-B4E2-62FA6B5C4ED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113" y="6247239"/>
            <a:ext cx="2181373" cy="4495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marL="0" lvl="0" indent="0">
              <a:buNone/>
            </a:pPr>
            <a:r>
              <a:t>Datenvernetzung in der Rinderzucht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Peter von Rohr</a:t>
            </a:r>
          </a:p>
        </p:txBody>
      </p:sp>
      <p:sp>
        <p:nvSpPr>
          <p:cNvPr id="4" name=" 3"/>
          <p:cNvSpPr/>
          <p:nvPr/>
        </p:nvSpPr>
        <p:spPr/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Fragen ?</a:t>
            </a:r>
          </a:p>
          <a:p>
            <a:pPr marL="0" lvl="0" indent="0">
              <a:buNone/>
            </a:pPr>
            <a:r>
              <a:t>Vielen Dank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Übersicht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37807"/>
            <a:ext cx="10972800" cy="4088358"/>
          </a:xfrm>
        </p:spPr>
        <p:txBody>
          <a:bodyPr/>
          <a:lstStyle/>
          <a:p>
            <a:pPr lvl="1"/>
            <a:r>
              <a:rPr dirty="0" err="1"/>
              <a:t>Terminologie</a:t>
            </a:r>
            <a:endParaRPr dirty="0"/>
          </a:p>
          <a:p>
            <a:pPr lvl="1"/>
            <a:r>
              <a:rPr dirty="0" err="1"/>
              <a:t>Geschichte</a:t>
            </a:r>
            <a:endParaRPr dirty="0"/>
          </a:p>
          <a:p>
            <a:pPr lvl="1"/>
            <a:r>
              <a:rPr dirty="0" err="1"/>
              <a:t>Aktuelle</a:t>
            </a:r>
            <a:r>
              <a:rPr dirty="0"/>
              <a:t> </a:t>
            </a:r>
            <a:r>
              <a:rPr dirty="0" err="1"/>
              <a:t>Datenvernetzung</a:t>
            </a:r>
            <a:endParaRPr dirty="0"/>
          </a:p>
          <a:p>
            <a:pPr lvl="1"/>
            <a:r>
              <a:rPr dirty="0" err="1"/>
              <a:t>Zukünftige</a:t>
            </a:r>
            <a:r>
              <a:rPr dirty="0"/>
              <a:t> </a:t>
            </a:r>
            <a:r>
              <a:rPr dirty="0" err="1"/>
              <a:t>Entwicklung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Terminologie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24891"/>
            <a:ext cx="10972800" cy="4001273"/>
          </a:xfrm>
        </p:spPr>
        <p:txBody>
          <a:bodyPr/>
          <a:lstStyle/>
          <a:p>
            <a:pPr lvl="1"/>
            <a:r>
              <a:rPr dirty="0"/>
              <a:t>Was </a:t>
            </a:r>
            <a:r>
              <a:rPr dirty="0" err="1"/>
              <a:t>bedeutet</a:t>
            </a:r>
            <a:r>
              <a:rPr dirty="0"/>
              <a:t> </a:t>
            </a:r>
            <a:r>
              <a:rPr dirty="0" err="1"/>
              <a:t>Datenvernetzung</a:t>
            </a:r>
            <a:r>
              <a:rPr dirty="0"/>
              <a:t>?</a:t>
            </a:r>
          </a:p>
          <a:p>
            <a:pPr lvl="1"/>
            <a:r>
              <a:rPr dirty="0" err="1"/>
              <a:t>Keine</a:t>
            </a:r>
            <a:r>
              <a:rPr dirty="0"/>
              <a:t> </a:t>
            </a:r>
            <a:r>
              <a:rPr dirty="0" err="1"/>
              <a:t>autonome</a:t>
            </a:r>
            <a:r>
              <a:rPr dirty="0"/>
              <a:t> </a:t>
            </a:r>
            <a:r>
              <a:rPr dirty="0" err="1"/>
              <a:t>Vernetzung</a:t>
            </a:r>
            <a:r>
              <a:rPr dirty="0"/>
              <a:t> der </a:t>
            </a:r>
            <a:r>
              <a:rPr dirty="0" err="1"/>
              <a:t>Daten</a:t>
            </a:r>
            <a:r>
              <a:rPr dirty="0"/>
              <a:t> (</a:t>
            </a:r>
            <a:r>
              <a:rPr dirty="0" err="1"/>
              <a:t>bis</a:t>
            </a:r>
            <a:r>
              <a:rPr dirty="0"/>
              <a:t> </a:t>
            </a:r>
            <a:r>
              <a:rPr dirty="0" err="1"/>
              <a:t>jetzt</a:t>
            </a:r>
            <a:r>
              <a:rPr dirty="0"/>
              <a:t>) analog </a:t>
            </a:r>
            <a:r>
              <a:rPr dirty="0" err="1"/>
              <a:t>zu</a:t>
            </a:r>
            <a:r>
              <a:rPr dirty="0"/>
              <a:t> “Internet of Things (IoT)”</a:t>
            </a:r>
          </a:p>
          <a:p>
            <a:pPr lvl="1"/>
            <a:r>
              <a:rPr dirty="0" err="1"/>
              <a:t>Im</a:t>
            </a:r>
            <a:r>
              <a:rPr dirty="0"/>
              <a:t> </a:t>
            </a:r>
            <a:r>
              <a:rPr dirty="0" err="1"/>
              <a:t>Kontext</a:t>
            </a:r>
            <a:r>
              <a:rPr dirty="0"/>
              <a:t> der </a:t>
            </a:r>
            <a:r>
              <a:rPr dirty="0" err="1"/>
              <a:t>Rinderzucht</a:t>
            </a:r>
            <a:r>
              <a:rPr dirty="0"/>
              <a:t> </a:t>
            </a:r>
            <a:r>
              <a:rPr dirty="0" err="1"/>
              <a:t>erscheint</a:t>
            </a:r>
            <a:r>
              <a:rPr dirty="0"/>
              <a:t> die </a:t>
            </a:r>
            <a:r>
              <a:rPr dirty="0" err="1"/>
              <a:t>folgende</a:t>
            </a:r>
            <a:r>
              <a:rPr dirty="0"/>
              <a:t> </a:t>
            </a:r>
            <a:r>
              <a:rPr dirty="0" err="1"/>
              <a:t>Bedeutung</a:t>
            </a:r>
            <a:r>
              <a:rPr dirty="0"/>
              <a:t> </a:t>
            </a:r>
            <a:r>
              <a:rPr dirty="0" err="1"/>
              <a:t>als</a:t>
            </a:r>
            <a:r>
              <a:rPr dirty="0"/>
              <a:t> </a:t>
            </a:r>
            <a:r>
              <a:rPr dirty="0" err="1"/>
              <a:t>sinnvoll</a:t>
            </a:r>
            <a:endParaRPr dirty="0"/>
          </a:p>
          <a:p>
            <a:pPr marL="1270000" lvl="0" indent="0">
              <a:buNone/>
            </a:pPr>
            <a:r>
              <a:rPr sz="2000" dirty="0"/>
              <a:t>“</a:t>
            </a:r>
            <a:r>
              <a:rPr sz="2000" dirty="0" err="1"/>
              <a:t>Daten</a:t>
            </a:r>
            <a:r>
              <a:rPr sz="2000" dirty="0"/>
              <a:t> </a:t>
            </a:r>
            <a:r>
              <a:rPr sz="2000" dirty="0" err="1"/>
              <a:t>werden</a:t>
            </a:r>
            <a:r>
              <a:rPr sz="2000" dirty="0"/>
              <a:t> in </a:t>
            </a:r>
            <a:r>
              <a:rPr sz="2000" dirty="0" err="1"/>
              <a:t>einem</a:t>
            </a:r>
            <a:r>
              <a:rPr sz="2000" dirty="0"/>
              <a:t> </a:t>
            </a:r>
            <a:r>
              <a:rPr sz="2000" dirty="0" err="1"/>
              <a:t>Netzwerk</a:t>
            </a:r>
            <a:r>
              <a:rPr sz="2000" dirty="0"/>
              <a:t> von </a:t>
            </a:r>
            <a:r>
              <a:rPr sz="2000" dirty="0" err="1"/>
              <a:t>Akteuren</a:t>
            </a:r>
            <a:r>
              <a:rPr sz="2000" dirty="0"/>
              <a:t> </a:t>
            </a:r>
            <a:r>
              <a:rPr sz="2000" dirty="0" err="1"/>
              <a:t>ausgetauscht</a:t>
            </a:r>
            <a:r>
              <a:rPr sz="2000" dirty="0"/>
              <a:t>, </a:t>
            </a:r>
            <a:r>
              <a:rPr sz="2000" dirty="0" err="1"/>
              <a:t>verarbeitet</a:t>
            </a:r>
            <a:r>
              <a:rPr sz="2000" dirty="0"/>
              <a:t> und in </a:t>
            </a:r>
            <a:r>
              <a:rPr sz="2000" dirty="0" err="1"/>
              <a:t>einer</a:t>
            </a:r>
            <a:r>
              <a:rPr sz="2000" dirty="0"/>
              <a:t> </a:t>
            </a:r>
            <a:r>
              <a:rPr sz="2000" dirty="0" err="1"/>
              <a:t>für</a:t>
            </a:r>
            <a:r>
              <a:rPr sz="2000" dirty="0"/>
              <a:t> die </a:t>
            </a:r>
            <a:r>
              <a:rPr sz="2000" dirty="0" err="1"/>
              <a:t>Kunden</a:t>
            </a:r>
            <a:r>
              <a:rPr sz="2000" dirty="0"/>
              <a:t> </a:t>
            </a:r>
            <a:r>
              <a:rPr sz="2000" dirty="0" err="1"/>
              <a:t>nützlichen</a:t>
            </a:r>
            <a:r>
              <a:rPr sz="2000" dirty="0"/>
              <a:t> Art </a:t>
            </a:r>
            <a:r>
              <a:rPr sz="2000" dirty="0" err="1"/>
              <a:t>dargestellt</a:t>
            </a:r>
            <a:r>
              <a:rPr sz="2000" dirty="0"/>
              <a:t>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Akteure im Datennetzwerk</a:t>
            </a:r>
          </a:p>
        </p:txBody>
      </p:sp>
      <p:pic>
        <p:nvPicPr>
          <p:cNvPr id="3" name="Picture 1" descr="odg/dairy-actor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00002" y="166116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dg/cow-in-heat.png">
            <a:extLst>
              <a:ext uri="{FF2B5EF4-FFF2-40B4-BE49-F238E27FC236}">
                <a16:creationId xmlns:a16="http://schemas.microsoft.com/office/drawing/2014/main" id="{D2BE0F45-9F64-444B-91DE-90A4319FDFB1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182992" y="1739540"/>
            <a:ext cx="3976004" cy="318080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Beispiel: Lebenslauf einer Kuh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8137"/>
            <a:ext cx="8490857" cy="4297366"/>
          </a:xfrm>
        </p:spPr>
        <p:txBody>
          <a:bodyPr/>
          <a:lstStyle/>
          <a:p>
            <a:pPr lvl="1"/>
            <a:r>
              <a:rPr dirty="0" err="1"/>
              <a:t>Kuh</a:t>
            </a:r>
            <a:r>
              <a:rPr dirty="0"/>
              <a:t> </a:t>
            </a:r>
            <a:r>
              <a:rPr dirty="0" err="1"/>
              <a:t>wird</a:t>
            </a:r>
            <a:r>
              <a:rPr dirty="0"/>
              <a:t> </a:t>
            </a:r>
            <a:r>
              <a:rPr dirty="0" err="1"/>
              <a:t>brünstig</a:t>
            </a:r>
            <a:r>
              <a:rPr dirty="0"/>
              <a:t> und </a:t>
            </a:r>
            <a:r>
              <a:rPr dirty="0" err="1"/>
              <a:t>wird</a:t>
            </a:r>
            <a:r>
              <a:rPr dirty="0"/>
              <a:t> </a:t>
            </a:r>
            <a:r>
              <a:rPr dirty="0" err="1"/>
              <a:t>belegt</a:t>
            </a:r>
            <a:endParaRPr dirty="0"/>
          </a:p>
          <a:p>
            <a:pPr lvl="1"/>
            <a:r>
              <a:rPr dirty="0"/>
              <a:t>Stier </a:t>
            </a:r>
            <a:r>
              <a:rPr dirty="0" err="1"/>
              <a:t>aufgrund</a:t>
            </a:r>
            <a:r>
              <a:rPr dirty="0"/>
              <a:t> von </a:t>
            </a:r>
            <a:r>
              <a:rPr dirty="0" err="1"/>
              <a:t>Daten</a:t>
            </a:r>
            <a:r>
              <a:rPr dirty="0"/>
              <a:t> </a:t>
            </a:r>
            <a:r>
              <a:rPr dirty="0" err="1"/>
              <a:t>einer</a:t>
            </a:r>
            <a:r>
              <a:rPr dirty="0"/>
              <a:t> KBO </a:t>
            </a:r>
            <a:r>
              <a:rPr dirty="0" err="1"/>
              <a:t>ausgewählt</a:t>
            </a:r>
            <a:endParaRPr dirty="0"/>
          </a:p>
          <a:p>
            <a:pPr lvl="1"/>
            <a:r>
              <a:rPr dirty="0" err="1"/>
              <a:t>Besamungsdaten</a:t>
            </a:r>
            <a:r>
              <a:rPr dirty="0"/>
              <a:t> von der KBO an </a:t>
            </a:r>
            <a:r>
              <a:rPr dirty="0" err="1"/>
              <a:t>Zuchtorganisationen</a:t>
            </a:r>
            <a:endParaRPr dirty="0"/>
          </a:p>
          <a:p>
            <a:pPr lvl="1"/>
            <a:r>
              <a:rPr dirty="0" err="1"/>
              <a:t>Zuchtwerte</a:t>
            </a:r>
            <a:r>
              <a:rPr dirty="0"/>
              <a:t> </a:t>
            </a:r>
            <a:r>
              <a:rPr dirty="0" err="1"/>
              <a:t>Fruchtbarkeit</a:t>
            </a:r>
            <a:r>
              <a:rPr dirty="0"/>
              <a:t> an </a:t>
            </a:r>
            <a:r>
              <a:rPr dirty="0" err="1"/>
              <a:t>Landwirt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dg/calf-birth.png">
            <a:extLst>
              <a:ext uri="{FF2B5EF4-FFF2-40B4-BE49-F238E27FC236}">
                <a16:creationId xmlns:a16="http://schemas.microsoft.com/office/drawing/2014/main" id="{E7532A5A-2DAA-EF43-A010-AEF5BEB8D94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60315" y="1426030"/>
            <a:ext cx="4259034" cy="340722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Lebenslauf einer Kuh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7" y="1854926"/>
            <a:ext cx="8821783" cy="4097067"/>
          </a:xfrm>
        </p:spPr>
        <p:txBody>
          <a:bodyPr/>
          <a:lstStyle/>
          <a:p>
            <a:pPr lvl="1"/>
            <a:r>
              <a:rPr dirty="0"/>
              <a:t>Kalb </a:t>
            </a:r>
            <a:r>
              <a:rPr dirty="0" err="1"/>
              <a:t>kommt</a:t>
            </a:r>
            <a:r>
              <a:rPr dirty="0"/>
              <a:t> </a:t>
            </a:r>
            <a:r>
              <a:rPr dirty="0" err="1"/>
              <a:t>zur</a:t>
            </a:r>
            <a:r>
              <a:rPr dirty="0"/>
              <a:t> Welt</a:t>
            </a:r>
          </a:p>
          <a:p>
            <a:pPr lvl="1"/>
            <a:r>
              <a:rPr dirty="0" err="1"/>
              <a:t>Geburt</a:t>
            </a:r>
            <a:r>
              <a:rPr dirty="0"/>
              <a:t> </a:t>
            </a:r>
            <a:r>
              <a:rPr dirty="0" err="1"/>
              <a:t>wird</a:t>
            </a:r>
            <a:r>
              <a:rPr dirty="0"/>
              <a:t> </a:t>
            </a:r>
            <a:r>
              <a:rPr dirty="0" err="1"/>
              <a:t>bei</a:t>
            </a:r>
            <a:r>
              <a:rPr dirty="0"/>
              <a:t> TVD </a:t>
            </a:r>
            <a:r>
              <a:rPr dirty="0" err="1"/>
              <a:t>gemeldet</a:t>
            </a:r>
            <a:endParaRPr dirty="0"/>
          </a:p>
          <a:p>
            <a:pPr lvl="1"/>
            <a:r>
              <a:rPr dirty="0" err="1"/>
              <a:t>Geburtsmeldungen</a:t>
            </a:r>
            <a:r>
              <a:rPr dirty="0"/>
              <a:t> von der TVD and </a:t>
            </a:r>
            <a:r>
              <a:rPr dirty="0" err="1"/>
              <a:t>Zuchtorganisationen</a:t>
            </a:r>
            <a:endParaRPr dirty="0"/>
          </a:p>
          <a:p>
            <a:pPr lvl="1"/>
            <a:r>
              <a:rPr dirty="0" err="1"/>
              <a:t>Zuchtwert</a:t>
            </a:r>
            <a:r>
              <a:rPr dirty="0"/>
              <a:t> </a:t>
            </a:r>
            <a:r>
              <a:rPr dirty="0" err="1"/>
              <a:t>Geburtsablauf</a:t>
            </a:r>
            <a:r>
              <a:rPr dirty="0"/>
              <a:t> an </a:t>
            </a:r>
            <a:r>
              <a:rPr dirty="0" err="1"/>
              <a:t>Landwirt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dg/cow-lact.png">
            <a:extLst>
              <a:ext uri="{FF2B5EF4-FFF2-40B4-BE49-F238E27FC236}">
                <a16:creationId xmlns:a16="http://schemas.microsoft.com/office/drawing/2014/main" id="{9627FC1F-019F-8348-87FE-803D36D80CA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60323" y="1676540"/>
            <a:ext cx="4152725" cy="33221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Lebenslauf einer Kuh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24594"/>
            <a:ext cx="7794171" cy="4201570"/>
          </a:xfrm>
        </p:spPr>
        <p:txBody>
          <a:bodyPr/>
          <a:lstStyle/>
          <a:p>
            <a:pPr lvl="1"/>
            <a:r>
              <a:rPr dirty="0" err="1"/>
              <a:t>Kuh</a:t>
            </a:r>
            <a:r>
              <a:rPr dirty="0"/>
              <a:t> in </a:t>
            </a:r>
            <a:r>
              <a:rPr dirty="0" err="1"/>
              <a:t>Laktation</a:t>
            </a:r>
            <a:endParaRPr dirty="0"/>
          </a:p>
          <a:p>
            <a:pPr lvl="1"/>
            <a:r>
              <a:rPr dirty="0" err="1"/>
              <a:t>Milchkontrolle</a:t>
            </a:r>
            <a:r>
              <a:rPr dirty="0"/>
              <a:t>: </a:t>
            </a:r>
            <a:r>
              <a:rPr dirty="0" err="1"/>
              <a:t>Milchmenge</a:t>
            </a:r>
            <a:r>
              <a:rPr dirty="0"/>
              <a:t> und </a:t>
            </a:r>
            <a:r>
              <a:rPr dirty="0" err="1"/>
              <a:t>Qualität</a:t>
            </a:r>
            <a:endParaRPr dirty="0"/>
          </a:p>
          <a:p>
            <a:pPr lvl="1"/>
            <a:r>
              <a:rPr dirty="0" err="1"/>
              <a:t>Milchleistungsdaten</a:t>
            </a:r>
            <a:r>
              <a:rPr dirty="0"/>
              <a:t> </a:t>
            </a:r>
            <a:r>
              <a:rPr dirty="0" err="1"/>
              <a:t>vom</a:t>
            </a:r>
            <a:r>
              <a:rPr dirty="0"/>
              <a:t> </a:t>
            </a:r>
            <a:r>
              <a:rPr dirty="0" err="1"/>
              <a:t>Kontrolleur</a:t>
            </a:r>
            <a:r>
              <a:rPr dirty="0"/>
              <a:t> und von </a:t>
            </a:r>
            <a:r>
              <a:rPr dirty="0" err="1"/>
              <a:t>Suisselab</a:t>
            </a:r>
            <a:r>
              <a:rPr dirty="0"/>
              <a:t> an </a:t>
            </a:r>
            <a:r>
              <a:rPr dirty="0" err="1"/>
              <a:t>Zuchtorganisationen</a:t>
            </a:r>
            <a:endParaRPr dirty="0"/>
          </a:p>
          <a:p>
            <a:pPr lvl="1"/>
            <a:r>
              <a:rPr dirty="0" err="1"/>
              <a:t>Zuchtwerte</a:t>
            </a:r>
            <a:r>
              <a:rPr dirty="0"/>
              <a:t> </a:t>
            </a:r>
            <a:r>
              <a:rPr dirty="0" err="1"/>
              <a:t>Qualität</a:t>
            </a:r>
            <a:r>
              <a:rPr dirty="0"/>
              <a:t>, Gesundheit und </a:t>
            </a:r>
            <a:r>
              <a:rPr dirty="0" err="1"/>
              <a:t>Produktion</a:t>
            </a:r>
            <a:r>
              <a:rPr dirty="0"/>
              <a:t> an </a:t>
            </a:r>
            <a:r>
              <a:rPr dirty="0" err="1"/>
              <a:t>Landwirt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Entwicklungen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1349"/>
            <a:ext cx="10972800" cy="4044815"/>
          </a:xfrm>
        </p:spPr>
        <p:txBody>
          <a:bodyPr/>
          <a:lstStyle/>
          <a:p>
            <a:pPr lvl="1"/>
            <a:r>
              <a:rPr dirty="0" err="1"/>
              <a:t>Digitalisierung</a:t>
            </a:r>
            <a:r>
              <a:rPr dirty="0"/>
              <a:t>: </a:t>
            </a:r>
            <a:r>
              <a:rPr dirty="0" err="1"/>
              <a:t>Ablösung</a:t>
            </a:r>
            <a:r>
              <a:rPr dirty="0"/>
              <a:t> </a:t>
            </a:r>
            <a:r>
              <a:rPr dirty="0" err="1"/>
              <a:t>analoger</a:t>
            </a:r>
            <a:r>
              <a:rPr dirty="0"/>
              <a:t> </a:t>
            </a:r>
            <a:r>
              <a:rPr dirty="0" err="1"/>
              <a:t>Technologien</a:t>
            </a:r>
            <a:endParaRPr dirty="0"/>
          </a:p>
          <a:p>
            <a:pPr lvl="1"/>
            <a:r>
              <a:rPr dirty="0" err="1"/>
              <a:t>Ersetzen</a:t>
            </a:r>
            <a:r>
              <a:rPr dirty="0"/>
              <a:t> der </a:t>
            </a:r>
            <a:r>
              <a:rPr dirty="0" err="1"/>
              <a:t>manuellen</a:t>
            </a:r>
            <a:r>
              <a:rPr dirty="0"/>
              <a:t> </a:t>
            </a:r>
            <a:r>
              <a:rPr dirty="0" err="1"/>
              <a:t>Datenerfassung</a:t>
            </a:r>
            <a:r>
              <a:rPr dirty="0"/>
              <a:t> </a:t>
            </a:r>
            <a:r>
              <a:rPr dirty="0" err="1"/>
              <a:t>durch</a:t>
            </a:r>
            <a:r>
              <a:rPr dirty="0"/>
              <a:t> </a:t>
            </a:r>
            <a:r>
              <a:rPr dirty="0" err="1"/>
              <a:t>automatisierte</a:t>
            </a:r>
            <a:r>
              <a:rPr dirty="0"/>
              <a:t> </a:t>
            </a:r>
            <a:r>
              <a:rPr dirty="0" err="1"/>
              <a:t>Systeme</a:t>
            </a:r>
            <a:endParaRPr dirty="0"/>
          </a:p>
          <a:p>
            <a:pPr lvl="1"/>
            <a:r>
              <a:rPr dirty="0" err="1"/>
              <a:t>Anpassung</a:t>
            </a:r>
            <a:r>
              <a:rPr dirty="0"/>
              <a:t> von </a:t>
            </a:r>
            <a:r>
              <a:rPr dirty="0" err="1"/>
              <a:t>Prozessen</a:t>
            </a:r>
            <a:r>
              <a:rPr dirty="0"/>
              <a:t> </a:t>
            </a:r>
            <a:r>
              <a:rPr dirty="0" err="1"/>
              <a:t>bei</a:t>
            </a:r>
            <a:r>
              <a:rPr dirty="0"/>
              <a:t> </a:t>
            </a:r>
            <a:r>
              <a:rPr dirty="0" err="1"/>
              <a:t>allen</a:t>
            </a:r>
            <a:r>
              <a:rPr dirty="0"/>
              <a:t> </a:t>
            </a:r>
            <a:r>
              <a:rPr dirty="0" err="1"/>
              <a:t>beteiligten</a:t>
            </a:r>
            <a:r>
              <a:rPr dirty="0"/>
              <a:t> </a:t>
            </a:r>
            <a:r>
              <a:rPr dirty="0" err="1"/>
              <a:t>Akteuren</a:t>
            </a:r>
            <a:endParaRPr dirty="0"/>
          </a:p>
          <a:p>
            <a:pPr lvl="1"/>
            <a:r>
              <a:rPr dirty="0" err="1"/>
              <a:t>Beispiel</a:t>
            </a:r>
            <a:r>
              <a:rPr dirty="0"/>
              <a:t>: </a:t>
            </a:r>
            <a:r>
              <a:rPr dirty="0" err="1"/>
              <a:t>Automatisierter</a:t>
            </a:r>
            <a:r>
              <a:rPr dirty="0"/>
              <a:t> </a:t>
            </a:r>
            <a:r>
              <a:rPr dirty="0" err="1"/>
              <a:t>Tierdatenaustausch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Automatisierter Tierdatenaustausch</a:t>
            </a:r>
          </a:p>
        </p:txBody>
      </p:sp>
      <p:pic>
        <p:nvPicPr>
          <p:cNvPr id="3" name="Picture 1" descr="odg/atda-schema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600200"/>
            <a:ext cx="8483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186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Candara</vt:lpstr>
      <vt:lpstr>Office Theme</vt:lpstr>
      <vt:lpstr>Datenvernetzung in der Rinderzucht</vt:lpstr>
      <vt:lpstr>Übersicht</vt:lpstr>
      <vt:lpstr>Terminologie</vt:lpstr>
      <vt:lpstr>Akteure im Datennetzwerk</vt:lpstr>
      <vt:lpstr>Beispiel: Lebenslauf einer Kuh (1)</vt:lpstr>
      <vt:lpstr>Lebenslauf einer Kuh (2)</vt:lpstr>
      <vt:lpstr>Lebenslauf einer Kuh (3)</vt:lpstr>
      <vt:lpstr>Entwicklungen</vt:lpstr>
      <vt:lpstr>Automatisierter Tierdatenaustausch</vt:lpstr>
      <vt:lpstr>The End</vt:lpstr>
    </vt:vector>
  </TitlesOfParts>
  <LinksUpToDate>false</LinksUpToDate>
  <SharedDoc>false</SharedDoc>
  <HyperlinksChanged>false</HyperlinksChanged>
  <AppVersion>16.0016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82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Candara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Datenvernetzung in der Rinderzucht</dc:title>
  <dc:creator>Peter von Rohr</dc:creator>
  <cp:keywords/>
  <cp:lastModifiedBy>Qualitas AG</cp:lastModifiedBy>
  <cp:revision>8</cp:revision>
  <dcterms:created xsi:type="dcterms:W3CDTF">2019-09-26T16:17:48Z</dcterms:created>
  <dcterms:modified xsi:type="dcterms:W3CDTF">2019-09-26T16:26:50Z</dcterms:modified>
</cp:coreProperties>
</file>