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5" autoAdjust="0"/>
    <p:restoredTop sz="94611" autoAdjust="0"/>
  </p:normalViewPr>
  <p:slideViewPr>
    <p:cSldViewPr snapToGrid="0" snapToObjects="1">
      <p:cViewPr varScale="1">
        <p:scale>
          <a:sx n="158" d="100"/>
          <a:sy n="158" d="100"/>
        </p:scale>
        <p:origin x="240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qualitasag.ch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F21C890-7398-0648-829E-D2DA4F60D890}"/>
              </a:ext>
            </a:extLst>
          </p:cNvPr>
          <p:cNvSpPr/>
          <p:nvPr userDrawn="1"/>
        </p:nvSpPr>
        <p:spPr>
          <a:xfrm flipH="1">
            <a:off x="4631" y="621961"/>
            <a:ext cx="12192000" cy="78339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  </a:t>
            </a:r>
          </a:p>
        </p:txBody>
      </p:sp>
      <p:sp>
        <p:nvSpPr>
          <p:cNvPr id="8" name="Freihandform 13">
            <a:extLst>
              <a:ext uri="{FF2B5EF4-FFF2-40B4-BE49-F238E27FC236}">
                <a16:creationId xmlns:a16="http://schemas.microsoft.com/office/drawing/2014/main" id="{623AB139-86E1-1C4F-BD84-29B489E1F236}"/>
              </a:ext>
            </a:extLst>
          </p:cNvPr>
          <p:cNvSpPr/>
          <p:nvPr userDrawn="1"/>
        </p:nvSpPr>
        <p:spPr>
          <a:xfrm rot="120000" flipH="1">
            <a:off x="-1369" y="689381"/>
            <a:ext cx="12201143" cy="65030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</a:t>
            </a:r>
          </a:p>
        </p:txBody>
      </p:sp>
      <p:grpSp>
        <p:nvGrpSpPr>
          <p:cNvPr id="9" name="Gruppieren 7">
            <a:extLst>
              <a:ext uri="{FF2B5EF4-FFF2-40B4-BE49-F238E27FC236}">
                <a16:creationId xmlns:a16="http://schemas.microsoft.com/office/drawing/2014/main" id="{A4EB1362-F8D6-0547-ADD3-711F8CBC34F0}"/>
              </a:ext>
            </a:extLst>
          </p:cNvPr>
          <p:cNvGrpSpPr/>
          <p:nvPr userDrawn="1"/>
        </p:nvGrpSpPr>
        <p:grpSpPr>
          <a:xfrm flipV="1">
            <a:off x="7104111" y="5733256"/>
            <a:ext cx="5135005" cy="1124743"/>
            <a:chOff x="4932041" y="-655"/>
            <a:chExt cx="3907659" cy="1189789"/>
          </a:xfrm>
        </p:grpSpPr>
        <p:sp>
          <p:nvSpPr>
            <p:cNvPr id="10" name="Freihandform 23">
              <a:extLst>
                <a:ext uri="{FF2B5EF4-FFF2-40B4-BE49-F238E27FC236}">
                  <a16:creationId xmlns:a16="http://schemas.microsoft.com/office/drawing/2014/main" id="{5D473A90-1C23-DD48-B0DA-CEACD7091D50}"/>
                </a:ext>
              </a:extLst>
            </p:cNvPr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1" name="Freihandform 24">
              <a:extLst>
                <a:ext uri="{FF2B5EF4-FFF2-40B4-BE49-F238E27FC236}">
                  <a16:creationId xmlns:a16="http://schemas.microsoft.com/office/drawing/2014/main" id="{B39722E7-0010-8E40-97AE-C13F756342A7}"/>
                </a:ext>
              </a:extLst>
            </p:cNvPr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12" name="Textfeld 28">
            <a:extLst>
              <a:ext uri="{FF2B5EF4-FFF2-40B4-BE49-F238E27FC236}">
                <a16:creationId xmlns:a16="http://schemas.microsoft.com/office/drawing/2014/main" id="{6631339A-BC64-9E4A-A23E-BA6CB12F6759}"/>
              </a:ext>
            </a:extLst>
          </p:cNvPr>
          <p:cNvSpPr txBox="1"/>
          <p:nvPr userDrawn="1"/>
        </p:nvSpPr>
        <p:spPr>
          <a:xfrm>
            <a:off x="9168341" y="6597352"/>
            <a:ext cx="302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3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‹#›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5167739-F507-0F47-AAF0-7CD87EAA50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04312" y="6182632"/>
            <a:ext cx="960108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4" name="Ellipse 14">
              <a:extLst>
                <a:ext uri="{FF2B5EF4-FFF2-40B4-BE49-F238E27FC236}">
                  <a16:creationId xmlns:a16="http://schemas.microsoft.com/office/drawing/2014/main" id="{FFC3F854-9FDC-C14A-B2E6-8CF9B284EF2F}"/>
                </a:ext>
              </a:extLst>
            </p:cNvPr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5" name="Ellipse 15">
              <a:extLst>
                <a:ext uri="{FF2B5EF4-FFF2-40B4-BE49-F238E27FC236}">
                  <a16:creationId xmlns:a16="http://schemas.microsoft.com/office/drawing/2014/main" id="{59F507C9-843C-3E45-B8F9-8F987B8E03A0}"/>
                </a:ext>
              </a:extLst>
            </p:cNvPr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6" name="Ellipse 16">
              <a:extLst>
                <a:ext uri="{FF2B5EF4-FFF2-40B4-BE49-F238E27FC236}">
                  <a16:creationId xmlns:a16="http://schemas.microsoft.com/office/drawing/2014/main" id="{19C6CD20-8F07-434E-A6E0-AAB6E0925585}"/>
                </a:ext>
              </a:extLst>
            </p:cNvPr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7" name="Ellipse 17">
              <a:extLst>
                <a:ext uri="{FF2B5EF4-FFF2-40B4-BE49-F238E27FC236}">
                  <a16:creationId xmlns:a16="http://schemas.microsoft.com/office/drawing/2014/main" id="{C581AA48-CBD0-2042-B993-E94EBE161FBC}"/>
                </a:ext>
              </a:extLst>
            </p:cNvPr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pic>
        <p:nvPicPr>
          <p:cNvPr id="18" name="Grafik 18" descr="Qualitas_Logo_800dpi">
            <a:extLst>
              <a:ext uri="{FF2B5EF4-FFF2-40B4-BE49-F238E27FC236}">
                <a16:creationId xmlns:a16="http://schemas.microsoft.com/office/drawing/2014/main" id="{6F806574-25D9-A34C-B4E2-62FA6B5C4E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113" y="6247239"/>
            <a:ext cx="2181373" cy="44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Datenvernetzung in der Rinderzucht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Peter von Rohr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Fragen ?</a:t>
            </a:r>
          </a:p>
          <a:p>
            <a:pPr marL="0" lvl="0" indent="0">
              <a:buNone/>
            </a:pPr>
            <a:r>
              <a:t>Vielen Dank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Terminologie</a:t>
            </a:r>
          </a:p>
          <a:p>
            <a:pPr lvl="1"/>
            <a:r>
              <a:t>Geschichte</a:t>
            </a:r>
          </a:p>
          <a:p>
            <a:pPr lvl="1"/>
            <a:r>
              <a:t>Aktuelle Datenvernetzung</a:t>
            </a:r>
          </a:p>
          <a:p>
            <a:pPr lvl="1"/>
            <a:r>
              <a:t>Zukünftige Entwicklung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Terminologie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Was bedeutet Datenvernetzung?</a:t>
            </a:r>
          </a:p>
          <a:p>
            <a:pPr lvl="1"/>
            <a:r>
              <a:t>Keine autonome Vernetzung der Daten (bis jetzt) analog zu “Internet of Things (IoT)”</a:t>
            </a:r>
          </a:p>
          <a:p>
            <a:pPr lvl="1"/>
            <a:r>
              <a:t>Im Kontext der Rinderzucht erscheint die folgende Bedeutung als sinnvoll</a:t>
            </a:r>
          </a:p>
          <a:p>
            <a:pPr marL="1270000" lvl="0" indent="0">
              <a:buNone/>
            </a:pPr>
            <a:r>
              <a:rPr sz="2000"/>
              <a:t>“Daten werden in einem Netzwerk von Akteuren ausgetauscht, verarbeitet und in einer für die Kunden nützlichen Art dargestellt”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Akteure im Datennetzwerk</a:t>
            </a:r>
          </a:p>
        </p:txBody>
      </p:sp>
      <p:pic>
        <p:nvPicPr>
          <p:cNvPr id="3" name="Picture 1" descr="odg/dairy-acto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dg/cow-in-heat.png">
            <a:extLst>
              <a:ext uri="{FF2B5EF4-FFF2-40B4-BE49-F238E27FC236}">
                <a16:creationId xmlns:a16="http://schemas.microsoft.com/office/drawing/2014/main" id="{29FB27B5-7B48-2E45-8182-E1E4818709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40060" y="1669870"/>
            <a:ext cx="4444967" cy="35639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Beispiel: Lebenslauf einer Kuh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2674"/>
            <a:ext cx="7524206" cy="4323490"/>
          </a:xfrm>
        </p:spPr>
        <p:txBody>
          <a:bodyPr/>
          <a:lstStyle/>
          <a:p>
            <a:pPr lvl="1"/>
            <a:r>
              <a:rPr dirty="0" err="1"/>
              <a:t>Kuh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brünstig</a:t>
            </a:r>
            <a:r>
              <a:rPr dirty="0"/>
              <a:t> und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belegt</a:t>
            </a:r>
            <a:endParaRPr dirty="0"/>
          </a:p>
          <a:p>
            <a:pPr lvl="1"/>
            <a:r>
              <a:rPr dirty="0"/>
              <a:t>Stier </a:t>
            </a:r>
            <a:r>
              <a:rPr dirty="0" err="1"/>
              <a:t>aufgrund</a:t>
            </a:r>
            <a:r>
              <a:rPr dirty="0"/>
              <a:t> von </a:t>
            </a:r>
            <a:r>
              <a:rPr lang="de-CH" dirty="0"/>
              <a:t>Zuchtwerten </a:t>
            </a:r>
            <a:r>
              <a:rPr dirty="0" err="1"/>
              <a:t>ausgewählt</a:t>
            </a:r>
            <a:endParaRPr dirty="0"/>
          </a:p>
          <a:p>
            <a:pPr lvl="1"/>
            <a:r>
              <a:rPr dirty="0" err="1"/>
              <a:t>Besamungsdaten</a:t>
            </a:r>
            <a:r>
              <a:rPr dirty="0"/>
              <a:t> von der KBO an </a:t>
            </a:r>
            <a:r>
              <a:rPr dirty="0" err="1"/>
              <a:t>Zuchtorganisationen</a:t>
            </a:r>
            <a:endParaRPr lang="de-CH" dirty="0"/>
          </a:p>
          <a:p>
            <a:pPr lvl="1"/>
            <a:r>
              <a:rPr lang="en-US" dirty="0" err="1"/>
              <a:t>Managementhilfen</a:t>
            </a:r>
            <a:r>
              <a:rPr lang="en-US" dirty="0"/>
              <a:t> in Form von </a:t>
            </a:r>
            <a:r>
              <a:rPr lang="en-US" dirty="0" err="1"/>
              <a:t>Fruchtbarkeitskennzahlen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Landwirt</a:t>
            </a:r>
            <a:endParaRPr dirty="0"/>
          </a:p>
          <a:p>
            <a:pPr lvl="1"/>
            <a:r>
              <a:rPr dirty="0" err="1"/>
              <a:t>Zuchtwerte</a:t>
            </a:r>
            <a:r>
              <a:rPr dirty="0"/>
              <a:t> </a:t>
            </a:r>
            <a:r>
              <a:rPr dirty="0" err="1"/>
              <a:t>Fruchtbarkeit</a:t>
            </a:r>
            <a:r>
              <a:rPr dirty="0"/>
              <a:t> an </a:t>
            </a:r>
            <a:r>
              <a:rPr dirty="0" err="1"/>
              <a:t>Landwirt</a:t>
            </a:r>
            <a:r>
              <a:rPr lang="de-CH" dirty="0"/>
              <a:t> und KBO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Lebenslauf einer Kuh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9211"/>
            <a:ext cx="7933509" cy="4316953"/>
          </a:xfrm>
        </p:spPr>
        <p:txBody>
          <a:bodyPr/>
          <a:lstStyle/>
          <a:p>
            <a:pPr lvl="1"/>
            <a:r>
              <a:rPr dirty="0"/>
              <a:t>Kalb </a:t>
            </a:r>
            <a:r>
              <a:rPr dirty="0" err="1"/>
              <a:t>kommt</a:t>
            </a:r>
            <a:r>
              <a:rPr dirty="0"/>
              <a:t> </a:t>
            </a:r>
            <a:r>
              <a:rPr dirty="0" err="1"/>
              <a:t>zur</a:t>
            </a:r>
            <a:r>
              <a:rPr dirty="0"/>
              <a:t> Welt</a:t>
            </a:r>
          </a:p>
          <a:p>
            <a:pPr lvl="1"/>
            <a:r>
              <a:rPr dirty="0" err="1"/>
              <a:t>Geburt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TVD </a:t>
            </a:r>
            <a:r>
              <a:rPr dirty="0" err="1"/>
              <a:t>gemeldet</a:t>
            </a:r>
            <a:endParaRPr dirty="0"/>
          </a:p>
          <a:p>
            <a:pPr lvl="1"/>
            <a:r>
              <a:rPr dirty="0" err="1"/>
              <a:t>Geburtsmeldungen</a:t>
            </a:r>
            <a:r>
              <a:rPr dirty="0"/>
              <a:t> von der TVD an </a:t>
            </a:r>
            <a:r>
              <a:rPr dirty="0" err="1"/>
              <a:t>Zuchtorganisationen</a:t>
            </a:r>
            <a:endParaRPr lang="de-CH" dirty="0"/>
          </a:p>
          <a:p>
            <a:pPr lvl="1"/>
            <a:r>
              <a:rPr lang="en-US" dirty="0" err="1"/>
              <a:t>Abstammungsdokumente</a:t>
            </a:r>
            <a:r>
              <a:rPr lang="en-US" dirty="0"/>
              <a:t> an </a:t>
            </a:r>
            <a:r>
              <a:rPr lang="en-US" dirty="0" err="1"/>
              <a:t>Landwirt</a:t>
            </a:r>
            <a:endParaRPr dirty="0"/>
          </a:p>
          <a:p>
            <a:pPr lvl="1"/>
            <a:r>
              <a:rPr dirty="0" err="1"/>
              <a:t>Zuchtwert</a:t>
            </a:r>
            <a:r>
              <a:rPr dirty="0"/>
              <a:t> </a:t>
            </a:r>
            <a:r>
              <a:rPr dirty="0" err="1"/>
              <a:t>Geburtsablauf</a:t>
            </a:r>
            <a:r>
              <a:rPr dirty="0"/>
              <a:t> an </a:t>
            </a:r>
            <a:r>
              <a:rPr dirty="0" err="1"/>
              <a:t>Landwirt</a:t>
            </a:r>
            <a:r>
              <a:rPr lang="de-CH" dirty="0"/>
              <a:t> und KBO</a:t>
            </a:r>
            <a:endParaRPr dirty="0"/>
          </a:p>
        </p:txBody>
      </p:sp>
      <p:pic>
        <p:nvPicPr>
          <p:cNvPr id="4" name="Picture 3" descr="odg/calf-birth.png">
            <a:extLst>
              <a:ext uri="{FF2B5EF4-FFF2-40B4-BE49-F238E27FC236}">
                <a16:creationId xmlns:a16="http://schemas.microsoft.com/office/drawing/2014/main" id="{F037D070-A002-C340-9678-4D5076B5D21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909" y="1809211"/>
            <a:ext cx="4184297" cy="33549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Lebenslauf einer Kuh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1383"/>
            <a:ext cx="6879771" cy="4314781"/>
          </a:xfrm>
        </p:spPr>
        <p:txBody>
          <a:bodyPr>
            <a:normAutofit lnSpcReduction="10000"/>
          </a:bodyPr>
          <a:lstStyle/>
          <a:p>
            <a:pPr lvl="1"/>
            <a:r>
              <a:rPr dirty="0" err="1"/>
              <a:t>Kuh</a:t>
            </a:r>
            <a:r>
              <a:rPr dirty="0"/>
              <a:t> in </a:t>
            </a:r>
            <a:r>
              <a:rPr dirty="0" err="1"/>
              <a:t>Laktation</a:t>
            </a:r>
            <a:endParaRPr dirty="0"/>
          </a:p>
          <a:p>
            <a:pPr lvl="1"/>
            <a:r>
              <a:rPr dirty="0" err="1"/>
              <a:t>Milchkontrolle</a:t>
            </a:r>
            <a:r>
              <a:rPr dirty="0"/>
              <a:t>: </a:t>
            </a:r>
            <a:r>
              <a:rPr dirty="0" err="1"/>
              <a:t>Milchmenge</a:t>
            </a:r>
            <a:r>
              <a:rPr dirty="0"/>
              <a:t> und </a:t>
            </a:r>
            <a:r>
              <a:rPr dirty="0" err="1"/>
              <a:t>Qualität</a:t>
            </a:r>
            <a:endParaRPr dirty="0"/>
          </a:p>
          <a:p>
            <a:pPr lvl="1"/>
            <a:r>
              <a:rPr dirty="0" err="1"/>
              <a:t>Milchleistungsdaten</a:t>
            </a:r>
            <a:r>
              <a:rPr dirty="0"/>
              <a:t> </a:t>
            </a:r>
            <a:r>
              <a:rPr dirty="0" err="1"/>
              <a:t>vom</a:t>
            </a:r>
            <a:r>
              <a:rPr dirty="0"/>
              <a:t> </a:t>
            </a:r>
            <a:r>
              <a:rPr dirty="0" err="1"/>
              <a:t>Kontrolleur</a:t>
            </a:r>
            <a:r>
              <a:rPr dirty="0"/>
              <a:t> und von </a:t>
            </a:r>
            <a:r>
              <a:rPr dirty="0" err="1"/>
              <a:t>Suisselab</a:t>
            </a:r>
            <a:r>
              <a:rPr dirty="0"/>
              <a:t> an </a:t>
            </a:r>
            <a:r>
              <a:rPr dirty="0" err="1"/>
              <a:t>Zuchtorganisationen</a:t>
            </a:r>
            <a:endParaRPr lang="de-CH" dirty="0"/>
          </a:p>
          <a:p>
            <a:pPr lvl="1"/>
            <a:r>
              <a:rPr lang="en-US" dirty="0" err="1"/>
              <a:t>Leistung</a:t>
            </a:r>
            <a:r>
              <a:rPr lang="en-US" dirty="0"/>
              <a:t> und </a:t>
            </a:r>
            <a:r>
              <a:rPr lang="en-US" dirty="0" err="1"/>
              <a:t>Milchinhaltsstoffe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Managementhilfen</a:t>
            </a:r>
            <a:r>
              <a:rPr lang="en-US" dirty="0"/>
              <a:t> an </a:t>
            </a:r>
            <a:r>
              <a:rPr lang="en-US" dirty="0" err="1"/>
              <a:t>Landwirt</a:t>
            </a:r>
            <a:endParaRPr dirty="0"/>
          </a:p>
          <a:p>
            <a:pPr lvl="1"/>
            <a:r>
              <a:rPr dirty="0" err="1"/>
              <a:t>Zuchtwerte</a:t>
            </a:r>
            <a:r>
              <a:rPr dirty="0"/>
              <a:t> </a:t>
            </a:r>
            <a:r>
              <a:rPr dirty="0" err="1"/>
              <a:t>Qualität</a:t>
            </a:r>
            <a:r>
              <a:rPr dirty="0"/>
              <a:t>, Gesundheit und </a:t>
            </a:r>
            <a:r>
              <a:rPr dirty="0" err="1"/>
              <a:t>Produktion</a:t>
            </a:r>
            <a:r>
              <a:rPr dirty="0"/>
              <a:t> an </a:t>
            </a:r>
            <a:r>
              <a:rPr dirty="0" err="1"/>
              <a:t>Landwirt</a:t>
            </a:r>
            <a:r>
              <a:rPr lang="de-CH" dirty="0"/>
              <a:t> und KBO</a:t>
            </a:r>
            <a:endParaRPr dirty="0"/>
          </a:p>
        </p:txBody>
      </p:sp>
      <p:pic>
        <p:nvPicPr>
          <p:cNvPr id="4" name="Picture 3" descr="odg/cow-lact.png">
            <a:extLst>
              <a:ext uri="{FF2B5EF4-FFF2-40B4-BE49-F238E27FC236}">
                <a16:creationId xmlns:a16="http://schemas.microsoft.com/office/drawing/2014/main" id="{052C83BB-1E02-1940-9752-3069178E54A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14740" y="1600201"/>
            <a:ext cx="4335236" cy="34681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Entwicklungen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Digitalisierung: Ablösung analoger Technologien</a:t>
            </a:r>
          </a:p>
          <a:p>
            <a:pPr lvl="1"/>
            <a:r>
              <a:t>Ersetzen der manuellen Datenerfassung durch automatisierte Systeme</a:t>
            </a:r>
          </a:p>
          <a:p>
            <a:pPr lvl="1"/>
            <a:r>
              <a:t>Anpassung von Prozessen bei allen beteiligten Akteuren</a:t>
            </a:r>
          </a:p>
          <a:p>
            <a:pPr lvl="1"/>
            <a:r>
              <a:t>Beispiel: Automatisierter Tierdatenaustausch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Automatisierter Tierdatenaustausch</a:t>
            </a:r>
          </a:p>
        </p:txBody>
      </p:sp>
      <p:pic>
        <p:nvPicPr>
          <p:cNvPr id="3" name="Picture 1" descr="odg/atda-schem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600200"/>
            <a:ext cx="8483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207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Candara</vt:lpstr>
      <vt:lpstr>Office Theme</vt:lpstr>
      <vt:lpstr>Datenvernetzung in der Rinderzucht</vt:lpstr>
      <vt:lpstr>Übersicht</vt:lpstr>
      <vt:lpstr>Terminologie</vt:lpstr>
      <vt:lpstr>Akteure im Datennetzwerk</vt:lpstr>
      <vt:lpstr>Beispiel: Lebenslauf einer Kuh (1)</vt:lpstr>
      <vt:lpstr>Lebenslauf einer Kuh (2)</vt:lpstr>
      <vt:lpstr>Lebenslauf einer Kuh (3)</vt:lpstr>
      <vt:lpstr>Entwicklungen</vt:lpstr>
      <vt:lpstr>Automatisierter Tierdatenaustausch</vt:lpstr>
      <vt:lpstr>The End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82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Datenvernetzung in der Rinderzucht</dc:title>
  <dc:creator>Peter von Rohr</dc:creator>
  <cp:keywords/>
  <cp:lastModifiedBy>Qualitas AG</cp:lastModifiedBy>
  <cp:revision>8</cp:revision>
  <dcterms:created xsi:type="dcterms:W3CDTF">2019-09-27T14:35:34Z</dcterms:created>
  <dcterms:modified xsi:type="dcterms:W3CDTF">2019-09-30T06:58:49Z</dcterms:modified>
</cp:coreProperties>
</file>