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96" autoAdjust="0"/>
    <p:restoredTop sz="94680" autoAdjust="0"/>
  </p:normalViewPr>
  <p:slideViewPr>
    <p:cSldViewPr snapToGrid="0" snapToObjects="1">
      <p:cViewPr varScale="1">
        <p:scale>
          <a:sx n="145" d="100"/>
          <a:sy n="145" d="100"/>
        </p:scale>
        <p:origin x="28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qualitasag.ch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ihandform 6">
            <a:extLst>
              <a:ext uri="{FF2B5EF4-FFF2-40B4-BE49-F238E27FC236}">
                <a16:creationId xmlns:a16="http://schemas.microsoft.com/office/drawing/2014/main" id="{8F21C890-7398-0648-829E-D2DA4F60D890}"/>
              </a:ext>
            </a:extLst>
          </p:cNvPr>
          <p:cNvSpPr/>
          <p:nvPr userDrawn="1"/>
        </p:nvSpPr>
        <p:spPr>
          <a:xfrm flipH="1">
            <a:off x="4631" y="621961"/>
            <a:ext cx="12192000" cy="783395"/>
          </a:xfrm>
          <a:custGeom>
            <a:avLst/>
            <a:gdLst>
              <a:gd name="connsiteX0" fmla="*/ 0 w 8832028"/>
              <a:gd name="connsiteY0" fmla="*/ 0 h 990051"/>
              <a:gd name="connsiteX1" fmla="*/ 3926541 w 8832028"/>
              <a:gd name="connsiteY1" fmla="*/ 935915 h 990051"/>
              <a:gd name="connsiteX2" fmla="*/ 8832028 w 8832028"/>
              <a:gd name="connsiteY2" fmla="*/ 796066 h 99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2028" h="990051">
                <a:moveTo>
                  <a:pt x="0" y="0"/>
                </a:moveTo>
                <a:cubicBezTo>
                  <a:pt x="1227268" y="401618"/>
                  <a:pt x="2454536" y="803237"/>
                  <a:pt x="3926541" y="935915"/>
                </a:cubicBezTo>
                <a:cubicBezTo>
                  <a:pt x="5398546" y="1068593"/>
                  <a:pt x="7115287" y="932329"/>
                  <a:pt x="8832028" y="796066"/>
                </a:cubicBezTo>
              </a:path>
            </a:pathLst>
          </a:custGeom>
          <a:noFill/>
          <a:ln w="9525">
            <a:solidFill>
              <a:srgbClr val="C00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             </a:t>
            </a:r>
          </a:p>
        </p:txBody>
      </p:sp>
      <p:sp>
        <p:nvSpPr>
          <p:cNvPr id="8" name="Freihandform 13">
            <a:extLst>
              <a:ext uri="{FF2B5EF4-FFF2-40B4-BE49-F238E27FC236}">
                <a16:creationId xmlns:a16="http://schemas.microsoft.com/office/drawing/2014/main" id="{623AB139-86E1-1C4F-BD84-29B489E1F236}"/>
              </a:ext>
            </a:extLst>
          </p:cNvPr>
          <p:cNvSpPr/>
          <p:nvPr userDrawn="1"/>
        </p:nvSpPr>
        <p:spPr>
          <a:xfrm rot="120000" flipH="1">
            <a:off x="-1369" y="689381"/>
            <a:ext cx="12201143" cy="650305"/>
          </a:xfrm>
          <a:custGeom>
            <a:avLst/>
            <a:gdLst>
              <a:gd name="connsiteX0" fmla="*/ 0 w 8832028"/>
              <a:gd name="connsiteY0" fmla="*/ 0 h 990051"/>
              <a:gd name="connsiteX1" fmla="*/ 3926541 w 8832028"/>
              <a:gd name="connsiteY1" fmla="*/ 935915 h 990051"/>
              <a:gd name="connsiteX2" fmla="*/ 8832028 w 8832028"/>
              <a:gd name="connsiteY2" fmla="*/ 796066 h 99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2028" h="990051">
                <a:moveTo>
                  <a:pt x="0" y="0"/>
                </a:moveTo>
                <a:cubicBezTo>
                  <a:pt x="1227268" y="401618"/>
                  <a:pt x="2454536" y="803237"/>
                  <a:pt x="3926541" y="935915"/>
                </a:cubicBezTo>
                <a:cubicBezTo>
                  <a:pt x="5398546" y="1068593"/>
                  <a:pt x="7115287" y="932329"/>
                  <a:pt x="8832028" y="796066"/>
                </a:cubicBezTo>
              </a:path>
            </a:pathLst>
          </a:custGeom>
          <a:noFill/>
          <a:ln w="9525">
            <a:solidFill>
              <a:srgbClr val="C00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           </a:t>
            </a:r>
          </a:p>
        </p:txBody>
      </p:sp>
      <p:grpSp>
        <p:nvGrpSpPr>
          <p:cNvPr id="9" name="Gruppieren 7">
            <a:extLst>
              <a:ext uri="{FF2B5EF4-FFF2-40B4-BE49-F238E27FC236}">
                <a16:creationId xmlns:a16="http://schemas.microsoft.com/office/drawing/2014/main" id="{A4EB1362-F8D6-0547-ADD3-711F8CBC34F0}"/>
              </a:ext>
            </a:extLst>
          </p:cNvPr>
          <p:cNvGrpSpPr/>
          <p:nvPr userDrawn="1"/>
        </p:nvGrpSpPr>
        <p:grpSpPr>
          <a:xfrm flipV="1">
            <a:off x="7104111" y="5733256"/>
            <a:ext cx="5135005" cy="1124743"/>
            <a:chOff x="4932041" y="-655"/>
            <a:chExt cx="3907659" cy="1189789"/>
          </a:xfrm>
        </p:grpSpPr>
        <p:sp>
          <p:nvSpPr>
            <p:cNvPr id="10" name="Freihandform 23">
              <a:extLst>
                <a:ext uri="{FF2B5EF4-FFF2-40B4-BE49-F238E27FC236}">
                  <a16:creationId xmlns:a16="http://schemas.microsoft.com/office/drawing/2014/main" id="{5D473A90-1C23-DD48-B0DA-CEACD7091D50}"/>
                </a:ext>
              </a:extLst>
            </p:cNvPr>
            <p:cNvSpPr/>
            <p:nvPr userDrawn="1"/>
          </p:nvSpPr>
          <p:spPr>
            <a:xfrm>
              <a:off x="4932041" y="-655"/>
              <a:ext cx="3881290" cy="1178403"/>
            </a:xfrm>
            <a:custGeom>
              <a:avLst/>
              <a:gdLst>
                <a:gd name="connsiteX0" fmla="*/ 0 w 4103827"/>
                <a:gd name="connsiteY0" fmla="*/ 0 h 1170432"/>
                <a:gd name="connsiteX1" fmla="*/ 1967789 w 4103827"/>
                <a:gd name="connsiteY1" fmla="*/ 709575 h 1170432"/>
                <a:gd name="connsiteX2" fmla="*/ 4103827 w 4103827"/>
                <a:gd name="connsiteY2" fmla="*/ 1170432 h 1170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3827" h="1170432">
                  <a:moveTo>
                    <a:pt x="0" y="0"/>
                  </a:moveTo>
                  <a:cubicBezTo>
                    <a:pt x="641909" y="257251"/>
                    <a:pt x="1283818" y="514503"/>
                    <a:pt x="1967789" y="709575"/>
                  </a:cubicBezTo>
                  <a:cubicBezTo>
                    <a:pt x="2651760" y="904647"/>
                    <a:pt x="3377793" y="1037539"/>
                    <a:pt x="4103827" y="1170432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11" name="Freihandform 24">
              <a:extLst>
                <a:ext uri="{FF2B5EF4-FFF2-40B4-BE49-F238E27FC236}">
                  <a16:creationId xmlns:a16="http://schemas.microsoft.com/office/drawing/2014/main" id="{B39722E7-0010-8E40-97AE-C13F756342A7}"/>
                </a:ext>
              </a:extLst>
            </p:cNvPr>
            <p:cNvSpPr/>
            <p:nvPr userDrawn="1"/>
          </p:nvSpPr>
          <p:spPr>
            <a:xfrm rot="180000">
              <a:off x="5304338" y="152849"/>
              <a:ext cx="3535362" cy="1036285"/>
            </a:xfrm>
            <a:custGeom>
              <a:avLst/>
              <a:gdLst>
                <a:gd name="connsiteX0" fmla="*/ 0 w 4103827"/>
                <a:gd name="connsiteY0" fmla="*/ 0 h 1170432"/>
                <a:gd name="connsiteX1" fmla="*/ 1967789 w 4103827"/>
                <a:gd name="connsiteY1" fmla="*/ 709575 h 1170432"/>
                <a:gd name="connsiteX2" fmla="*/ 4103827 w 4103827"/>
                <a:gd name="connsiteY2" fmla="*/ 1170432 h 1170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3827" h="1170432">
                  <a:moveTo>
                    <a:pt x="0" y="0"/>
                  </a:moveTo>
                  <a:cubicBezTo>
                    <a:pt x="641909" y="257251"/>
                    <a:pt x="1283818" y="514503"/>
                    <a:pt x="1967789" y="709575"/>
                  </a:cubicBezTo>
                  <a:cubicBezTo>
                    <a:pt x="2651760" y="904647"/>
                    <a:pt x="3377793" y="1037539"/>
                    <a:pt x="4103827" y="1170432"/>
                  </a:cubicBezTo>
                </a:path>
              </a:pathLst>
            </a:cu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</p:grpSp>
      <p:sp>
        <p:nvSpPr>
          <p:cNvPr id="12" name="Textfeld 28">
            <a:extLst>
              <a:ext uri="{FF2B5EF4-FFF2-40B4-BE49-F238E27FC236}">
                <a16:creationId xmlns:a16="http://schemas.microsoft.com/office/drawing/2014/main" id="{6631339A-BC64-9E4A-A23E-BA6CB12F6759}"/>
              </a:ext>
            </a:extLst>
          </p:cNvPr>
          <p:cNvSpPr txBox="1"/>
          <p:nvPr userDrawn="1"/>
        </p:nvSpPr>
        <p:spPr>
          <a:xfrm>
            <a:off x="9168341" y="6597352"/>
            <a:ext cx="3023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0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</a:t>
            </a:r>
            <a:r>
              <a:rPr lang="de-CH" sz="10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hlinkClick r:id="rId13"/>
              </a:rPr>
              <a:t>www.qualitasag.ch</a:t>
            </a:r>
            <a:r>
              <a:rPr lang="de-CH" sz="10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|   </a:t>
            </a:r>
            <a:fld id="{301B8B16-A110-4B0E-A8D4-A2401FB21699}" type="slidenum">
              <a:rPr lang="de-CH" sz="105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‹#›</a:t>
            </a:fld>
            <a:endParaRPr lang="de-CH" sz="105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5167739-F507-0F47-AAF0-7CD87EAA50B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904312" y="6182632"/>
            <a:ext cx="960108" cy="552974"/>
            <a:chOff x="6084168" y="365111"/>
            <a:chExt cx="979478" cy="578504"/>
          </a:xfrm>
          <a:solidFill>
            <a:srgbClr val="C00000"/>
          </a:solidFill>
        </p:grpSpPr>
        <p:sp>
          <p:nvSpPr>
            <p:cNvPr id="14" name="Ellipse 14">
              <a:extLst>
                <a:ext uri="{FF2B5EF4-FFF2-40B4-BE49-F238E27FC236}">
                  <a16:creationId xmlns:a16="http://schemas.microsoft.com/office/drawing/2014/main" id="{FFC3F854-9FDC-C14A-B2E6-8CF9B284EF2F}"/>
                </a:ext>
              </a:extLst>
            </p:cNvPr>
            <p:cNvSpPr/>
            <p:nvPr/>
          </p:nvSpPr>
          <p:spPr>
            <a:xfrm>
              <a:off x="6084168" y="365111"/>
              <a:ext cx="360000" cy="36004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 dirty="0"/>
            </a:p>
          </p:txBody>
        </p:sp>
        <p:sp>
          <p:nvSpPr>
            <p:cNvPr id="15" name="Ellipse 15">
              <a:extLst>
                <a:ext uri="{FF2B5EF4-FFF2-40B4-BE49-F238E27FC236}">
                  <a16:creationId xmlns:a16="http://schemas.microsoft.com/office/drawing/2014/main" id="{59F507C9-843C-3E45-B8F9-8F987B8E03A0}"/>
                </a:ext>
              </a:extLst>
            </p:cNvPr>
            <p:cNvSpPr/>
            <p:nvPr/>
          </p:nvSpPr>
          <p:spPr>
            <a:xfrm>
              <a:off x="6444168" y="643865"/>
              <a:ext cx="252000" cy="25200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16" name="Ellipse 16">
              <a:extLst>
                <a:ext uri="{FF2B5EF4-FFF2-40B4-BE49-F238E27FC236}">
                  <a16:creationId xmlns:a16="http://schemas.microsoft.com/office/drawing/2014/main" id="{19C6CD20-8F07-434E-A6E0-AAB6E0925585}"/>
                </a:ext>
              </a:extLst>
            </p:cNvPr>
            <p:cNvSpPr/>
            <p:nvPr/>
          </p:nvSpPr>
          <p:spPr>
            <a:xfrm>
              <a:off x="6769180" y="799615"/>
              <a:ext cx="144000" cy="14400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17" name="Ellipse 17">
              <a:extLst>
                <a:ext uri="{FF2B5EF4-FFF2-40B4-BE49-F238E27FC236}">
                  <a16:creationId xmlns:a16="http://schemas.microsoft.com/office/drawing/2014/main" id="{C581AA48-CBD0-2042-B993-E94EBE161FBC}"/>
                </a:ext>
              </a:extLst>
            </p:cNvPr>
            <p:cNvSpPr/>
            <p:nvPr/>
          </p:nvSpPr>
          <p:spPr>
            <a:xfrm>
              <a:off x="6991646" y="867165"/>
              <a:ext cx="72000" cy="7200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</p:grpSp>
      <p:pic>
        <p:nvPicPr>
          <p:cNvPr id="18" name="Grafik 18" descr="Qualitas_Logo_800dpi">
            <a:extLst>
              <a:ext uri="{FF2B5EF4-FFF2-40B4-BE49-F238E27FC236}">
                <a16:creationId xmlns:a16="http://schemas.microsoft.com/office/drawing/2014/main" id="{6F806574-25D9-A34C-B4E2-62FA6B5C4ED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113" y="6247239"/>
            <a:ext cx="2181373" cy="449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marL="0" lvl="0" indent="0">
              <a:buNone/>
            </a:pPr>
            <a:r>
              <a:t>Datenvernetzung in der Rinderzucht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Peter von Rohr</a:t>
            </a:r>
          </a:p>
        </p:txBody>
      </p:sp>
      <p:sp>
        <p:nvSpPr>
          <p:cNvPr id="4" name=" 3"/>
          <p:cNvSpPr/>
          <p:nvPr/>
        </p:nvSpPr>
        <p:spPr/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Fragen ?</a:t>
            </a:r>
          </a:p>
          <a:p>
            <a:pPr marL="0" lvl="0" indent="0">
              <a:buNone/>
            </a:pPr>
            <a:r>
              <a:t>Vielen Dank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Übersicht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Terminologie</a:t>
            </a:r>
          </a:p>
          <a:p>
            <a:pPr lvl="1"/>
            <a:r>
              <a:t>Geschichte</a:t>
            </a:r>
          </a:p>
          <a:p>
            <a:pPr lvl="1"/>
            <a:r>
              <a:t>Aktuelle Datenvernetzung</a:t>
            </a:r>
          </a:p>
          <a:p>
            <a:pPr lvl="1"/>
            <a:r>
              <a:t>Zukünftige Entwicklung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Terminologie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Was bedeutet Datenvernetzung?</a:t>
            </a:r>
          </a:p>
          <a:p>
            <a:pPr lvl="1"/>
            <a:r>
              <a:t>Keine autonome Vernetzung der Daten (bis jetzt) analog zu “Internet of Things (IoT)”</a:t>
            </a:r>
          </a:p>
          <a:p>
            <a:pPr lvl="1"/>
            <a:r>
              <a:t>Im Kontext der Rinderzucht erscheint die folgende Bedeutung als sinnvoll</a:t>
            </a:r>
          </a:p>
          <a:p>
            <a:pPr marL="1270000" lvl="0" indent="0">
              <a:buNone/>
            </a:pPr>
            <a:r>
              <a:rPr sz="2000"/>
              <a:t>“Daten werden in einem Netzwerk von Akteuren ausgetauscht, verarbeitet und in einer für die Kunden nützlichen Art dargestellt”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Akteure im Datennetzwerk</a:t>
            </a:r>
          </a:p>
        </p:txBody>
      </p:sp>
      <p:pic>
        <p:nvPicPr>
          <p:cNvPr id="3" name="Picture 1" descr="odg/dairy-actor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dg/cow-in-heat.png">
            <a:extLst>
              <a:ext uri="{FF2B5EF4-FFF2-40B4-BE49-F238E27FC236}">
                <a16:creationId xmlns:a16="http://schemas.microsoft.com/office/drawing/2014/main" id="{C2E0BA0D-C3D1-F540-AA4A-3502B7907EA1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11072" y="1600200"/>
            <a:ext cx="4495931" cy="360484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Beispiel: Lebenslauf einer Kuh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02423"/>
            <a:ext cx="7918938" cy="4323741"/>
          </a:xfrm>
        </p:spPr>
        <p:txBody>
          <a:bodyPr/>
          <a:lstStyle/>
          <a:p>
            <a:pPr lvl="1"/>
            <a:r>
              <a:rPr dirty="0" err="1"/>
              <a:t>Kuh</a:t>
            </a:r>
            <a:r>
              <a:rPr dirty="0"/>
              <a:t> </a:t>
            </a:r>
            <a:r>
              <a:rPr dirty="0" err="1"/>
              <a:t>wird</a:t>
            </a:r>
            <a:r>
              <a:rPr dirty="0"/>
              <a:t> </a:t>
            </a:r>
            <a:r>
              <a:rPr dirty="0" err="1"/>
              <a:t>brünstig</a:t>
            </a:r>
            <a:r>
              <a:rPr dirty="0"/>
              <a:t> und </a:t>
            </a:r>
            <a:r>
              <a:rPr dirty="0" err="1"/>
              <a:t>wird</a:t>
            </a:r>
            <a:r>
              <a:rPr dirty="0"/>
              <a:t> </a:t>
            </a:r>
            <a:r>
              <a:rPr dirty="0" err="1"/>
              <a:t>belegt</a:t>
            </a:r>
            <a:endParaRPr dirty="0"/>
          </a:p>
          <a:p>
            <a:pPr lvl="1"/>
            <a:r>
              <a:rPr dirty="0"/>
              <a:t>Stier </a:t>
            </a:r>
            <a:r>
              <a:rPr dirty="0" err="1"/>
              <a:t>aufgrund</a:t>
            </a:r>
            <a:r>
              <a:rPr dirty="0"/>
              <a:t> von </a:t>
            </a:r>
            <a:r>
              <a:rPr dirty="0" err="1"/>
              <a:t>Zuchtwerten</a:t>
            </a:r>
            <a:r>
              <a:rPr dirty="0"/>
              <a:t> </a:t>
            </a:r>
            <a:r>
              <a:rPr dirty="0" err="1"/>
              <a:t>ausgewählt</a:t>
            </a:r>
            <a:endParaRPr dirty="0"/>
          </a:p>
          <a:p>
            <a:pPr lvl="1"/>
            <a:r>
              <a:rPr dirty="0" err="1"/>
              <a:t>Besamungsdaten</a:t>
            </a:r>
            <a:r>
              <a:rPr dirty="0"/>
              <a:t> von der KBO an </a:t>
            </a:r>
            <a:r>
              <a:rPr dirty="0" err="1"/>
              <a:t>Zuchtorganisationen</a:t>
            </a:r>
            <a:endParaRPr dirty="0"/>
          </a:p>
          <a:p>
            <a:pPr lvl="1"/>
            <a:r>
              <a:rPr dirty="0" err="1"/>
              <a:t>Managementhilfen</a:t>
            </a:r>
            <a:r>
              <a:rPr dirty="0"/>
              <a:t> in Form von </a:t>
            </a:r>
            <a:r>
              <a:rPr dirty="0" err="1"/>
              <a:t>Fruchtbarkeitskennzahlen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Landwirt</a:t>
            </a:r>
            <a:endParaRPr dirty="0"/>
          </a:p>
          <a:p>
            <a:pPr lvl="1"/>
            <a:r>
              <a:rPr dirty="0" err="1"/>
              <a:t>Zuchtwerte</a:t>
            </a:r>
            <a:r>
              <a:rPr dirty="0"/>
              <a:t> </a:t>
            </a:r>
            <a:r>
              <a:rPr dirty="0" err="1"/>
              <a:t>Fruchtbarkeit</a:t>
            </a:r>
            <a:r>
              <a:rPr dirty="0"/>
              <a:t> an </a:t>
            </a:r>
            <a:r>
              <a:rPr dirty="0" err="1"/>
              <a:t>Landwirt</a:t>
            </a:r>
            <a:r>
              <a:rPr dirty="0"/>
              <a:t> und KBO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dg/calf-birth.png">
            <a:extLst>
              <a:ext uri="{FF2B5EF4-FFF2-40B4-BE49-F238E27FC236}">
                <a16:creationId xmlns:a16="http://schemas.microsoft.com/office/drawing/2014/main" id="{A7737CC8-47FD-4940-9BAE-317BD9CA1AB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87756" y="1600200"/>
            <a:ext cx="4496777" cy="359742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Lebenslauf einer Kuh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02423"/>
            <a:ext cx="7918938" cy="4323741"/>
          </a:xfrm>
        </p:spPr>
        <p:txBody>
          <a:bodyPr/>
          <a:lstStyle/>
          <a:p>
            <a:pPr lvl="1"/>
            <a:r>
              <a:rPr dirty="0"/>
              <a:t>Kalb </a:t>
            </a:r>
            <a:r>
              <a:rPr dirty="0" err="1"/>
              <a:t>kommt</a:t>
            </a:r>
            <a:r>
              <a:rPr dirty="0"/>
              <a:t> </a:t>
            </a:r>
            <a:r>
              <a:rPr dirty="0" err="1"/>
              <a:t>zur</a:t>
            </a:r>
            <a:r>
              <a:rPr dirty="0"/>
              <a:t> Welt</a:t>
            </a:r>
          </a:p>
          <a:p>
            <a:pPr lvl="1"/>
            <a:r>
              <a:rPr dirty="0" err="1"/>
              <a:t>Geburt</a:t>
            </a:r>
            <a:r>
              <a:rPr dirty="0"/>
              <a:t> </a:t>
            </a:r>
            <a:r>
              <a:rPr dirty="0" err="1"/>
              <a:t>wird</a:t>
            </a:r>
            <a:r>
              <a:rPr dirty="0"/>
              <a:t> </a:t>
            </a:r>
            <a:r>
              <a:rPr dirty="0" err="1"/>
              <a:t>bei</a:t>
            </a:r>
            <a:r>
              <a:rPr dirty="0"/>
              <a:t> TVD </a:t>
            </a:r>
            <a:r>
              <a:rPr dirty="0" err="1"/>
              <a:t>gemeldet</a:t>
            </a:r>
            <a:endParaRPr dirty="0"/>
          </a:p>
          <a:p>
            <a:pPr lvl="1"/>
            <a:r>
              <a:rPr dirty="0" err="1"/>
              <a:t>Geburtsmeldungen</a:t>
            </a:r>
            <a:r>
              <a:rPr dirty="0"/>
              <a:t> von der TVD and </a:t>
            </a:r>
            <a:r>
              <a:rPr dirty="0" err="1"/>
              <a:t>Zuchtorganisationen</a:t>
            </a:r>
            <a:endParaRPr dirty="0"/>
          </a:p>
          <a:p>
            <a:pPr lvl="1"/>
            <a:r>
              <a:rPr dirty="0" err="1"/>
              <a:t>Abstammungsdokumente</a:t>
            </a:r>
            <a:r>
              <a:rPr dirty="0"/>
              <a:t> an </a:t>
            </a:r>
            <a:r>
              <a:rPr dirty="0" err="1"/>
              <a:t>Landwirt</a:t>
            </a:r>
            <a:endParaRPr dirty="0"/>
          </a:p>
          <a:p>
            <a:pPr lvl="1"/>
            <a:r>
              <a:rPr dirty="0" err="1"/>
              <a:t>Zuchtwert</a:t>
            </a:r>
            <a:r>
              <a:rPr dirty="0"/>
              <a:t> </a:t>
            </a:r>
            <a:r>
              <a:rPr dirty="0" err="1"/>
              <a:t>Geburtsablauf</a:t>
            </a:r>
            <a:r>
              <a:rPr dirty="0"/>
              <a:t> an </a:t>
            </a:r>
            <a:r>
              <a:rPr dirty="0" err="1"/>
              <a:t>Landwirt</a:t>
            </a:r>
            <a:r>
              <a:rPr dirty="0"/>
              <a:t> und KBO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dg/cow-lact.png">
            <a:extLst>
              <a:ext uri="{FF2B5EF4-FFF2-40B4-BE49-F238E27FC236}">
                <a16:creationId xmlns:a16="http://schemas.microsoft.com/office/drawing/2014/main" id="{B1D63D59-DAAE-A643-B3E2-AB4C0D5B465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86180" y="1600200"/>
            <a:ext cx="4495068" cy="35960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Lebenslauf einer Kuh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9" y="1802423"/>
            <a:ext cx="7672754" cy="4323741"/>
          </a:xfrm>
        </p:spPr>
        <p:txBody>
          <a:bodyPr/>
          <a:lstStyle/>
          <a:p>
            <a:pPr lvl="1"/>
            <a:r>
              <a:rPr dirty="0" err="1"/>
              <a:t>Kuh</a:t>
            </a:r>
            <a:r>
              <a:rPr dirty="0"/>
              <a:t> in </a:t>
            </a:r>
            <a:r>
              <a:rPr dirty="0" err="1"/>
              <a:t>Laktation</a:t>
            </a:r>
            <a:endParaRPr dirty="0"/>
          </a:p>
          <a:p>
            <a:pPr lvl="1"/>
            <a:r>
              <a:rPr dirty="0" err="1"/>
              <a:t>Milchkontrolle</a:t>
            </a:r>
            <a:r>
              <a:rPr dirty="0"/>
              <a:t>: </a:t>
            </a:r>
            <a:r>
              <a:rPr dirty="0" err="1"/>
              <a:t>Milchmenge</a:t>
            </a:r>
            <a:r>
              <a:rPr dirty="0"/>
              <a:t> und </a:t>
            </a:r>
            <a:r>
              <a:rPr dirty="0" err="1"/>
              <a:t>Qualität</a:t>
            </a:r>
            <a:endParaRPr dirty="0"/>
          </a:p>
          <a:p>
            <a:pPr lvl="1"/>
            <a:r>
              <a:rPr dirty="0" err="1"/>
              <a:t>Milchleistungsdaten</a:t>
            </a:r>
            <a:r>
              <a:rPr dirty="0"/>
              <a:t> </a:t>
            </a:r>
            <a:r>
              <a:rPr dirty="0" err="1"/>
              <a:t>vom</a:t>
            </a:r>
            <a:r>
              <a:rPr dirty="0"/>
              <a:t> </a:t>
            </a:r>
            <a:r>
              <a:rPr dirty="0" err="1"/>
              <a:t>Kontrolleur</a:t>
            </a:r>
            <a:r>
              <a:rPr dirty="0"/>
              <a:t> und von </a:t>
            </a:r>
            <a:r>
              <a:rPr dirty="0" err="1"/>
              <a:t>Suisselab</a:t>
            </a:r>
            <a:r>
              <a:rPr dirty="0"/>
              <a:t> an </a:t>
            </a:r>
            <a:r>
              <a:rPr dirty="0" err="1"/>
              <a:t>Zuchtorganisationen</a:t>
            </a:r>
            <a:endParaRPr dirty="0"/>
          </a:p>
          <a:p>
            <a:pPr lvl="1"/>
            <a:r>
              <a:rPr dirty="0" err="1"/>
              <a:t>Leistung</a:t>
            </a:r>
            <a:r>
              <a:rPr dirty="0"/>
              <a:t> und </a:t>
            </a:r>
            <a:r>
              <a:rPr dirty="0" err="1"/>
              <a:t>Milchinhaltsstoffe</a:t>
            </a:r>
            <a:r>
              <a:rPr dirty="0"/>
              <a:t> </a:t>
            </a:r>
            <a:r>
              <a:rPr dirty="0" err="1"/>
              <a:t>als</a:t>
            </a:r>
            <a:r>
              <a:rPr dirty="0"/>
              <a:t> </a:t>
            </a:r>
            <a:r>
              <a:rPr dirty="0" err="1"/>
              <a:t>Managementhilfen</a:t>
            </a:r>
            <a:r>
              <a:rPr dirty="0"/>
              <a:t> an </a:t>
            </a:r>
            <a:r>
              <a:rPr dirty="0" err="1"/>
              <a:t>Landwirt</a:t>
            </a:r>
            <a:endParaRPr dirty="0"/>
          </a:p>
          <a:p>
            <a:pPr lvl="1"/>
            <a:r>
              <a:rPr dirty="0" err="1"/>
              <a:t>Zuchtwerte</a:t>
            </a:r>
            <a:r>
              <a:rPr dirty="0"/>
              <a:t> </a:t>
            </a:r>
            <a:r>
              <a:rPr dirty="0" err="1"/>
              <a:t>Qualität</a:t>
            </a:r>
            <a:r>
              <a:rPr dirty="0"/>
              <a:t>, Gesundheit und </a:t>
            </a:r>
            <a:r>
              <a:rPr dirty="0" err="1"/>
              <a:t>Produktion</a:t>
            </a:r>
            <a:r>
              <a:rPr dirty="0"/>
              <a:t> an </a:t>
            </a:r>
            <a:r>
              <a:rPr dirty="0" err="1"/>
              <a:t>Landwirt</a:t>
            </a:r>
            <a:r>
              <a:rPr dirty="0"/>
              <a:t> und KBO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Entwicklungen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Digitalisierung: Ablösung analoger Technologien</a:t>
            </a:r>
          </a:p>
          <a:p>
            <a:pPr lvl="1"/>
            <a:r>
              <a:t>Ersetzen der manuellen Datenerfassung durch automatisierte Systeme</a:t>
            </a:r>
          </a:p>
          <a:p>
            <a:pPr lvl="1"/>
            <a:r>
              <a:t>Anpassung von Prozessen bei allen beteiligten Akteuren</a:t>
            </a:r>
          </a:p>
          <a:p>
            <a:pPr lvl="1"/>
            <a:r>
              <a:t>Beispiel: Automatisierter Tierdatenaustausch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Automatisierter Tierdatenaustausch</a:t>
            </a:r>
          </a:p>
        </p:txBody>
      </p:sp>
      <p:pic>
        <p:nvPicPr>
          <p:cNvPr id="3" name="Picture 1" descr="odg/atda-schema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600200"/>
            <a:ext cx="8483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207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Candara</vt:lpstr>
      <vt:lpstr>Office Theme</vt:lpstr>
      <vt:lpstr>Datenvernetzung in der Rinderzucht</vt:lpstr>
      <vt:lpstr>Übersicht</vt:lpstr>
      <vt:lpstr>Terminologie</vt:lpstr>
      <vt:lpstr>Akteure im Datennetzwerk</vt:lpstr>
      <vt:lpstr>Beispiel: Lebenslauf einer Kuh (1)</vt:lpstr>
      <vt:lpstr>Lebenslauf einer Kuh (2)</vt:lpstr>
      <vt:lpstr>Lebenslauf einer Kuh (3)</vt:lpstr>
      <vt:lpstr>Entwicklungen</vt:lpstr>
      <vt:lpstr>Automatisierter Tierdatenaustausch</vt:lpstr>
      <vt:lpstr>The End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82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Candara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Datenvernetzung in der Rinderzucht</dc:title>
  <dc:creator>Peter von Rohr</dc:creator>
  <cp:keywords/>
  <cp:lastModifiedBy>Qualitas AG</cp:lastModifiedBy>
  <cp:revision>5</cp:revision>
  <dcterms:created xsi:type="dcterms:W3CDTF">2019-09-30T08:41:16Z</dcterms:created>
  <dcterms:modified xsi:type="dcterms:W3CDTF">2019-09-30T08:47:41Z</dcterms:modified>
</cp:coreProperties>
</file>